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72" r:id="rId10"/>
    <p:sldId id="263" r:id="rId11"/>
    <p:sldId id="273" r:id="rId12"/>
    <p:sldId id="274" r:id="rId13"/>
    <p:sldId id="275" r:id="rId14"/>
    <p:sldId id="276" r:id="rId15"/>
    <p:sldId id="277" r:id="rId16"/>
    <p:sldId id="264" r:id="rId17"/>
    <p:sldId id="278" r:id="rId18"/>
    <p:sldId id="265" r:id="rId19"/>
    <p:sldId id="282" r:id="rId20"/>
    <p:sldId id="281" r:id="rId21"/>
    <p:sldId id="280" r:id="rId22"/>
    <p:sldId id="279" r:id="rId23"/>
    <p:sldId id="266" r:id="rId24"/>
    <p:sldId id="283" r:id="rId25"/>
    <p:sldId id="267" r:id="rId26"/>
    <p:sldId id="268" r:id="rId27"/>
    <p:sldId id="269" r:id="rId28"/>
    <p:sldId id="270" r:id="rId29"/>
    <p:sldId id="271" r:id="rId3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pPr>
              <a:defRPr/>
            </a:pPr>
            <a:fld id="{A3D0CFA4-72D7-4145-A356-63D102C40C53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C7BDE41-C7B1-497A-BB6D-B371D922F52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pPr>
              <a:defRPr/>
            </a:pPr>
            <a:fld id="{05B28C92-69C1-4A17-8BC7-FCDB050DCA68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0E2339-5F95-4992-997C-F08AEAED9AC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pPr>
              <a:defRPr/>
            </a:pPr>
            <a:fld id="{1361A175-06E9-46E9-BFBA-6C0B2F550BCF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pPr>
              <a:defRPr/>
            </a:pPr>
            <a:fld id="{13680479-8BE3-4A84-A7C4-3B6FB441D4A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pPr>
              <a:defRPr/>
            </a:pPr>
            <a:fld id="{3329ADE4-C60C-4FE1-8F18-9C9FBF7F35CE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pPr>
              <a:defRPr/>
            </a:pPr>
            <a:fld id="{9B70EA49-AEC4-4D4F-A3D5-C227AA7A2DA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pPr>
              <a:defRPr/>
            </a:pPr>
            <a:fld id="{0BA0431A-E843-4274-BDBD-56EB0B2B01E1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095966E1-7676-49A7-AEAB-2A637338E57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F7643FE-8443-49DF-8C25-966FFFA06B7D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6902C47-A444-4787-88AA-60C46E1D765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pPr>
              <a:defRPr/>
            </a:pPr>
            <a:fld id="{6F4C2AB2-B27C-45CE-B312-B66689536808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pPr>
              <a:defRPr/>
            </a:pPr>
            <a:fld id="{1891869A-B8C6-4381-BF01-AF27EFBD100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fld id="{DDF34F25-2696-4E53-AB5D-B74244E895E6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fld id="{423119B8-115A-49B5-9638-4E1E7BC2274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fld id="{89451599-A47D-48AA-B5FB-35063291BBF2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pPr>
              <a:defRPr/>
            </a:pPr>
            <a:fld id="{2AE755BC-70B0-4D7C-A733-A01AC79167C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3DDD6C5-C3B7-46B5-9A9F-FFD9C3FAAC59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8AAE42-8892-4D2A-964C-9C80D153E5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AE3912-DE20-4308-940A-936A92F5276B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434D9E1-F847-4CA6-B301-D1B4A41D5DF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D0CFA4-72D7-4145-A356-63D102C40C53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7BDE41-C7B1-497A-BB6D-B371D922F52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5B28C92-69C1-4A17-8BC7-FCDB050DCA68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0E2339-5F95-4992-997C-F08AEAED9AC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61A175-06E9-46E9-BFBA-6C0B2F550BCF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680479-8BE3-4A84-A7C4-3B6FB441D4A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329ADE4-C60C-4FE1-8F18-9C9FBF7F35CE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70EA49-AEC4-4D4F-A3D5-C227AA7A2DA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A0431A-E843-4274-BDBD-56EB0B2B01E1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95966E1-7676-49A7-AEAB-2A637338E57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F7643FE-8443-49DF-8C25-966FFFA06B7D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6902C47-A444-4787-88AA-60C46E1D765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F4C2AB2-B27C-45CE-B312-B66689536808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1869A-B8C6-4381-BF01-AF27EFBD100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DF34F25-2696-4E53-AB5D-B74244E895E6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23119B8-115A-49B5-9638-4E1E7BC2274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9451599-A47D-48AA-B5FB-35063291BBF2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E755BC-70B0-4D7C-A733-A01AC79167C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3DDD6C5-C3B7-46B5-9A9F-FFD9C3FAAC59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8AAE42-8892-4D2A-964C-9C80D153E5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AE3912-DE20-4308-940A-936A92F5276B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434D9E1-F847-4CA6-B301-D1B4A41D5DF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B0E90ECC-48E9-4383-8D64-56BED69D4E57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961B3F23-DE80-47E0-A729-4CB14476FA9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0E90ECC-48E9-4383-8D64-56BED69D4E57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61B3F23-DE80-47E0-A729-4CB14476FA9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8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smtClean="0"/>
              <a:t>DUM: </a:t>
            </a:r>
            <a:r>
              <a:rPr lang="cs-CZ" sz="1600" b="1" dirty="0" smtClean="0">
                <a:latin typeface="Calibri" pitchFamily="34" charset="0"/>
              </a:rPr>
              <a:t>VY_32_INOVACE_14_18_Poválečná_věda_a_technika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None/>
              <a:defRPr/>
            </a:pPr>
            <a:r>
              <a:rPr lang="cs-CZ" sz="1700" dirty="0" smtClean="0"/>
              <a:t>Číslo skupiny</a:t>
            </a:r>
            <a:r>
              <a:rPr lang="cs-CZ" sz="1700" dirty="0" smtClean="0"/>
              <a:t>: </a:t>
            </a:r>
            <a:r>
              <a:rPr lang="cs-CZ" sz="1700" b="1" dirty="0"/>
              <a:t>1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Autor</a:t>
            </a:r>
            <a:r>
              <a:rPr lang="cs-CZ" sz="1700" dirty="0" smtClean="0"/>
              <a:t>: </a:t>
            </a:r>
            <a:r>
              <a:rPr lang="cs-CZ" sz="1600" b="1" dirty="0">
                <a:latin typeface="Calibri" pitchFamily="34" charset="0"/>
              </a:rPr>
              <a:t>Radomír Krejčí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Vzdělávací obor/Předmět/Téma</a:t>
            </a:r>
            <a:r>
              <a:rPr lang="cs-CZ" sz="1700" dirty="0" smtClean="0"/>
              <a:t>: </a:t>
            </a:r>
            <a:r>
              <a:rPr lang="cs-CZ" sz="1700" b="1" dirty="0"/>
              <a:t>Dějepis/Dějepis/Poválečná věda a technika</a:t>
            </a:r>
            <a:endParaRPr lang="cs-CZ" sz="1700" b="1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</a:t>
            </a:r>
            <a:r>
              <a:rPr lang="cs-CZ" sz="1600" b="1" dirty="0">
                <a:latin typeface="Calibri" pitchFamily="34" charset="0"/>
              </a:rPr>
              <a:t>výuková prezentace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</a:t>
            </a:r>
            <a:r>
              <a:rPr lang="cs-CZ" sz="1700" b="1" dirty="0" smtClean="0"/>
              <a:t>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None/>
              <a:defRPr/>
            </a:pPr>
            <a:r>
              <a:rPr lang="cs-CZ" sz="1700" dirty="0" smtClean="0"/>
              <a:t>Anotace</a:t>
            </a:r>
            <a:r>
              <a:rPr lang="cs-CZ" sz="1700" dirty="0" smtClean="0"/>
              <a:t>: </a:t>
            </a:r>
            <a:r>
              <a:rPr lang="cs-CZ" sz="1600" dirty="0"/>
              <a:t>Seznámení se s vývojem </a:t>
            </a:r>
            <a:r>
              <a:rPr lang="cs-CZ" sz="1600" dirty="0" smtClean="0"/>
              <a:t>poválečné </a:t>
            </a:r>
            <a:r>
              <a:rPr lang="cs-CZ" sz="1600" dirty="0"/>
              <a:t>vědy a techniky. Žák bude schopen popsat základní vědecké objevy,  bude schopen přiřadit k známým badatelům obor jejich působnosti. Žák definuje trendy vývoje techniky v </a:t>
            </a:r>
            <a:r>
              <a:rPr lang="cs-CZ" sz="1600" dirty="0" smtClean="0"/>
              <a:t>poválečném </a:t>
            </a:r>
            <a:r>
              <a:rPr lang="cs-CZ" sz="1600" dirty="0"/>
              <a:t>období.Inovace spočívá v nahrazení klasického výkladu se zápisem ilustrativnějším zobrazením pomocí </a:t>
            </a:r>
            <a:r>
              <a:rPr lang="cs-CZ" sz="1600" dirty="0" err="1"/>
              <a:t>dataprojektoru</a:t>
            </a:r>
            <a:r>
              <a:rPr lang="cs-CZ" sz="1600" dirty="0"/>
              <a:t>. </a:t>
            </a:r>
            <a:r>
              <a:rPr lang="cs-CZ" sz="1700" dirty="0" smtClean="0"/>
              <a:t>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</a:t>
            </a:r>
            <a:r>
              <a:rPr lang="cs-CZ" sz="1600" b="1" dirty="0">
                <a:latin typeface="Calibri" pitchFamily="34" charset="0"/>
              </a:rPr>
              <a:t>9.A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</a:t>
            </a:r>
            <a:r>
              <a:rPr lang="cs-CZ" sz="1600" b="1" dirty="0" smtClean="0">
                <a:latin typeface="Calibri" pitchFamily="34" charset="0"/>
              </a:rPr>
              <a:t>22.05.2012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</a:t>
            </a:r>
            <a:r>
              <a:rPr lang="cs-CZ" sz="1700" dirty="0" smtClean="0"/>
              <a:t>1 zákona 121/2000 Sb.), tj. </a:t>
            </a:r>
            <a:r>
              <a:rPr lang="cs-CZ" sz="1700" dirty="0" smtClean="0"/>
              <a:t>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>
              <a:buNone/>
              <a:defRPr/>
            </a:pPr>
            <a:r>
              <a:rPr lang="cs-CZ" sz="1400" dirty="0" smtClean="0"/>
              <a:t>Datum:	</a:t>
            </a:r>
            <a:r>
              <a:rPr lang="cs-CZ" sz="1400" b="1" dirty="0">
                <a:latin typeface="Calibri" pitchFamily="34" charset="0"/>
              </a:rPr>
              <a:t> </a:t>
            </a:r>
            <a:r>
              <a:rPr lang="cs-CZ" sz="1400" dirty="0">
                <a:latin typeface="Calibri" pitchFamily="34" charset="0"/>
              </a:rPr>
              <a:t>22.05.2012 </a:t>
            </a: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cap="small" dirty="0" smtClean="0"/>
              <a:t>Poválečná věda a technika</a:t>
            </a:r>
            <a:endParaRPr lang="cs-CZ" b="1" cap="small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Poválečná věda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1) medicína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50. léta </a:t>
            </a:r>
          </a:p>
          <a:p>
            <a:pPr>
              <a:buFontTx/>
              <a:buChar char="-"/>
            </a:pPr>
            <a:r>
              <a:rPr lang="cs-CZ" sz="2400" dirty="0" smtClean="0"/>
              <a:t>první transplantace orgánů      ( ledviny)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masové očkování (neštovice)</a:t>
            </a: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2" y="2857496"/>
            <a:ext cx="3585482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36684" y="2786058"/>
            <a:ext cx="1607316" cy="24772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14744" y="4353690"/>
            <a:ext cx="3786214" cy="2504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Poválečná věda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1) medicína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60. léta </a:t>
            </a:r>
          </a:p>
          <a:p>
            <a:pPr>
              <a:buFontTx/>
              <a:buChar char="-"/>
            </a:pPr>
            <a:r>
              <a:rPr lang="cs-CZ" sz="2400" dirty="0" smtClean="0"/>
              <a:t>první umělé oplodnění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hormonální antikoncepce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6" y="3809602"/>
            <a:ext cx="3202542" cy="2691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Poválečná věda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1) medicína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70. léta </a:t>
            </a:r>
          </a:p>
          <a:p>
            <a:pPr>
              <a:buFontTx/>
              <a:buChar char="-"/>
            </a:pPr>
            <a:r>
              <a:rPr lang="cs-CZ" sz="2400" dirty="0" smtClean="0"/>
              <a:t>první transplantace srdce</a:t>
            </a:r>
          </a:p>
          <a:p>
            <a:pPr>
              <a:buFontTx/>
              <a:buChar char="-"/>
            </a:pPr>
            <a:endParaRPr lang="cs-CZ" sz="2400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3429000"/>
            <a:ext cx="4000501" cy="3000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Poválečná věda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1) medicína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80. léta </a:t>
            </a:r>
          </a:p>
          <a:p>
            <a:pPr>
              <a:buFontTx/>
              <a:buChar char="-"/>
            </a:pPr>
            <a:r>
              <a:rPr lang="cs-CZ" sz="2400" dirty="0" smtClean="0"/>
              <a:t>první „dítě ze zkumavky“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šíření nemoci AIDS</a:t>
            </a:r>
          </a:p>
          <a:p>
            <a:pPr>
              <a:buFontTx/>
              <a:buChar char="-"/>
            </a:pPr>
            <a:endParaRPr lang="cs-CZ" sz="2400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26922" y="3429000"/>
            <a:ext cx="6617078" cy="306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Poválečná věda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2) přírodní vědy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sz="2400" dirty="0" smtClean="0"/>
              <a:t>rozvoj astronomie</a:t>
            </a:r>
          </a:p>
          <a:p>
            <a:pPr>
              <a:buFontTx/>
              <a:buChar char="-"/>
            </a:pPr>
            <a:r>
              <a:rPr lang="cs-CZ" sz="2400" dirty="0" smtClean="0"/>
              <a:t>jaderný výzkum</a:t>
            </a:r>
          </a:p>
          <a:p>
            <a:pPr>
              <a:buFontTx/>
              <a:buChar char="-"/>
            </a:pPr>
            <a:r>
              <a:rPr lang="cs-CZ" sz="2400" dirty="0" smtClean="0"/>
              <a:t>nové materiály (teflon)</a:t>
            </a:r>
          </a:p>
          <a:p>
            <a:pPr>
              <a:buFontTx/>
              <a:buChar char="-"/>
            </a:pPr>
            <a:r>
              <a:rPr lang="cs-CZ" sz="2400" dirty="0" smtClean="0"/>
              <a:t>umělá hnojiva a ochrana rostlin (DDT)</a:t>
            </a:r>
          </a:p>
          <a:p>
            <a:pPr>
              <a:buFontTx/>
              <a:buChar char="-"/>
            </a:pPr>
            <a:r>
              <a:rPr lang="cs-CZ" sz="2400" dirty="0" smtClean="0"/>
              <a:t>v ČSR objev </a:t>
            </a:r>
            <a:r>
              <a:rPr lang="cs-CZ" sz="2400" b="1" dirty="0" smtClean="0"/>
              <a:t>kontaktních čoček</a:t>
            </a:r>
          </a:p>
          <a:p>
            <a:pPr>
              <a:buNone/>
            </a:pPr>
            <a:r>
              <a:rPr lang="cs-CZ" sz="2400" dirty="0" smtClean="0"/>
              <a:t>                               (</a:t>
            </a:r>
            <a:r>
              <a:rPr lang="cs-CZ" sz="2400" b="1" i="1" dirty="0" smtClean="0"/>
              <a:t>Otto </a:t>
            </a:r>
            <a:r>
              <a:rPr lang="cs-CZ" sz="2400" b="1" i="1" dirty="0" err="1" smtClean="0"/>
              <a:t>Wichterle</a:t>
            </a:r>
            <a:r>
              <a:rPr lang="cs-CZ" sz="2400" dirty="0" smtClean="0"/>
              <a:t>)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3286124"/>
            <a:ext cx="4167189" cy="33754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89970" y="2571744"/>
            <a:ext cx="7654029" cy="4286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Poválečná věda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2) přírodní vědy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sz="2400" dirty="0" smtClean="0"/>
              <a:t>rozvoj astronomie</a:t>
            </a:r>
          </a:p>
          <a:p>
            <a:pPr>
              <a:buFontTx/>
              <a:buChar char="-"/>
            </a:pPr>
            <a:r>
              <a:rPr lang="cs-CZ" sz="2400" dirty="0" smtClean="0"/>
              <a:t>jaderný výzkum</a:t>
            </a:r>
          </a:p>
          <a:p>
            <a:pPr>
              <a:buFontTx/>
              <a:buChar char="-"/>
            </a:pPr>
            <a:r>
              <a:rPr lang="cs-CZ" sz="2400" dirty="0" smtClean="0"/>
              <a:t>nové materiály (teflon)</a:t>
            </a:r>
          </a:p>
          <a:p>
            <a:pPr>
              <a:buFontTx/>
              <a:buChar char="-"/>
            </a:pPr>
            <a:r>
              <a:rPr lang="cs-CZ" sz="2400" dirty="0" smtClean="0"/>
              <a:t>umělá hnojiva a ochrana rostlin (DDT)</a:t>
            </a:r>
          </a:p>
          <a:p>
            <a:pPr>
              <a:buFontTx/>
              <a:buChar char="-"/>
            </a:pPr>
            <a:r>
              <a:rPr lang="cs-CZ" sz="2400" dirty="0" smtClean="0"/>
              <a:t>v ČSR objev </a:t>
            </a:r>
            <a:r>
              <a:rPr lang="cs-CZ" sz="2400" b="1" dirty="0" smtClean="0"/>
              <a:t>kontaktních čoček</a:t>
            </a:r>
          </a:p>
          <a:p>
            <a:pPr>
              <a:buNone/>
            </a:pPr>
            <a:r>
              <a:rPr lang="cs-CZ" sz="2400" dirty="0" smtClean="0"/>
              <a:t>                               (</a:t>
            </a:r>
            <a:r>
              <a:rPr lang="cs-CZ" sz="2400" b="1" i="1" dirty="0" smtClean="0"/>
              <a:t>Otto </a:t>
            </a:r>
            <a:r>
              <a:rPr lang="cs-CZ" sz="2400" b="1" i="1" dirty="0" err="1" smtClean="0"/>
              <a:t>Wichterle</a:t>
            </a:r>
            <a:r>
              <a:rPr lang="cs-CZ" sz="2400" dirty="0" smtClean="0"/>
              <a:t>)</a:t>
            </a: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3067050"/>
            <a:ext cx="2619375" cy="379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15074" y="2952764"/>
            <a:ext cx="2928926" cy="3905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Poválečná technika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1) dopravní prostředky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/>
              <a:t>- roste podíl individuální dopravy (automobily) =&gt; stavba dálnic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33748" y="2500310"/>
            <a:ext cx="5810253" cy="43576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Poválečná technika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1) dopravní prostředky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/>
              <a:t>- roste podíl individuální dopravy (automobily) =&gt; stavba dálnic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2477976"/>
            <a:ext cx="7786710" cy="4380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Poválečná technika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1) dopravní prostředky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/>
              <a:t>- roste podíl individuální dopravy (automobily) =&gt; stavba dálnic</a:t>
            </a: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86116" y="2464587"/>
            <a:ext cx="5857884" cy="4393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Poválečná technika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1) dopravní prostředky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/>
              <a:t>- roste podíl individuální dopravy (automobily) =&gt; stavba dálnic</a:t>
            </a:r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491" y="2428868"/>
            <a:ext cx="5905509" cy="44291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Poválečná technika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1) dopravní prostředky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/>
              <a:t>- roste podíl individuální dopravy (automobily) =&gt; stavba dálnic</a:t>
            </a:r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2411008"/>
            <a:ext cx="5929322" cy="4446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Poválečná technika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1) dopravní prostředky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/>
              <a:t>- roste podíl individuální dopravy (automobily) =&gt; stavba dálnic</a:t>
            </a:r>
          </a:p>
        </p:txBody>
      </p:sp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2651839"/>
            <a:ext cx="6215074" cy="42061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Poválečná technika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1) dopravní prostředky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/>
              <a:t>- roste potřeba rychlé hromadné přepravy =&gt; rychlovlaky</a:t>
            </a:r>
          </a:p>
          <a:p>
            <a:pPr>
              <a:buNone/>
            </a:pPr>
            <a:r>
              <a:rPr lang="cs-CZ" sz="2400" dirty="0" smtClean="0"/>
              <a:t>                   - </a:t>
            </a:r>
            <a:r>
              <a:rPr lang="cs-CZ" sz="2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Šinkanzen</a:t>
            </a:r>
            <a:r>
              <a:rPr lang="cs-CZ" sz="2400" dirty="0" smtClean="0"/>
              <a:t> v Japonsku</a:t>
            </a:r>
          </a:p>
          <a:p>
            <a:pPr>
              <a:buNone/>
            </a:pPr>
            <a:r>
              <a:rPr lang="cs-CZ" sz="2400" dirty="0" smtClean="0"/>
              <a:t>                   - </a:t>
            </a: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TGV</a:t>
            </a:r>
            <a:r>
              <a:rPr lang="cs-CZ" sz="2400" dirty="0" smtClean="0"/>
              <a:t> ve Francii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19" y="2714613"/>
            <a:ext cx="6215081" cy="414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Poválečná technika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1) dopravní prostředky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/>
              <a:t>- roste potřeba rychlé hromadné přepravy =&gt; rychlovlaky</a:t>
            </a:r>
          </a:p>
          <a:p>
            <a:pPr>
              <a:buNone/>
            </a:pPr>
            <a:r>
              <a:rPr lang="cs-CZ" sz="2400" dirty="0" smtClean="0"/>
              <a:t>                   - </a:t>
            </a:r>
            <a:r>
              <a:rPr lang="cs-CZ" sz="2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Šinkanzen</a:t>
            </a:r>
            <a:r>
              <a:rPr lang="cs-CZ" sz="2400" dirty="0" smtClean="0"/>
              <a:t> v Japonsku</a:t>
            </a:r>
          </a:p>
          <a:p>
            <a:pPr>
              <a:buNone/>
            </a:pPr>
            <a:r>
              <a:rPr lang="cs-CZ" sz="2400" dirty="0" smtClean="0"/>
              <a:t>                   - </a:t>
            </a: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TGV</a:t>
            </a:r>
            <a:r>
              <a:rPr lang="cs-CZ" sz="2400" dirty="0" smtClean="0"/>
              <a:t> ve Francii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33020" y="2143116"/>
            <a:ext cx="7010980" cy="4714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Poválečná technika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1) dopravní prostředky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571868" y="320040"/>
            <a:ext cx="5572132" cy="5989320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- roste potřeba rychlé mezikontinentální  přepravy =&gt; konec éry parníků</a:t>
            </a:r>
          </a:p>
          <a:p>
            <a:pPr>
              <a:buFont typeface="Symbol"/>
              <a:buChar char="Þ"/>
            </a:pPr>
            <a:r>
              <a:rPr lang="cs-CZ" sz="2400" dirty="0" smtClean="0"/>
              <a:t>proudová letadla (</a:t>
            </a:r>
            <a:r>
              <a:rPr lang="cs-CZ" sz="24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Boeing</a:t>
            </a:r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, Airbus, </a:t>
            </a:r>
            <a:r>
              <a:rPr lang="cs-CZ" sz="24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Tupolev</a:t>
            </a:r>
            <a:r>
              <a:rPr lang="cs-CZ" sz="2400" dirty="0" smtClean="0"/>
              <a:t>)</a:t>
            </a:r>
          </a:p>
          <a:p>
            <a:pPr>
              <a:buFont typeface="Symbol"/>
              <a:buChar char="Þ"/>
            </a:pPr>
            <a:r>
              <a:rPr lang="cs-CZ" sz="2400" dirty="0" smtClean="0"/>
              <a:t>nadzvuková letadla (</a:t>
            </a:r>
            <a:r>
              <a:rPr lang="cs-CZ" sz="24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Concorde</a:t>
            </a:r>
            <a:r>
              <a:rPr lang="cs-CZ" sz="2400" dirty="0" smtClean="0"/>
              <a:t>)</a:t>
            </a:r>
          </a:p>
          <a:p>
            <a:pPr>
              <a:buFont typeface="Symbol"/>
              <a:buChar char="Þ"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14744" y="2702958"/>
            <a:ext cx="5429256" cy="41550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Poválečná technika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1) dopravní prostředky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571868" y="320040"/>
            <a:ext cx="5572132" cy="5989320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- roste potřeba rychlé mezikontinentální  přepravy =&gt; konec éry parníků</a:t>
            </a:r>
          </a:p>
          <a:p>
            <a:pPr>
              <a:buFont typeface="Symbol"/>
              <a:buChar char="Þ"/>
            </a:pPr>
            <a:r>
              <a:rPr lang="cs-CZ" sz="2400" dirty="0" smtClean="0"/>
              <a:t>proudová letadla (</a:t>
            </a:r>
            <a:r>
              <a:rPr lang="cs-CZ" sz="24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Boeing</a:t>
            </a:r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, Airbus, </a:t>
            </a:r>
            <a:r>
              <a:rPr lang="cs-CZ" sz="24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Tupolev</a:t>
            </a:r>
            <a:r>
              <a:rPr lang="cs-CZ" sz="2400" dirty="0" smtClean="0"/>
              <a:t>)</a:t>
            </a:r>
          </a:p>
          <a:p>
            <a:pPr>
              <a:buFont typeface="Symbol"/>
              <a:buChar char="Þ"/>
            </a:pPr>
            <a:r>
              <a:rPr lang="cs-CZ" sz="2400" dirty="0" smtClean="0"/>
              <a:t>nadzvuková letadla (</a:t>
            </a:r>
            <a:r>
              <a:rPr lang="cs-CZ" sz="24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Concorde</a:t>
            </a:r>
            <a:r>
              <a:rPr lang="cs-CZ" sz="2400" dirty="0" smtClean="0"/>
              <a:t>)</a:t>
            </a:r>
          </a:p>
          <a:p>
            <a:pPr>
              <a:buFont typeface="Symbol"/>
              <a:buChar char="Þ"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</a:t>
            </a: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3525" y="2857500"/>
            <a:ext cx="7610475" cy="400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Poválečná technika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1) dopravní prostředky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571868" y="320040"/>
            <a:ext cx="5572132" cy="5989320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- roste potřeba rychlé mezikontinentální  přepravy =&gt; konec éry parníků</a:t>
            </a:r>
          </a:p>
          <a:p>
            <a:pPr>
              <a:buFont typeface="Symbol"/>
              <a:buChar char="Þ"/>
            </a:pPr>
            <a:r>
              <a:rPr lang="cs-CZ" sz="2400" dirty="0" smtClean="0"/>
              <a:t>proudová letadla (</a:t>
            </a:r>
            <a:r>
              <a:rPr lang="cs-CZ" sz="24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Boeing</a:t>
            </a:r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, Airbus, </a:t>
            </a:r>
            <a:r>
              <a:rPr lang="cs-CZ" sz="24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Tupolev</a:t>
            </a:r>
            <a:r>
              <a:rPr lang="cs-CZ" sz="2400" dirty="0" smtClean="0"/>
              <a:t>)</a:t>
            </a:r>
          </a:p>
          <a:p>
            <a:pPr>
              <a:buFont typeface="Symbol"/>
              <a:buChar char="Þ"/>
            </a:pPr>
            <a:r>
              <a:rPr lang="cs-CZ" sz="2400" dirty="0" smtClean="0"/>
              <a:t>nadzvuková letadla (</a:t>
            </a:r>
            <a:r>
              <a:rPr lang="cs-CZ" sz="24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Concorde</a:t>
            </a:r>
            <a:r>
              <a:rPr lang="cs-CZ" sz="2400" dirty="0" smtClean="0"/>
              <a:t>)</a:t>
            </a:r>
          </a:p>
          <a:p>
            <a:pPr>
              <a:buFont typeface="Symbol"/>
              <a:buChar char="Þ"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</a:t>
            </a:r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2729710"/>
            <a:ext cx="5929322" cy="41282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Poválečná technika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1) dopravní prostředky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571868" y="320040"/>
            <a:ext cx="5572132" cy="5989320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- roste potřeba rychlé mezikontinentální  přepravy =&gt; konec éry parníků</a:t>
            </a:r>
          </a:p>
          <a:p>
            <a:pPr>
              <a:buFont typeface="Symbol"/>
              <a:buChar char="Þ"/>
            </a:pPr>
            <a:r>
              <a:rPr lang="cs-CZ" sz="2400" dirty="0" smtClean="0"/>
              <a:t>proudová letadla (</a:t>
            </a:r>
            <a:r>
              <a:rPr lang="cs-CZ" sz="24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Boeing</a:t>
            </a:r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, Airbus, </a:t>
            </a:r>
            <a:r>
              <a:rPr lang="cs-CZ" sz="24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Tupolev</a:t>
            </a:r>
            <a:r>
              <a:rPr lang="cs-CZ" sz="2400" dirty="0" smtClean="0"/>
              <a:t>)</a:t>
            </a:r>
          </a:p>
          <a:p>
            <a:pPr>
              <a:buFont typeface="Symbol"/>
              <a:buChar char="Þ"/>
            </a:pPr>
            <a:r>
              <a:rPr lang="cs-CZ" sz="2400" dirty="0" smtClean="0"/>
              <a:t>nadzvuková letadla (</a:t>
            </a:r>
            <a:r>
              <a:rPr lang="cs-CZ" sz="24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Concorde</a:t>
            </a:r>
            <a:r>
              <a:rPr lang="cs-CZ" sz="2400" dirty="0" smtClean="0"/>
              <a:t>)</a:t>
            </a:r>
          </a:p>
          <a:p>
            <a:pPr>
              <a:buFont typeface="Symbol"/>
              <a:buChar char="Þ"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</a:t>
            </a:r>
          </a:p>
        </p:txBody>
      </p:sp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41897" y="2786058"/>
            <a:ext cx="6502103" cy="4071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Poválečná technika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1) dopravní prostředky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571868" y="320040"/>
            <a:ext cx="5572132" cy="5989320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- roste potřeba rychlé mezikontinentální  přepravy =&gt; konec éry parníků</a:t>
            </a:r>
          </a:p>
          <a:p>
            <a:pPr>
              <a:buFont typeface="Symbol"/>
              <a:buChar char="Þ"/>
            </a:pPr>
            <a:r>
              <a:rPr lang="cs-CZ" sz="2400" dirty="0" smtClean="0"/>
              <a:t>proudová letadla (</a:t>
            </a:r>
            <a:r>
              <a:rPr lang="cs-CZ" sz="24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Boeing</a:t>
            </a:r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, Airbus, </a:t>
            </a:r>
            <a:r>
              <a:rPr lang="cs-CZ" sz="24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Tupolev</a:t>
            </a:r>
            <a:r>
              <a:rPr lang="cs-CZ" sz="2400" dirty="0" smtClean="0"/>
              <a:t>)</a:t>
            </a:r>
          </a:p>
          <a:p>
            <a:pPr>
              <a:buFont typeface="Symbol"/>
              <a:buChar char="Þ"/>
            </a:pPr>
            <a:r>
              <a:rPr lang="cs-CZ" sz="2400" dirty="0" smtClean="0"/>
              <a:t>nadzvuková letadla (</a:t>
            </a:r>
            <a:r>
              <a:rPr lang="cs-CZ" sz="24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Concorde</a:t>
            </a:r>
            <a:r>
              <a:rPr lang="cs-CZ" sz="2400" dirty="0" smtClean="0"/>
              <a:t>)</a:t>
            </a:r>
          </a:p>
          <a:p>
            <a:pPr>
              <a:buFont typeface="Symbol"/>
              <a:buChar char="Þ"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</a:t>
            </a:r>
          </a:p>
        </p:txBody>
      </p:sp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45794" y="2643182"/>
            <a:ext cx="6398206" cy="4214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85918" y="2728276"/>
            <a:ext cx="7358082" cy="412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Poválečná technika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2) výpočetní technika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571868" y="320040"/>
            <a:ext cx="5572132" cy="5989320"/>
          </a:xfrm>
        </p:spPr>
        <p:txBody>
          <a:bodyPr/>
          <a:lstStyle/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1944 – první počítač (</a:t>
            </a:r>
            <a:r>
              <a:rPr lang="cs-CZ" sz="24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colossus</a:t>
            </a:r>
            <a:r>
              <a:rPr lang="cs-CZ" sz="2400" dirty="0" smtClean="0"/>
              <a:t>)</a:t>
            </a:r>
          </a:p>
          <a:p>
            <a:pPr>
              <a:buNone/>
            </a:pPr>
            <a:r>
              <a:rPr lang="cs-CZ" sz="2400" dirty="0" smtClean="0"/>
              <a:t>50. – 60. léta – sálové počítače</a:t>
            </a:r>
          </a:p>
          <a:p>
            <a:pPr>
              <a:buNone/>
            </a:pPr>
            <a:r>
              <a:rPr lang="cs-CZ" sz="2400" dirty="0" smtClean="0"/>
              <a:t>1981 – první stolní počítač (</a:t>
            </a:r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IBM</a:t>
            </a:r>
            <a:r>
              <a:rPr lang="cs-CZ" sz="2400" dirty="0" smtClean="0"/>
              <a:t>)</a:t>
            </a:r>
          </a:p>
          <a:p>
            <a:pPr>
              <a:buNone/>
            </a:pPr>
            <a:r>
              <a:rPr lang="cs-CZ" sz="2400" dirty="0" smtClean="0"/>
              <a:t>                   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2928934"/>
            <a:ext cx="5302062" cy="35099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43240" y="2357430"/>
            <a:ext cx="6000760" cy="4500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Obrázek 12" descr="ibm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628" y="2714628"/>
            <a:ext cx="4143372" cy="4143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Poválečná technika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2) výpočetní technika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571868" y="320040"/>
            <a:ext cx="5572132" cy="5989320"/>
          </a:xfrm>
        </p:spPr>
        <p:txBody>
          <a:bodyPr/>
          <a:lstStyle/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1944 – první počítač (</a:t>
            </a:r>
            <a:r>
              <a:rPr lang="cs-CZ" sz="24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colossus</a:t>
            </a:r>
            <a:r>
              <a:rPr lang="cs-CZ" sz="2400" dirty="0" smtClean="0"/>
              <a:t>)</a:t>
            </a:r>
          </a:p>
          <a:p>
            <a:pPr>
              <a:buNone/>
            </a:pPr>
            <a:r>
              <a:rPr lang="cs-CZ" sz="2400" dirty="0" smtClean="0"/>
              <a:t>50. – 60. léta – sálové počítače</a:t>
            </a:r>
          </a:p>
          <a:p>
            <a:pPr>
              <a:buNone/>
            </a:pPr>
            <a:r>
              <a:rPr lang="cs-CZ" sz="2400" dirty="0" smtClean="0"/>
              <a:t>1981 – první stolní počítač (</a:t>
            </a:r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IBM</a:t>
            </a:r>
            <a:r>
              <a:rPr lang="cs-CZ" sz="2400" dirty="0" smtClean="0"/>
              <a:t>)</a:t>
            </a:r>
          </a:p>
          <a:p>
            <a:pPr>
              <a:buNone/>
            </a:pPr>
            <a:r>
              <a:rPr lang="cs-CZ" sz="2400" dirty="0" smtClean="0"/>
              <a:t>                   </a:t>
            </a:r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2800" y="2066925"/>
            <a:ext cx="5791200" cy="479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Poválečná technika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2) audiovizuální technika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357554" y="320040"/>
            <a:ext cx="5786446" cy="5989320"/>
          </a:xfrm>
        </p:spPr>
        <p:txBody>
          <a:bodyPr/>
          <a:lstStyle/>
          <a:p>
            <a:pPr>
              <a:buNone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velký rozmach hudebních nosičů:</a:t>
            </a:r>
          </a:p>
          <a:p>
            <a:pPr>
              <a:buNone/>
            </a:pPr>
            <a:r>
              <a:rPr lang="cs-CZ" sz="2400" dirty="0" smtClean="0"/>
              <a:t> LP desky =&gt; pásky =&gt; kazety =&gt;CD</a:t>
            </a:r>
          </a:p>
          <a:p>
            <a:pPr>
              <a:buNone/>
            </a:pPr>
            <a:r>
              <a:rPr lang="cs-CZ" sz="2400" dirty="0" smtClean="0"/>
              <a:t>1971 – první </a:t>
            </a:r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walkman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- </a:t>
            </a:r>
            <a:r>
              <a:rPr lang="cs-CZ" sz="2400" dirty="0" smtClean="0"/>
              <a:t>rozmach televize</a:t>
            </a:r>
          </a:p>
          <a:p>
            <a:pPr>
              <a:buNone/>
            </a:pPr>
            <a:r>
              <a:rPr lang="cs-CZ" sz="2400" dirty="0" smtClean="0"/>
              <a:t>       </a:t>
            </a:r>
          </a:p>
          <a:p>
            <a:pPr>
              <a:buNone/>
            </a:pPr>
            <a:r>
              <a:rPr lang="cs-CZ" sz="2400" dirty="0" smtClean="0"/>
              <a:t>                   </a:t>
            </a:r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88093" y="2767009"/>
            <a:ext cx="4255907" cy="40909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92509" y="2714621"/>
            <a:ext cx="4551491" cy="41433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Obrázek 11" descr="walkman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35921" y="2643182"/>
            <a:ext cx="3108079" cy="4214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color tv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72235" y="2714620"/>
            <a:ext cx="3871765" cy="4143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57158" y="500042"/>
            <a:ext cx="8229600" cy="10698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obrázky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1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Všechny uveřejněné odkazy </a:t>
            </a:r>
            <a:r>
              <a:rPr lang="en-US" sz="1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[</a:t>
            </a:r>
            <a:r>
              <a:rPr lang="cs-CZ" sz="1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cit. </a:t>
            </a:r>
            <a:r>
              <a:rPr lang="cs-CZ" sz="1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2012-20-05</a:t>
            </a:r>
            <a:r>
              <a:rPr lang="en-US" sz="1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]</a:t>
            </a:r>
            <a:r>
              <a:rPr lang="cs-CZ" sz="1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1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dostupné na WWW viz. tabulka</a:t>
            </a:r>
            <a:endParaRPr lang="cs-CZ" sz="18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4282" y="2000240"/>
          <a:ext cx="8715436" cy="47853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005629"/>
                <a:gridCol w="1005629"/>
                <a:gridCol w="6704178"/>
              </a:tblGrid>
              <a:tr h="25763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22732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&lt;http://upload.wikimedia.org/wikipedia/commons/7/70/Smallpox.jpg&gt;</a:t>
                      </a:r>
                      <a:endParaRPr lang="cs-CZ" sz="1200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&lt;http://upload.wikimedia.org/wikipedia/commons/9/9d/Rahima_Banu.jpg?uselang=cs&gt;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3</a:t>
                      </a:r>
                      <a:endParaRPr lang="cs-CZ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&lt;http://upload.wikimedia.org/wikipedia/commons/4/41/Dryvax.jpg?uselang=cs&gt;</a:t>
                      </a:r>
                    </a:p>
                    <a:p>
                      <a:endParaRPr lang="cs-CZ" sz="1200" b="1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&lt;http://upload.wikimedia.org/wikipedia/commons/f/fe/Ortho_tricyclen.jpg?uselang=cs&gt;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15988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&lt;http://upload.wikimedia.org/wikipedia/commons/e/e6/Lost_towel_number_15_found.JPG?uselang=cs&gt;</a:t>
                      </a:r>
                      <a:endParaRPr lang="cs-CZ" sz="1200" dirty="0"/>
                    </a:p>
                  </a:txBody>
                  <a:tcPr/>
                </a:tc>
              </a:tr>
              <a:tr h="19843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&lt;http://upload.wikimedia.org/wikipedia/commons/d/d7/HIV_Epidem.png&gt;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15988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&lt;http://upload.wikimedia.org/wikipedia/commons/3/32/Hubble_01.jpg&gt;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15988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8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&lt;http://upload.wikimedia.org/wikipedia/commons/5/5e/M104_ngc4594_sombrero_galaxy_hi-res.jpg&gt;</a:t>
                      </a:r>
                      <a:endParaRPr lang="cs-CZ" sz="1200" dirty="0"/>
                    </a:p>
                  </a:txBody>
                  <a:tcPr/>
                </a:tc>
              </a:tr>
              <a:tr h="40918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9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&lt;http://upload.wikimedia.org/wikipedia/commons/4/48/Prof._Ing._RTDr._Otto_Wichterle.jpg&gt;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57158" y="500042"/>
            <a:ext cx="8229600" cy="10698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obrázky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1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Všechny uveřejněné odkazy </a:t>
            </a:r>
            <a:r>
              <a:rPr lang="en-US" sz="1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[</a:t>
            </a:r>
            <a:r>
              <a:rPr lang="cs-CZ" sz="1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cit. </a:t>
            </a:r>
            <a:r>
              <a:rPr lang="cs-CZ" sz="1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2012-20-05</a:t>
            </a:r>
            <a:r>
              <a:rPr lang="en-US" sz="1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]</a:t>
            </a:r>
            <a:r>
              <a:rPr lang="cs-CZ" sz="1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1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dostupné na WWW viz. tabulka</a:t>
            </a:r>
            <a:endParaRPr lang="cs-CZ" sz="18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4282" y="1889760"/>
          <a:ext cx="8715436" cy="49682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005629"/>
                <a:gridCol w="1005629"/>
                <a:gridCol w="6704178"/>
              </a:tblGrid>
              <a:tr h="25763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22732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10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&lt;http://upload.wikimedia.org/wikipedia/commons/4/48/Merkur_based_apparatus_for_centrifugal_casting_of_contact_lenses_by_wichterle.jpg&gt;</a:t>
                      </a:r>
                      <a:endParaRPr lang="cs-CZ" sz="1200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&lt;http://upload.wikimedia.org/wikipedia/commons/9/97/%C5%A0koda_Octavia.jpeg?uselang=cs&gt;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12</a:t>
                      </a:r>
                      <a:endParaRPr lang="cs-CZ" sz="1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&lt;http://upload.wikimedia.org/wikipedia/commons/b/b7/Classic_Show_Brno_2011_%28002%29.jpg&gt;</a:t>
                      </a:r>
                    </a:p>
                    <a:p>
                      <a:endParaRPr lang="cs-CZ" sz="1200" b="1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13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&lt;http://upload.wikimedia.org/wikipedia/commons/2/20/Skoda_100L-2.jpg&gt;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15988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&lt;http://upload.wikimedia.org/wikipedia/commons/b/b2/%C5%A0koda_105L%281%29.jpg&gt;</a:t>
                      </a:r>
                      <a:endParaRPr lang="cs-CZ" sz="1200" dirty="0"/>
                    </a:p>
                  </a:txBody>
                  <a:tcPr/>
                </a:tc>
              </a:tr>
              <a:tr h="19843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&lt;http://upload.wikimedia.org/wikipedia/commons/4/42/Tatra603.jpg&gt;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15988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&lt;http://upload.wikimedia.org/wikipedia/commons/6/6f/Tatra_613_Bratislava._March_1993.jpg&gt;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15988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&lt;http://upload.wikimedia.org/wikipedia/commons/9/96/Shinkansen200.jpg&gt;</a:t>
                      </a:r>
                      <a:endParaRPr lang="cs-CZ" sz="1200" dirty="0"/>
                    </a:p>
                  </a:txBody>
                  <a:tcPr/>
                </a:tc>
              </a:tr>
              <a:tr h="40918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18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&lt;http://upload.wikimedia.org/wikipedia/commons/e/e7/Paris-Lyon-a.jpg&gt;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57158" y="500042"/>
            <a:ext cx="8229600" cy="10698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obrázky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1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Všechny uveřejněné odkazy </a:t>
            </a:r>
            <a:r>
              <a:rPr lang="en-US" sz="1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[</a:t>
            </a:r>
            <a:r>
              <a:rPr lang="cs-CZ" sz="1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cit. </a:t>
            </a:r>
            <a:r>
              <a:rPr lang="cs-CZ" sz="1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2012-20-05</a:t>
            </a:r>
            <a:r>
              <a:rPr lang="en-US" sz="1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]</a:t>
            </a:r>
            <a:r>
              <a:rPr lang="cs-CZ" sz="1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1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dostupné na WWW viz. tabulka</a:t>
            </a:r>
            <a:endParaRPr lang="cs-CZ" sz="18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4282" y="1889760"/>
          <a:ext cx="8715436" cy="46024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005629"/>
                <a:gridCol w="1005629"/>
                <a:gridCol w="6704178"/>
              </a:tblGrid>
              <a:tr h="25763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22732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19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&lt;http://upload.wikimedia.org/wikipedia/commons/e/e4/C-69.jpg&gt;</a:t>
                      </a:r>
                      <a:endParaRPr lang="cs-CZ" sz="1200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20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&lt;http://upload.wikimedia.org/wikipedia/commons/4/4c/Dh_Comet.jpg&gt;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21</a:t>
                      </a:r>
                      <a:endParaRPr lang="cs-CZ" sz="1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&lt;http://upload.wikimedia.org/wikipedia/commons/c/c5/B707-368c.royalausaf.arp.jpg&gt;</a:t>
                      </a:r>
                    </a:p>
                    <a:p>
                      <a:endParaRPr lang="cs-CZ" sz="1200" b="1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&lt;http://upload.wikimedia.org/wikipedia/commons/1/15/CSA_Tu-104A_OK-LDC_ARN_May_1971.png&gt;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15988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23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&lt;http://upload.wikimedia.org/wikipedia/commons/1/16/British_Airways_Concorde_G-BOAC_02.jpg&gt;</a:t>
                      </a:r>
                      <a:endParaRPr lang="cs-CZ" sz="1200" dirty="0"/>
                    </a:p>
                  </a:txBody>
                  <a:tcPr/>
                </a:tc>
              </a:tr>
              <a:tr h="19843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&lt;http://upload.wikimedia.org/wikipedia/commons/6/62/Tupolev_Tu-144.jpg&gt;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15988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&lt;http://upload.wikimedia.org/wikipedia/commons/4/4b/Colossus.jpg&gt;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15988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&lt;http://upload.wikimedia.org/wikipedia/commons/c/c0/IBM_System360_Mainframe.jpg?uselang=cs&gt;</a:t>
                      </a:r>
                      <a:endParaRPr lang="cs-CZ" sz="1200" dirty="0"/>
                    </a:p>
                  </a:txBody>
                  <a:tcPr/>
                </a:tc>
              </a:tr>
              <a:tr h="40918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&lt;http://commons.wikimedia.org/wiki/File:Compaq_portable.jpg?uselang=cs&gt;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57158" y="500042"/>
            <a:ext cx="8229600" cy="10698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obrázky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1800" dirty="0" smtClean="0"/>
              <a:t>Všechny uveřejněné odkazy </a:t>
            </a:r>
            <a:r>
              <a:rPr lang="en-US" sz="1800" dirty="0" smtClean="0"/>
              <a:t>[</a:t>
            </a:r>
            <a:r>
              <a:rPr lang="cs-CZ" sz="1800" dirty="0" smtClean="0"/>
              <a:t>cit. </a:t>
            </a:r>
            <a:r>
              <a:rPr lang="cs-CZ" sz="1800" dirty="0" smtClean="0"/>
              <a:t>2012-20-05</a:t>
            </a:r>
            <a:r>
              <a:rPr lang="en-US" sz="1800" dirty="0" smtClean="0"/>
              <a:t>]</a:t>
            </a:r>
            <a:r>
              <a:rPr lang="cs-CZ" sz="1800" dirty="0" smtClean="0"/>
              <a:t> </a:t>
            </a:r>
            <a:r>
              <a:rPr lang="cs-CZ" sz="1800" dirty="0" smtClean="0"/>
              <a:t>dostupné na WWW viz. tabulka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4282" y="2000240"/>
          <a:ext cx="8715436" cy="332232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005629"/>
                <a:gridCol w="1005629"/>
                <a:gridCol w="6704178"/>
              </a:tblGrid>
              <a:tr h="25763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22732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28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&lt;http://upload.wikimedia.org/wikipedia/commons/2/24/Apple_IIe_original.jpg?uselang=cs&gt;</a:t>
                      </a:r>
                      <a:endParaRPr lang="cs-CZ" sz="1200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29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 smtClean="0"/>
                    </a:p>
                    <a:p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&lt;http://upload.wikimedia.org/wikipedia/commons/8/8f/Romanian_pickup1.jpg&gt;</a:t>
                      </a:r>
                      <a:endParaRPr lang="cs-CZ" sz="1200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30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 smtClean="0"/>
                    </a:p>
                    <a:p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&lt;http://upload.wikimedia.org/wikipedia/commons/a/a5/Magnetofon.JPG&gt;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31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 smtClean="0"/>
                    </a:p>
                    <a:p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&lt;http://upload.wikimedia.org/wikipedia/commons/2/2b/Sony_Walkman_WM_A602.jpg?uselang=cs&gt;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32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 smtClean="0"/>
                    </a:p>
                    <a:p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&lt;http://upload.wikimedia.org/wikipedia/commons/4/40/TuVM_Stade%2C_1953_Philips_TD_1422%2C_aka_Starenkasten.jpg&gt;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Nadpis 4"/>
          <p:cNvSpPr txBox="1">
            <a:spLocks/>
          </p:cNvSpPr>
          <p:nvPr/>
        </p:nvSpPr>
        <p:spPr>
          <a:xfrm>
            <a:off x="214282" y="5788152"/>
            <a:ext cx="8229600" cy="1069848"/>
          </a:xfrm>
          <a:prstGeom prst="rect">
            <a:avLst/>
          </a:prstGeom>
        </p:spPr>
        <p:txBody>
          <a:bodyPr vert="horz" anchor="ctr">
            <a:normAutofit fontScale="90000" lnSpcReduction="20000"/>
          </a:bodyPr>
          <a:lstStyle/>
          <a:p>
            <a:pPr>
              <a:spcBef>
                <a:spcPct val="0"/>
              </a:spcBef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Zdroje</a:t>
            </a:r>
            <a:b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lang="cs-CZ" dirty="0" smtClean="0"/>
              <a:t>Kol. autorů. </a:t>
            </a:r>
            <a:r>
              <a:rPr lang="cs-CZ" i="1" dirty="0" smtClean="0"/>
              <a:t>Dějiny 20. století.</a:t>
            </a:r>
            <a:r>
              <a:rPr lang="cs-CZ" dirty="0" smtClean="0"/>
              <a:t> Praha : Práce, 1995. ISBN  80-208-0367-X.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_věda a technika">
  <a:themeElements>
    <a:clrScheme name="Stupně šedi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Motiv_věda a technika</Template>
  <TotalTime>72</TotalTime>
  <Words>845</Words>
  <Application>Microsoft Office PowerPoint</Application>
  <PresentationFormat>Předvádění na obrazovce (4:3)</PresentationFormat>
  <Paragraphs>273</Paragraphs>
  <Slides>28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28</vt:i4>
      </vt:variant>
    </vt:vector>
  </HeadingPairs>
  <TitlesOfParts>
    <vt:vector size="33" baseType="lpstr">
      <vt:lpstr>Arial</vt:lpstr>
      <vt:lpstr>Calibri</vt:lpstr>
      <vt:lpstr>Times New Roman</vt:lpstr>
      <vt:lpstr>Motiv_věda a technika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Poválečná věda a technika</vt:lpstr>
      <vt:lpstr>Poválečná věda</vt:lpstr>
      <vt:lpstr>Poválečná věda</vt:lpstr>
      <vt:lpstr>Poválečná věda</vt:lpstr>
      <vt:lpstr>Poválečná věda</vt:lpstr>
      <vt:lpstr>Poválečná věda</vt:lpstr>
      <vt:lpstr>Poválečná věda</vt:lpstr>
      <vt:lpstr>Poválečná technika</vt:lpstr>
      <vt:lpstr>Poválečná technika</vt:lpstr>
      <vt:lpstr>Poválečná technika</vt:lpstr>
      <vt:lpstr>Poválečná technika</vt:lpstr>
      <vt:lpstr>Poválečná technika</vt:lpstr>
      <vt:lpstr>Poválečná technika</vt:lpstr>
      <vt:lpstr>Poválečná technika</vt:lpstr>
      <vt:lpstr>Poválečná technika</vt:lpstr>
      <vt:lpstr>Poválečná technika</vt:lpstr>
      <vt:lpstr>Poválečná technika</vt:lpstr>
      <vt:lpstr>Poválečná technika</vt:lpstr>
      <vt:lpstr>Poválečná technika</vt:lpstr>
      <vt:lpstr>Poválečná technika</vt:lpstr>
      <vt:lpstr>Poválečná technika</vt:lpstr>
      <vt:lpstr>Poválečná technika</vt:lpstr>
      <vt:lpstr>Poválečná technika</vt:lpstr>
      <vt:lpstr>Použité obrázky  Všechny uveřejněné odkazy [cit. 2012-20-05] dostupné na WWW viz. tabulka</vt:lpstr>
      <vt:lpstr>Použité obrázky  Všechny uveřejněné odkazy [cit. 2012-20-05] dostupné na WWW viz. tabulka</vt:lpstr>
      <vt:lpstr>Použité obrázky  Všechny uveřejněné odkazy [cit. 2012-20-05] dostupné na WWW viz. tabulka</vt:lpstr>
      <vt:lpstr>Použité obrázky  Všechny uveřejněné odkazy [cit. 2012-20-05] dostupné na WWW viz. tabulka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Základní škola Ústí nad Labem, Anežky České 702/17, příspěvková organizace   Číslo projektu: CZ.1.07/1.4.00/21.2887     Název projektu: „Učíme lépe a moderněji“  OP VK 1.4        Výukový materiál</dc:title>
  <dc:creator>Uživatel</dc:creator>
  <cp:lastModifiedBy>Radusak</cp:lastModifiedBy>
  <cp:revision>18</cp:revision>
  <dcterms:created xsi:type="dcterms:W3CDTF">2012-02-01T08:51:03Z</dcterms:created>
  <dcterms:modified xsi:type="dcterms:W3CDTF">2012-05-20T15:00:50Z</dcterms:modified>
</cp:coreProperties>
</file>