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66" r:id="rId3"/>
    <p:sldId id="257" r:id="rId4"/>
    <p:sldId id="258" r:id="rId5"/>
    <p:sldId id="267" r:id="rId6"/>
    <p:sldId id="259" r:id="rId7"/>
    <p:sldId id="260" r:id="rId8"/>
    <p:sldId id="261" r:id="rId9"/>
    <p:sldId id="262" r:id="rId10"/>
    <p:sldId id="263" r:id="rId11"/>
    <p:sldId id="264" r:id="rId12"/>
    <p:sldId id="26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776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/>
            <a:t>VY_32_INOVACE_03_LIDOVÁ_SLOVESNOST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Jaroslava </a:t>
          </a:r>
          <a:r>
            <a:rPr lang="cs-CZ" sz="2000" dirty="0" err="1" smtClean="0"/>
            <a:t>Lioliasová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Pohádka - Broučci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94F0E61-00BA-4B11-BADF-5B8FABEBB898}" type="presOf" srcId="{4C35D32F-0EAB-4CD7-82EE-45574DC2A586}" destId="{890E4F0B-2866-4A3F-A3C7-2A14B1797930}" srcOrd="1" destOrd="0" presId="urn:microsoft.com/office/officeart/2005/8/layout/target3"/>
    <dgm:cxn modelId="{B73D0A16-184E-4243-9CB6-D67656FEE00E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A529F7D-B5B1-4A52-A8AF-8FD6B5E48EAA}" type="presOf" srcId="{D8197B8C-B260-4A16-BDF4-0947B075E274}" destId="{25B08C86-7E15-44DC-BE7F-FFB55DD49D12}" srcOrd="0" destOrd="0" presId="urn:microsoft.com/office/officeart/2005/8/layout/target3"/>
    <dgm:cxn modelId="{89177D8B-FD74-44F0-82A2-D1A386AE9E6C}" type="presOf" srcId="{4C35D32F-0EAB-4CD7-82EE-45574DC2A586}" destId="{8BEBB6EC-1DAA-4CAC-8A25-BC0FCBD5DBD5}" srcOrd="0" destOrd="0" presId="urn:microsoft.com/office/officeart/2005/8/layout/target3"/>
    <dgm:cxn modelId="{C99C5A69-43BE-4984-9CEF-C539E56FAA14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D1F1CFB-211A-479B-9AA5-1696ACFCF1EE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E226E82-ECBE-49E8-AE27-88476F086297}" type="presOf" srcId="{B651F6E3-6281-48DB-9319-2AEAFDAE7572}" destId="{619D679B-A015-4ECF-8348-D1034C574F40}" srcOrd="0" destOrd="0" presId="urn:microsoft.com/office/officeart/2005/8/layout/target3"/>
    <dgm:cxn modelId="{8FDAE8B8-D1B6-48AE-8E29-324F8683F50D}" type="presOf" srcId="{D1B46980-6531-4606-95E6-44980827E919}" destId="{2BE915AB-18AA-4053-B92C-3BFC9ED204BB}" srcOrd="1" destOrd="0" presId="urn:microsoft.com/office/officeart/2005/8/layout/target3"/>
    <dgm:cxn modelId="{E9C41544-EF84-4D22-993D-808DC102E50F}" type="presOf" srcId="{D1B46980-6531-4606-95E6-44980827E919}" destId="{6140AFEC-043D-4C43-A2F9-D0F5331DF3A3}" srcOrd="0" destOrd="0" presId="urn:microsoft.com/office/officeart/2005/8/layout/target3"/>
    <dgm:cxn modelId="{7E141170-CC45-47FA-9BF4-47A009633496}" type="presOf" srcId="{757F3AB3-0718-4624-B441-E567A8F0AB56}" destId="{333A1088-737F-45CB-B68E-254E46348037}" srcOrd="0" destOrd="0" presId="urn:microsoft.com/office/officeart/2005/8/layout/target3"/>
    <dgm:cxn modelId="{6BC16053-87C3-4623-AF9F-A50EEF1D4D40}" type="presOf" srcId="{D8197B8C-B260-4A16-BDF4-0947B075E274}" destId="{5A5FFA88-C948-4069-8E93-59FA12366E83}" srcOrd="1" destOrd="0" presId="urn:microsoft.com/office/officeart/2005/8/layout/target3"/>
    <dgm:cxn modelId="{83238C21-1D09-453B-B259-174A9535C210}" type="presParOf" srcId="{333A1088-737F-45CB-B68E-254E46348037}" destId="{F5ABB229-8D3B-4694-996A-96F23CF14429}" srcOrd="0" destOrd="0" presId="urn:microsoft.com/office/officeart/2005/8/layout/target3"/>
    <dgm:cxn modelId="{883DBF9C-8B52-4756-A129-B0D051E2D0BC}" type="presParOf" srcId="{333A1088-737F-45CB-B68E-254E46348037}" destId="{F41139FD-01EE-4571-8B17-4FB00FC51163}" srcOrd="1" destOrd="0" presId="urn:microsoft.com/office/officeart/2005/8/layout/target3"/>
    <dgm:cxn modelId="{06B60565-ADC8-4607-8C83-03508AED6626}" type="presParOf" srcId="{333A1088-737F-45CB-B68E-254E46348037}" destId="{D005CE8C-CC26-4C3E-AC11-E15060ECD759}" srcOrd="2" destOrd="0" presId="urn:microsoft.com/office/officeart/2005/8/layout/target3"/>
    <dgm:cxn modelId="{7E996B37-1F58-4435-996E-B387C18E4FD5}" type="presParOf" srcId="{333A1088-737F-45CB-B68E-254E46348037}" destId="{2C702D82-9B77-49B7-9568-BB8EB47C3372}" srcOrd="3" destOrd="0" presId="urn:microsoft.com/office/officeart/2005/8/layout/target3"/>
    <dgm:cxn modelId="{FA6B73BA-45B2-4E89-A549-38C94282DA48}" type="presParOf" srcId="{333A1088-737F-45CB-B68E-254E46348037}" destId="{A52A0455-90FF-4808-ABD0-F02540D31D5A}" srcOrd="4" destOrd="0" presId="urn:microsoft.com/office/officeart/2005/8/layout/target3"/>
    <dgm:cxn modelId="{1841D66B-5228-40F0-B906-06B0B2006A39}" type="presParOf" srcId="{333A1088-737F-45CB-B68E-254E46348037}" destId="{6140AFEC-043D-4C43-A2F9-D0F5331DF3A3}" srcOrd="5" destOrd="0" presId="urn:microsoft.com/office/officeart/2005/8/layout/target3"/>
    <dgm:cxn modelId="{B776461A-9E76-4A9C-8562-1B01C8C289A6}" type="presParOf" srcId="{333A1088-737F-45CB-B68E-254E46348037}" destId="{9358AC05-5D7D-4327-9F80-1AD486AEA664}" srcOrd="6" destOrd="0" presId="urn:microsoft.com/office/officeart/2005/8/layout/target3"/>
    <dgm:cxn modelId="{91D049E7-A933-40AD-A4B1-D1E4E873A89F}" type="presParOf" srcId="{333A1088-737F-45CB-B68E-254E46348037}" destId="{313FC574-E1CD-4FB4-B054-0B805CE0447D}" srcOrd="7" destOrd="0" presId="urn:microsoft.com/office/officeart/2005/8/layout/target3"/>
    <dgm:cxn modelId="{159EB923-0E59-4E6D-8769-F021392BB79A}" type="presParOf" srcId="{333A1088-737F-45CB-B68E-254E46348037}" destId="{619D679B-A015-4ECF-8348-D1034C574F40}" srcOrd="8" destOrd="0" presId="urn:microsoft.com/office/officeart/2005/8/layout/target3"/>
    <dgm:cxn modelId="{E332C635-3B62-448E-8E3D-6B79B1B81160}" type="presParOf" srcId="{333A1088-737F-45CB-B68E-254E46348037}" destId="{322283A8-4A27-4CDA-BAE3-F381106A9174}" srcOrd="9" destOrd="0" presId="urn:microsoft.com/office/officeart/2005/8/layout/target3"/>
    <dgm:cxn modelId="{7981D8BE-5B0E-462D-9B25-04D8C491215E}" type="presParOf" srcId="{333A1088-737F-45CB-B68E-254E46348037}" destId="{FFC9F71D-1B4F-4AD9-A4A6-86ADEFC8AF5C}" srcOrd="10" destOrd="0" presId="urn:microsoft.com/office/officeart/2005/8/layout/target3"/>
    <dgm:cxn modelId="{6B5397C1-6376-4A0A-8286-204421130C2A}" type="presParOf" srcId="{333A1088-737F-45CB-B68E-254E46348037}" destId="{25B08C86-7E15-44DC-BE7F-FFB55DD49D12}" srcOrd="11" destOrd="0" presId="urn:microsoft.com/office/officeart/2005/8/layout/target3"/>
    <dgm:cxn modelId="{CD750F97-B5D2-4A03-BA1C-1CFBB10AF855}" type="presParOf" srcId="{333A1088-737F-45CB-B68E-254E46348037}" destId="{76644BE8-9D7C-4C09-B250-3D10AF48CBB7}" srcOrd="12" destOrd="0" presId="urn:microsoft.com/office/officeart/2005/8/layout/target3"/>
    <dgm:cxn modelId="{DFDB860D-081A-4C1A-B71A-7B98655DF6C7}" type="presParOf" srcId="{333A1088-737F-45CB-B68E-254E46348037}" destId="{EE85B701-7295-41C0-BA7A-34D3756A2AE6}" srcOrd="13" destOrd="0" presId="urn:microsoft.com/office/officeart/2005/8/layout/target3"/>
    <dgm:cxn modelId="{E560B840-FEAA-4E21-B047-5D7A833674D7}" type="presParOf" srcId="{333A1088-737F-45CB-B68E-254E46348037}" destId="{8BEBB6EC-1DAA-4CAC-8A25-BC0FCBD5DBD5}" srcOrd="14" destOrd="0" presId="urn:microsoft.com/office/officeart/2005/8/layout/target3"/>
    <dgm:cxn modelId="{643985F5-F99C-4FA2-A51C-C7E5D73D3995}" type="presParOf" srcId="{333A1088-737F-45CB-B68E-254E46348037}" destId="{AED2198E-93D5-4001-81B4-73124B309672}" srcOrd="15" destOrd="0" presId="urn:microsoft.com/office/officeart/2005/8/layout/target3"/>
    <dgm:cxn modelId="{F8ABCE70-D6C6-4D06-AA7E-A3718712D6CD}" type="presParOf" srcId="{333A1088-737F-45CB-B68E-254E46348037}" destId="{2BE915AB-18AA-4053-B92C-3BFC9ED204BB}" srcOrd="16" destOrd="0" presId="urn:microsoft.com/office/officeart/2005/8/layout/target3"/>
    <dgm:cxn modelId="{32F2FC4E-6474-44DD-B3F3-2373F23DF868}" type="presParOf" srcId="{333A1088-737F-45CB-B68E-254E46348037}" destId="{6BB5E863-4638-4E1D-BFDE-399D028AC4ED}" srcOrd="17" destOrd="0" presId="urn:microsoft.com/office/officeart/2005/8/layout/target3"/>
    <dgm:cxn modelId="{839DB0D8-8CE5-4C8C-BCA7-EC46E7283091}" type="presParOf" srcId="{333A1088-737F-45CB-B68E-254E46348037}" destId="{5A5FFA88-C948-4069-8E93-59FA12366E83}" srcOrd="18" destOrd="0" presId="urn:microsoft.com/office/officeart/2005/8/layout/target3"/>
    <dgm:cxn modelId="{FAB2C183-E0D0-46EB-958C-24FA0258688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Jaroslava </a:t>
          </a:r>
          <a:r>
            <a:rPr lang="cs-CZ" sz="2000" kern="1200" dirty="0" err="1" smtClean="0"/>
            <a:t>Lioliasová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kern="1200" baseline="0" dirty="0" smtClean="0"/>
            <a:t>VY_32_INOVACE_03_LIDOVÁ_SLOVESNOST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Pohádka - Broučci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C00BE9-FCCE-4C9C-B1EE-44F2753AE465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4EF94D-C322-40F0-8319-0982242DE4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185805-BCCF-46E4-9AA0-6C0C089AD1CB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6487F4-1171-4AE6-AE93-92D4B1E258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5F5F7A-66A4-40AC-8796-485BD4DF7716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9D8D18-9670-43C7-9E66-83F2C6187C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A885E9-F34A-48BD-911F-310F4ED9C70C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E12222-4923-4B20-B470-7A07AE4121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565A0F-0B1D-41C3-9E7B-D129AB7E463D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19BFD-92F3-42CE-80AD-68428B8DD8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945653-9BAD-4E00-AEE6-429CA60367C3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DD1CB7-A06D-40F9-B38E-89D2AE00D0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F17EB-075B-4C83-B3FC-A382EC38959B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F82A7B-4105-4C3D-A8F3-F138CC1AA1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4A7C59-209C-4ABA-AC7C-F030DFAD9B09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10336F-27FB-4A24-9411-F17944288C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FBBC8-9B2A-42E9-839B-071225B4E7CC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27F9EE-E493-41AC-BCFD-82C2C00AB0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C63BC0-1AB4-4CA6-B983-EE2E436C9C0B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7D4463-6E17-4F20-81BE-35AC02548B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0EC89D-030B-4FA0-9520-E4DF666E5114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3F93A-981B-4704-9204-5F6B295048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60D7D44-152A-44AE-8E7F-1FF4CD4B4F7E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EDEAE0E-74E0-47FA-933C-AE9CC093CE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edg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Brou%C4%8Dci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" TargetMode="Externa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cs.wikipedia.org/wiki/Brou%C4%8Dc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0692255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913" y="4149725"/>
            <a:ext cx="5778500" cy="17843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Práce s textem úryvku z pohádky.</a:t>
            </a:r>
            <a:endParaRPr lang="cs-CZ" sz="1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7425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565708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88224834"/>
              </p:ext>
            </p:extLst>
          </p:nvPr>
        </p:nvGraphicFramePr>
        <p:xfrm>
          <a:off x="1547813" y="1412875"/>
          <a:ext cx="6096000" cy="1114425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listopad 2011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Práce s textem úryvku.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124904614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PRVNÍ PŘÁTELSTVÍ U KAMEN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285860"/>
            <a:ext cx="8329642" cy="4840303"/>
          </a:xfrm>
        </p:spPr>
        <p:txBody>
          <a:bodyPr/>
          <a:lstStyle/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           Byl podzim. Světla ubývalo a zimy ………………………….., a tak broučci, že ……. nikam nepoletí. Jenom tatínek ………………………kmotříčkovi slíbit, že se …… nim přijde s maminkou …..  s Broučkem ještě jednou ………………………, a to raději hned ………………………, dřív než udeří pořádná ……………………….. . </a:t>
            </a:r>
          </a:p>
          <a:p>
            <a:pPr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         A tak druhý den ………………. po snídani se vypravili ………. Kmotřičce. Však už tam ………ně čekali. Navzájem se ………………………………. . Ale byl tam ještě ………………………….. . Kmotřička vzala broučka za ……………… : ,,Pojď, Broučku, přivítej se ……….. tadyhle s Janinkou.“ </a:t>
            </a:r>
          </a:p>
          <a:p>
            <a:pPr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         Brouček pěkně pozdravil, …………………. se však schoval za ……………………….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. Sedli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si kolem kamen ….. začali si povídat. Kmotřička …………… do síně k almaře.  …………………. honem za ní. ,,Kmotřičko, ……………………. máte dobrého?“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                   zeptal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se …………………… . ,,Pekli jsme koláče, Broučku, ……… tvarohem a s mákem,“ …………………….. kmotřička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r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Úryvek kapitoly z knihy Jana Karafiáta : Broučci</a:t>
            </a:r>
          </a:p>
          <a:p>
            <a:pPr algn="r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http://cs.wikipedia.org/wiki/Brou%C4%8Dci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r">
              <a:buNone/>
            </a:pPr>
            <a:r>
              <a:rPr lang="cs-CZ" sz="18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xmlns="" val="403372716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ÚKOLY </a:t>
            </a:r>
            <a:r>
              <a:rPr lang="cs-CZ" sz="32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 TEXTU: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DOPLŇ </a:t>
            </a:r>
            <a:r>
              <a:rPr lang="cs-CZ" sz="20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DO TEXTU VHODNÁ SLOVA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457200" lvl="0" indent="-457200">
              <a:buAutoNum type="arabicPeriod"/>
            </a:pPr>
            <a:endParaRPr lang="cs-CZ" sz="20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cs-CZ" sz="20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2. KTERÁ </a:t>
            </a:r>
            <a:r>
              <a:rPr lang="cs-CZ" sz="2000" b="1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ROČNÍ OBDOBÍ SE V KNIZE OPAKUJÍ</a:t>
            </a:r>
            <a:r>
              <a:rPr lang="cs-CZ" sz="20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lvl="0">
              <a:buNone/>
            </a:pPr>
            <a:endParaRPr lang="cs-CZ" sz="2000" b="1" dirty="0" smtClean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cs-CZ" sz="2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3. VYPIŠ Z KNÍŽKY </a:t>
            </a:r>
            <a:r>
              <a:rPr lang="cs-CZ" sz="20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NÁZVY JEDNOTLIVÝCH </a:t>
            </a:r>
            <a:r>
              <a:rPr lang="cs-CZ" sz="2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KAPITOL.</a:t>
            </a:r>
          </a:p>
          <a:p>
            <a:pPr lvl="0">
              <a:buNone/>
            </a:pPr>
            <a:endParaRPr lang="cs-CZ" sz="20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4. NAPIŠ </a:t>
            </a:r>
            <a:r>
              <a:rPr lang="cs-CZ" sz="2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NÁZVY KVĚTIN, KTERÉ JSOU TYPICKÉ PRO ROČNÍ OBDOBÍ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– JARO, LÉTO, PODZIM.</a:t>
            </a: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endParaRPr lang="cs-CZ" sz="1800" dirty="0"/>
          </a:p>
          <a:p>
            <a:pPr>
              <a:buNone/>
            </a:pPr>
            <a:r>
              <a:rPr lang="cs-CZ" sz="1600" b="1" dirty="0"/>
              <a:t> </a:t>
            </a:r>
            <a:endParaRPr lang="cs-CZ" sz="1600" dirty="0"/>
          </a:p>
          <a:p>
            <a:pPr>
              <a:buNone/>
            </a:pPr>
            <a:r>
              <a:rPr lang="cs-CZ" sz="1600" b="1" dirty="0"/>
              <a:t> </a:t>
            </a:r>
            <a:endParaRPr lang="cs-CZ" sz="1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95575997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pPr lvl="0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NAJDI VE VĚTÁCH NÁZVY KVĚTIN:</a:t>
            </a:r>
            <a:r>
              <a:rPr lang="cs-CZ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NECHAL PETR KLÍČE DOMA?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NEJHEZČÍ VÝKRES NAKRESLILA RŮŽENA POKORNÁ.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BÍLÁ PANÍ CHODÍ V NOCI PO HRADĚ A STRAŠÍ.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443914" cy="1000132"/>
          </a:xfrm>
          <a:solidFill>
            <a:srgbClr val="00B0F0"/>
          </a:solidFill>
        </p:spPr>
        <p:txBody>
          <a:bodyPr/>
          <a:lstStyle/>
          <a:p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ŘEŠENÍ  </a:t>
            </a:r>
            <a:r>
              <a:rPr lang="cs-CZ" sz="3200" b="1" u="sng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ÚKOLU  č. 1:</a:t>
            </a:r>
            <a:r>
              <a:rPr lang="cs-CZ" sz="32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71546"/>
            <a:ext cx="8229600" cy="4883153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       </a:t>
            </a:r>
          </a:p>
          <a:p>
            <a:pPr>
              <a:buNone/>
            </a:pPr>
            <a:r>
              <a:rPr lang="cs-CZ" sz="2000" dirty="0" smtClean="0"/>
              <a:t>             Byl </a:t>
            </a:r>
            <a:r>
              <a:rPr lang="cs-CZ" sz="2000" dirty="0"/>
              <a:t>podzim. Světla ubývalo a zimy </a:t>
            </a:r>
            <a:r>
              <a:rPr lang="cs-CZ" sz="2000" dirty="0">
                <a:solidFill>
                  <a:srgbClr val="FF0000"/>
                </a:solidFill>
              </a:rPr>
              <a:t>přibývalo, </a:t>
            </a:r>
            <a:r>
              <a:rPr lang="cs-CZ" sz="2000" dirty="0"/>
              <a:t>a tak broučci</a:t>
            </a:r>
            <a:r>
              <a:rPr lang="cs-CZ" sz="2000" dirty="0" smtClean="0"/>
              <a:t>,                                </a:t>
            </a:r>
            <a:r>
              <a:rPr lang="cs-CZ" sz="2000" dirty="0"/>
              <a:t>že </a:t>
            </a:r>
            <a:r>
              <a:rPr lang="cs-CZ" sz="2000" dirty="0">
                <a:solidFill>
                  <a:srgbClr val="FF0000"/>
                </a:solidFill>
              </a:rPr>
              <a:t>už </a:t>
            </a:r>
            <a:r>
              <a:rPr lang="cs-CZ" sz="2000" dirty="0"/>
              <a:t>nikam nepoletí. Jenom tatínek </a:t>
            </a:r>
            <a:r>
              <a:rPr lang="cs-CZ" sz="2000" dirty="0">
                <a:solidFill>
                  <a:srgbClr val="FF0000"/>
                </a:solidFill>
              </a:rPr>
              <a:t>musel </a:t>
            </a:r>
            <a:r>
              <a:rPr lang="cs-CZ" sz="2000" dirty="0"/>
              <a:t>kmotříčkovi slíbit, </a:t>
            </a:r>
            <a:r>
              <a:rPr lang="cs-CZ" sz="2000" dirty="0" smtClean="0"/>
              <a:t>                          že </a:t>
            </a:r>
            <a:r>
              <a:rPr lang="cs-CZ" sz="2000" dirty="0"/>
              <a:t>se </a:t>
            </a:r>
            <a:r>
              <a:rPr lang="cs-CZ" sz="2000" dirty="0">
                <a:solidFill>
                  <a:srgbClr val="FF0000"/>
                </a:solidFill>
              </a:rPr>
              <a:t>k</a:t>
            </a:r>
            <a:r>
              <a:rPr lang="cs-CZ" sz="2000" dirty="0"/>
              <a:t> nim přijde s maminkou </a:t>
            </a:r>
            <a:r>
              <a:rPr lang="cs-CZ" sz="2000" dirty="0">
                <a:solidFill>
                  <a:srgbClr val="FF0000"/>
                </a:solidFill>
              </a:rPr>
              <a:t>a  </a:t>
            </a:r>
            <a:r>
              <a:rPr lang="cs-CZ" sz="2000" dirty="0"/>
              <a:t>s Broučkem ještě jednou </a:t>
            </a:r>
            <a:r>
              <a:rPr lang="cs-CZ" sz="2000" dirty="0">
                <a:solidFill>
                  <a:srgbClr val="FF0000"/>
                </a:solidFill>
              </a:rPr>
              <a:t>podívat, </a:t>
            </a:r>
            <a:r>
              <a:rPr lang="cs-CZ" sz="2000" dirty="0" smtClean="0">
                <a:solidFill>
                  <a:srgbClr val="FF0000"/>
                </a:solidFill>
              </a:rPr>
              <a:t>                   </a:t>
            </a:r>
            <a:r>
              <a:rPr lang="cs-CZ" sz="2000" dirty="0" smtClean="0"/>
              <a:t>a </a:t>
            </a:r>
            <a:r>
              <a:rPr lang="cs-CZ" sz="2000" dirty="0"/>
              <a:t>to raději hned </a:t>
            </a:r>
            <a:r>
              <a:rPr lang="cs-CZ" sz="2000" dirty="0">
                <a:solidFill>
                  <a:srgbClr val="FF0000"/>
                </a:solidFill>
              </a:rPr>
              <a:t>zítra</a:t>
            </a:r>
            <a:r>
              <a:rPr lang="cs-CZ" sz="2000" dirty="0" smtClean="0">
                <a:solidFill>
                  <a:srgbClr val="FF0000"/>
                </a:solidFill>
              </a:rPr>
              <a:t>, </a:t>
            </a:r>
            <a:r>
              <a:rPr lang="cs-CZ" sz="2000" dirty="0" smtClean="0"/>
              <a:t>dřív </a:t>
            </a:r>
            <a:r>
              <a:rPr lang="cs-CZ" sz="2000" dirty="0"/>
              <a:t>než udeří pořádná </a:t>
            </a:r>
            <a:r>
              <a:rPr lang="cs-CZ" sz="2000" dirty="0">
                <a:solidFill>
                  <a:srgbClr val="FF0000"/>
                </a:solidFill>
              </a:rPr>
              <a:t>zima. </a:t>
            </a:r>
          </a:p>
          <a:p>
            <a:pPr>
              <a:buNone/>
            </a:pPr>
            <a:r>
              <a:rPr lang="cs-CZ" sz="2000" dirty="0"/>
              <a:t>          </a:t>
            </a:r>
            <a:r>
              <a:rPr lang="cs-CZ" sz="2000" dirty="0" smtClean="0"/>
              <a:t>     A </a:t>
            </a:r>
            <a:r>
              <a:rPr lang="cs-CZ" sz="2000" dirty="0"/>
              <a:t>tak druhý den</a:t>
            </a:r>
            <a:r>
              <a:rPr lang="cs-CZ" sz="2000" dirty="0">
                <a:solidFill>
                  <a:srgbClr val="FF0000"/>
                </a:solidFill>
              </a:rPr>
              <a:t> hned </a:t>
            </a:r>
            <a:r>
              <a:rPr lang="cs-CZ" sz="2000" dirty="0"/>
              <a:t>po snídani se vypravili</a:t>
            </a:r>
            <a:r>
              <a:rPr lang="cs-CZ" sz="2000" dirty="0">
                <a:solidFill>
                  <a:srgbClr val="FF0000"/>
                </a:solidFill>
              </a:rPr>
              <a:t> ke  </a:t>
            </a:r>
            <a:r>
              <a:rPr lang="cs-CZ" sz="2000" dirty="0"/>
              <a:t>Kmotřičce</a:t>
            </a:r>
            <a:r>
              <a:rPr lang="cs-CZ" sz="2000" dirty="0" smtClean="0"/>
              <a:t>.                           Však </a:t>
            </a:r>
            <a:r>
              <a:rPr lang="cs-CZ" sz="2000" dirty="0"/>
              <a:t>už tam </a:t>
            </a:r>
            <a:r>
              <a:rPr lang="cs-CZ" sz="2000" dirty="0">
                <a:solidFill>
                  <a:srgbClr val="FF0000"/>
                </a:solidFill>
              </a:rPr>
              <a:t>na </a:t>
            </a:r>
            <a:r>
              <a:rPr lang="cs-CZ" sz="2000" dirty="0"/>
              <a:t>ně čekali. Navzájem se</a:t>
            </a:r>
            <a:r>
              <a:rPr lang="cs-CZ" sz="2000" dirty="0">
                <a:solidFill>
                  <a:srgbClr val="FF0000"/>
                </a:solidFill>
              </a:rPr>
              <a:t> přivítali </a:t>
            </a:r>
            <a:r>
              <a:rPr lang="cs-CZ" sz="2000" dirty="0"/>
              <a:t>. Ale byl tam ještě </a:t>
            </a:r>
            <a:r>
              <a:rPr lang="cs-CZ" sz="2000" dirty="0">
                <a:solidFill>
                  <a:srgbClr val="FF0000"/>
                </a:solidFill>
              </a:rPr>
              <a:t>někdo. </a:t>
            </a:r>
            <a:r>
              <a:rPr lang="cs-CZ" sz="2000" dirty="0"/>
              <a:t>Kmotřička vzala broučka za </a:t>
            </a:r>
            <a:r>
              <a:rPr lang="cs-CZ" sz="2000" dirty="0">
                <a:solidFill>
                  <a:srgbClr val="FF0000"/>
                </a:solidFill>
              </a:rPr>
              <a:t>ruku </a:t>
            </a:r>
            <a:r>
              <a:rPr lang="cs-CZ" sz="2000" dirty="0"/>
              <a:t>: ,,Pojď, Broučku, přivítej se ještě </a:t>
            </a:r>
            <a:r>
              <a:rPr lang="cs-CZ" sz="2000" dirty="0">
                <a:solidFill>
                  <a:srgbClr val="FF0000"/>
                </a:solidFill>
              </a:rPr>
              <a:t>tadyhle </a:t>
            </a:r>
            <a:r>
              <a:rPr lang="cs-CZ" sz="2000" dirty="0"/>
              <a:t>s Janinkou.“ </a:t>
            </a:r>
          </a:p>
          <a:p>
            <a:pPr>
              <a:buNone/>
            </a:pPr>
            <a:r>
              <a:rPr lang="cs-CZ" sz="2000" dirty="0"/>
              <a:t>          </a:t>
            </a:r>
            <a:r>
              <a:rPr lang="cs-CZ" sz="2000" dirty="0" smtClean="0"/>
              <a:t>     Brouček </a:t>
            </a:r>
            <a:r>
              <a:rPr lang="cs-CZ" sz="2000" dirty="0"/>
              <a:t>pěkně pozdravil, </a:t>
            </a:r>
            <a:r>
              <a:rPr lang="cs-CZ" sz="2000" dirty="0">
                <a:solidFill>
                  <a:srgbClr val="FF0000"/>
                </a:solidFill>
              </a:rPr>
              <a:t>hned </a:t>
            </a:r>
            <a:r>
              <a:rPr lang="cs-CZ" sz="2000" dirty="0"/>
              <a:t>se však schoval za kmotřičku. Sedli </a:t>
            </a:r>
            <a:r>
              <a:rPr lang="cs-CZ" sz="2000" dirty="0" smtClean="0"/>
              <a:t>     si </a:t>
            </a:r>
            <a:r>
              <a:rPr lang="cs-CZ" sz="2000" dirty="0"/>
              <a:t>kolem kamen </a:t>
            </a:r>
            <a:r>
              <a:rPr lang="cs-CZ" sz="2000" dirty="0" smtClean="0">
                <a:solidFill>
                  <a:srgbClr val="FF0000"/>
                </a:solidFill>
              </a:rPr>
              <a:t>a</a:t>
            </a:r>
            <a:r>
              <a:rPr lang="cs-CZ" sz="2000" dirty="0" smtClean="0"/>
              <a:t> </a:t>
            </a:r>
            <a:r>
              <a:rPr lang="cs-CZ" sz="2000" dirty="0"/>
              <a:t>začali si povídat. Kmotřička</a:t>
            </a:r>
            <a:r>
              <a:rPr lang="cs-CZ" sz="2000" dirty="0">
                <a:solidFill>
                  <a:srgbClr val="FF0000"/>
                </a:solidFill>
              </a:rPr>
              <a:t> šla </a:t>
            </a:r>
            <a:r>
              <a:rPr lang="cs-CZ" sz="2000" dirty="0"/>
              <a:t>do síně k almaře</a:t>
            </a:r>
            <a:r>
              <a:rPr lang="cs-CZ" sz="2000" dirty="0">
                <a:solidFill>
                  <a:srgbClr val="FF0000"/>
                </a:solidFill>
              </a:rPr>
              <a:t>.  Brouček  </a:t>
            </a:r>
            <a:r>
              <a:rPr lang="cs-CZ" sz="2000" dirty="0"/>
              <a:t>honem za ní. ,,Kmotřičko</a:t>
            </a:r>
            <a:r>
              <a:rPr lang="cs-CZ" sz="2000" dirty="0">
                <a:solidFill>
                  <a:srgbClr val="FF0000"/>
                </a:solidFill>
              </a:rPr>
              <a:t>, copak </a:t>
            </a:r>
            <a:r>
              <a:rPr lang="cs-CZ" sz="2000" dirty="0"/>
              <a:t>máte dobrého?“ zeptal </a:t>
            </a:r>
            <a:r>
              <a:rPr lang="cs-CZ" sz="2000" dirty="0" smtClean="0"/>
              <a:t>                         se </a:t>
            </a:r>
            <a:r>
              <a:rPr lang="cs-CZ" sz="2000" dirty="0">
                <a:solidFill>
                  <a:srgbClr val="FF0000"/>
                </a:solidFill>
              </a:rPr>
              <a:t>Brouček. </a:t>
            </a:r>
            <a:r>
              <a:rPr lang="cs-CZ" sz="2000" dirty="0"/>
              <a:t>,,Pekli jsme koláče, Broučku,</a:t>
            </a:r>
            <a:r>
              <a:rPr lang="cs-CZ" sz="2000" dirty="0">
                <a:solidFill>
                  <a:srgbClr val="FF0000"/>
                </a:solidFill>
              </a:rPr>
              <a:t> s </a:t>
            </a:r>
            <a:r>
              <a:rPr lang="cs-CZ" sz="2000" dirty="0"/>
              <a:t>tvarohem a s mákem,“ </a:t>
            </a:r>
            <a:r>
              <a:rPr lang="cs-CZ" sz="2000" dirty="0">
                <a:solidFill>
                  <a:srgbClr val="FF0000"/>
                </a:solidFill>
              </a:rPr>
              <a:t>řekla</a:t>
            </a:r>
            <a:r>
              <a:rPr lang="cs-CZ" sz="2000" dirty="0"/>
              <a:t> kmotřička.</a:t>
            </a:r>
          </a:p>
        </p:txBody>
      </p:sp>
    </p:spTree>
    <p:extLst>
      <p:ext uri="{BB962C8B-B14F-4D97-AF65-F5344CB8AC3E}">
        <p14:creationId xmlns:p14="http://schemas.microsoft.com/office/powerpoint/2010/main" xmlns="" val="1297327780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</p:spPr>
        <p:txBody>
          <a:bodyPr/>
          <a:lstStyle/>
          <a:p>
            <a:r>
              <a:rPr lang="cs-CZ" dirty="0"/>
              <a:t> </a:t>
            </a:r>
            <a:br>
              <a:rPr lang="cs-CZ" dirty="0"/>
            </a:br>
            <a:r>
              <a:rPr lang="cs-CZ" sz="3200" b="1" u="sng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ŘEŠENÍ ÚKOLU č. 2:</a:t>
            </a:r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36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JARO</a:t>
            </a:r>
          </a:p>
          <a:p>
            <a:pPr algn="ctr">
              <a:buNone/>
            </a:pPr>
            <a:endParaRPr lang="cs-CZ" sz="36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PODZIM</a:t>
            </a:r>
          </a:p>
          <a:p>
            <a:pPr algn="ctr">
              <a:buNone/>
            </a:pPr>
            <a:endParaRPr lang="cs-CZ" sz="36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ZIMA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73662286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2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 </a:t>
            </a:r>
            <a:r>
              <a:rPr lang="cs-CZ" sz="3200" b="1" u="sng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ÚKOLU č. 3 :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ctr"/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Narodil se Brouček </a:t>
            </a:r>
          </a:p>
          <a:p>
            <a:pPr lvl="0" algn="ctr"/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Byl podzim </a:t>
            </a:r>
          </a:p>
          <a:p>
            <a:pPr lvl="0" algn="ctr"/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Loučení </a:t>
            </a:r>
          </a:p>
          <a:p>
            <a:pPr lvl="0" algn="ctr"/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 byla zima </a:t>
            </a:r>
          </a:p>
          <a:p>
            <a:pPr lvl="0" algn="ctr"/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 bylo jaro </a:t>
            </a:r>
          </a:p>
          <a:p>
            <a:pPr lvl="0" algn="ctr"/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Šťastnou cestu Broučku! </a:t>
            </a:r>
          </a:p>
          <a:p>
            <a:pPr lvl="0" algn="ctr"/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Broučkův smutný návrat </a:t>
            </a:r>
          </a:p>
          <a:p>
            <a:pPr lvl="0" algn="ctr"/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 Broučkem je zle </a:t>
            </a:r>
          </a:p>
          <a:p>
            <a:pPr lvl="0" algn="ctr"/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 nebíčka, do peklíčka </a:t>
            </a:r>
          </a:p>
          <a:p>
            <a:pPr lvl="0" algn="ctr"/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Broučkovy tajnosti </a:t>
            </a:r>
          </a:p>
          <a:p>
            <a:pPr lvl="0" algn="ctr"/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 měli se rádi </a:t>
            </a:r>
          </a:p>
          <a:p>
            <a:pPr lvl="0" algn="ctr"/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Velká rodina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220976064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ŘEŠENÍ </a:t>
            </a:r>
            <a:r>
              <a:rPr lang="cs-CZ" sz="3200" b="1" u="sng" dirty="0">
                <a:latin typeface="Times New Roman" pitchFamily="18" charset="0"/>
                <a:cs typeface="Times New Roman" pitchFamily="18" charset="0"/>
              </a:rPr>
              <a:t>ÚKOLU č. 4 :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800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JARO </a:t>
            </a:r>
            <a:r>
              <a:rPr lang="cs-CZ" sz="2800" b="1" u="sng" dirty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SASANKA, PETRKLÍČ, FIALKA,  BLEDULE,  SNĚŽENKA,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TULIPÁN</a:t>
            </a:r>
          </a:p>
          <a:p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u="sng" dirty="0">
                <a:latin typeface="Times New Roman" pitchFamily="18" charset="0"/>
                <a:cs typeface="Times New Roman" pitchFamily="18" charset="0"/>
              </a:rPr>
              <a:t>LÉTO - </a:t>
            </a:r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RŮŽE, KOSATCE, GLADIOLY, PAMPELIŠKY,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LILIE</a:t>
            </a:r>
          </a:p>
          <a:p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u="sng" dirty="0">
                <a:latin typeface="Times New Roman" pitchFamily="18" charset="0"/>
                <a:cs typeface="Times New Roman" pitchFamily="18" charset="0"/>
              </a:rPr>
              <a:t>PODZIM – </a:t>
            </a:r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ASTRY, CHRYZANTÉMY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9670927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3200" b="1" u="sng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ŘEŠENÍ ÚKOLU č. 5 : 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PETRKLÍČ</a:t>
            </a:r>
          </a:p>
          <a:p>
            <a:pPr algn="ctr">
              <a:buNone/>
            </a:pPr>
            <a:endParaRPr lang="cs-CZ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RŮŽE</a:t>
            </a:r>
          </a:p>
          <a:p>
            <a:pPr algn="ctr">
              <a:buNone/>
            </a:pPr>
            <a:endParaRPr lang="cs-CZ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ASTRA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7929252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Nakresli obrázky všech ročních období.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C:\Documents and Settings\Pavel\Local Settings\Temporary Internet Files\Content.IE5\0PSC189K\MP90043890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1785926"/>
            <a:ext cx="2776016" cy="1869184"/>
          </a:xfrm>
          <a:prstGeom prst="rect">
            <a:avLst/>
          </a:prstGeom>
          <a:noFill/>
        </p:spPr>
      </p:pic>
      <p:pic>
        <p:nvPicPr>
          <p:cNvPr id="1027" name="Picture 3" descr="C:\Documents and Settings\Pavel\Local Settings\Temporary Internet Files\Content.IE5\GED4PZ1M\MP900201709[1].jpg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5429256" y="1785926"/>
            <a:ext cx="2643205" cy="1878067"/>
          </a:xfrm>
          <a:prstGeom prst="rect">
            <a:avLst/>
          </a:prstGeom>
          <a:noFill/>
        </p:spPr>
      </p:pic>
      <p:pic>
        <p:nvPicPr>
          <p:cNvPr id="1028" name="Picture 4" descr="C:\Documents and Settings\Pavel\Local Settings\Temporary Internet Files\Content.IE5\0SW1R2B4\MP90040111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42976" y="4214818"/>
            <a:ext cx="2678925" cy="2143140"/>
          </a:xfrm>
          <a:prstGeom prst="rect">
            <a:avLst/>
          </a:prstGeom>
          <a:noFill/>
        </p:spPr>
      </p:pic>
      <p:pic>
        <p:nvPicPr>
          <p:cNvPr id="1031" name="Picture 7" descr="C:\Documents and Settings\Pavel\Local Settings\Temporary Internet Files\Content.IE5\HRCLLQJO\MP90040125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29256" y="4329118"/>
            <a:ext cx="2625346" cy="2100277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3071802" y="3786190"/>
            <a:ext cx="26683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http://office.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microsoft.com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50000"/>
            </a:schemeClr>
          </a:solidFill>
        </p:spPr>
        <p:txBody>
          <a:bodyPr/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Použité odkazy:</a:t>
            </a:r>
            <a:endParaRPr lang="cs-CZ" sz="32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hlinkClick r:id="rId2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http://cs.wikipedia.org/wiki/Brou%C4%8Dci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http://office.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238</Words>
  <Application>Microsoft Office PowerPoint</Application>
  <PresentationFormat>Předvádění na obrazovce (4:3)</PresentationFormat>
  <Paragraphs>89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Snímek 2</vt:lpstr>
      <vt:lpstr>PRVNÍ PŘÁTELSTVÍ U KAMEN </vt:lpstr>
      <vt:lpstr> ÚKOLY K TEXTU: </vt:lpstr>
      <vt:lpstr> NAJDI VE VĚTÁCH NÁZVY KVĚTIN: </vt:lpstr>
      <vt:lpstr> ŘEŠENÍ  ÚKOLU  č. 1: </vt:lpstr>
      <vt:lpstr>  ŘEŠENÍ ÚKOLU č. 2: </vt:lpstr>
      <vt:lpstr> ŘEŠENÍ ÚKOLU č. 3 : </vt:lpstr>
      <vt:lpstr> ŘEŠENÍ ÚKOLU č. 4 : </vt:lpstr>
      <vt:lpstr>ŘEŠENÍ ÚKOLU č. 5 : </vt:lpstr>
      <vt:lpstr>Nakresli obrázky všech ročních období.</vt:lpstr>
      <vt:lpstr>Použité odkazy: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Pavel</cp:lastModifiedBy>
  <cp:revision>29</cp:revision>
  <dcterms:created xsi:type="dcterms:W3CDTF">2011-06-20T10:40:08Z</dcterms:created>
  <dcterms:modified xsi:type="dcterms:W3CDTF">2012-06-12T14:35:56Z</dcterms:modified>
</cp:coreProperties>
</file>