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84" r:id="rId2"/>
    <p:sldId id="286" r:id="rId3"/>
    <p:sldId id="258" r:id="rId4"/>
    <p:sldId id="260" r:id="rId5"/>
    <p:sldId id="265" r:id="rId6"/>
    <p:sldId id="268" r:id="rId7"/>
    <p:sldId id="269" r:id="rId8"/>
    <p:sldId id="288" r:id="rId9"/>
    <p:sldId id="271" r:id="rId10"/>
    <p:sldId id="289" r:id="rId11"/>
    <p:sldId id="272" r:id="rId12"/>
    <p:sldId id="300" r:id="rId13"/>
    <p:sldId id="290" r:id="rId14"/>
    <p:sldId id="291" r:id="rId15"/>
    <p:sldId id="295" r:id="rId16"/>
    <p:sldId id="276" r:id="rId17"/>
    <p:sldId id="298" r:id="rId18"/>
    <p:sldId id="279" r:id="rId19"/>
    <p:sldId id="296" r:id="rId20"/>
    <p:sldId id="28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</a:t>
          </a:r>
          <a:r>
            <a:rPr lang="cs-CZ" sz="2000" baseline="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1800" baseline="0" dirty="0" smtClean="0">
              <a:latin typeface="Times New Roman" pitchFamily="18" charset="0"/>
              <a:cs typeface="Times New Roman" pitchFamily="18" charset="0"/>
            </a:rPr>
            <a:t>VY_32_INOVACE_09_LIDOVÁ_SLOVESNOST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Times New Roman" pitchFamily="18" charset="0"/>
              <a:cs typeface="Times New Roman" pitchFamily="18" charset="0"/>
            </a:rPr>
            <a:t>NÁZEV ŠKOLY: ZŠ a MŠ Osoblaha, příspěvková organizace</a:t>
          </a:r>
          <a:endParaRPr lang="cs-CZ" sz="18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Jaroslava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Lioliasová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Světová literatura pro děti a mládež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1.07/1.4.00/21.0816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3C2A6F-BEC0-4BE3-930C-41C3A41E1C14}" type="presOf" srcId="{D1D4F407-5343-4D3F-B5B9-D407B03CAEB4}" destId="{D005CE8C-CC26-4C3E-AC11-E15060ECD759}" srcOrd="0" destOrd="0" presId="urn:microsoft.com/office/officeart/2005/8/layout/target3"/>
    <dgm:cxn modelId="{E437BCA6-E126-435D-9D0F-EC9B66EF312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7628310-D2D4-40DA-A057-BF31BAFB713A}" type="presOf" srcId="{D1B46980-6531-4606-95E6-44980827E919}" destId="{2BE915AB-18AA-4053-B92C-3BFC9ED204BB}" srcOrd="1" destOrd="0" presId="urn:microsoft.com/office/officeart/2005/8/layout/target3"/>
    <dgm:cxn modelId="{9549A058-DD6E-4364-8D73-A99F2A523D37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C09681-D9C4-4220-8757-171AE39491E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1F7D4C-3E36-4EE5-A758-36B55A36774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AEF45B-8795-453A-A450-F29A3F8944FA}" type="presOf" srcId="{B651F6E3-6281-48DB-9319-2AEAFDAE7572}" destId="{619D679B-A015-4ECF-8348-D1034C574F40}" srcOrd="0" destOrd="0" presId="urn:microsoft.com/office/officeart/2005/8/layout/target3"/>
    <dgm:cxn modelId="{02631AF9-A992-4F37-9DE3-095D57B0BD3D}" type="presOf" srcId="{B651F6E3-6281-48DB-9319-2AEAFDAE7572}" destId="{6BB5E863-4638-4E1D-BFDE-399D028AC4ED}" srcOrd="1" destOrd="0" presId="urn:microsoft.com/office/officeart/2005/8/layout/target3"/>
    <dgm:cxn modelId="{DF418212-A531-4A35-AB9B-C30F6E940A8F}" type="presOf" srcId="{D8197B8C-B260-4A16-BDF4-0947B075E274}" destId="{5A5FFA88-C948-4069-8E93-59FA12366E83}" srcOrd="1" destOrd="0" presId="urn:microsoft.com/office/officeart/2005/8/layout/target3"/>
    <dgm:cxn modelId="{448C5DD5-ADB4-4673-9A9B-5E05FDAFAB8B}" type="presOf" srcId="{D8197B8C-B260-4A16-BDF4-0947B075E274}" destId="{25B08C86-7E15-44DC-BE7F-FFB55DD49D12}" srcOrd="0" destOrd="0" presId="urn:microsoft.com/office/officeart/2005/8/layout/target3"/>
    <dgm:cxn modelId="{F3C0D42F-DF3D-40FA-8931-54BD733F797B}" type="presOf" srcId="{4C35D32F-0EAB-4CD7-82EE-45574DC2A586}" destId="{890E4F0B-2866-4A3F-A3C7-2A14B1797930}" srcOrd="1" destOrd="0" presId="urn:microsoft.com/office/officeart/2005/8/layout/target3"/>
    <dgm:cxn modelId="{C5A9FE3F-E584-41AA-A883-071F47066AB2}" type="presParOf" srcId="{333A1088-737F-45CB-B68E-254E46348037}" destId="{F5ABB229-8D3B-4694-996A-96F23CF14429}" srcOrd="0" destOrd="0" presId="urn:microsoft.com/office/officeart/2005/8/layout/target3"/>
    <dgm:cxn modelId="{44B045EB-8360-4B9D-90D0-EA8BFEFAEBD1}" type="presParOf" srcId="{333A1088-737F-45CB-B68E-254E46348037}" destId="{F41139FD-01EE-4571-8B17-4FB00FC51163}" srcOrd="1" destOrd="0" presId="urn:microsoft.com/office/officeart/2005/8/layout/target3"/>
    <dgm:cxn modelId="{DBC2BBD3-1A00-4EB8-A817-DDED6EDCBBE3}" type="presParOf" srcId="{333A1088-737F-45CB-B68E-254E46348037}" destId="{D005CE8C-CC26-4C3E-AC11-E15060ECD759}" srcOrd="2" destOrd="0" presId="urn:microsoft.com/office/officeart/2005/8/layout/target3"/>
    <dgm:cxn modelId="{EF58E441-7B96-4FAB-86DA-C84B7C0B2D54}" type="presParOf" srcId="{333A1088-737F-45CB-B68E-254E46348037}" destId="{2C702D82-9B77-49B7-9568-BB8EB47C3372}" srcOrd="3" destOrd="0" presId="urn:microsoft.com/office/officeart/2005/8/layout/target3"/>
    <dgm:cxn modelId="{6C4F5896-187E-4DD0-AF55-A5BACA0B328C}" type="presParOf" srcId="{333A1088-737F-45CB-B68E-254E46348037}" destId="{A52A0455-90FF-4808-ABD0-F02540D31D5A}" srcOrd="4" destOrd="0" presId="urn:microsoft.com/office/officeart/2005/8/layout/target3"/>
    <dgm:cxn modelId="{4B0C7EAF-5A47-4F1A-BEA3-5E6E1259774E}" type="presParOf" srcId="{333A1088-737F-45CB-B68E-254E46348037}" destId="{6140AFEC-043D-4C43-A2F9-D0F5331DF3A3}" srcOrd="5" destOrd="0" presId="urn:microsoft.com/office/officeart/2005/8/layout/target3"/>
    <dgm:cxn modelId="{EB6002A9-61F4-4D4A-94F0-A10F4FF95F3C}" type="presParOf" srcId="{333A1088-737F-45CB-B68E-254E46348037}" destId="{9358AC05-5D7D-4327-9F80-1AD486AEA664}" srcOrd="6" destOrd="0" presId="urn:microsoft.com/office/officeart/2005/8/layout/target3"/>
    <dgm:cxn modelId="{44777B8F-BE34-4224-B101-F223ADA13BF9}" type="presParOf" srcId="{333A1088-737F-45CB-B68E-254E46348037}" destId="{313FC574-E1CD-4FB4-B054-0B805CE0447D}" srcOrd="7" destOrd="0" presId="urn:microsoft.com/office/officeart/2005/8/layout/target3"/>
    <dgm:cxn modelId="{7871D8B7-5543-4821-BC89-99486D6F96DE}" type="presParOf" srcId="{333A1088-737F-45CB-B68E-254E46348037}" destId="{619D679B-A015-4ECF-8348-D1034C574F40}" srcOrd="8" destOrd="0" presId="urn:microsoft.com/office/officeart/2005/8/layout/target3"/>
    <dgm:cxn modelId="{C28FFF82-B83B-4AE2-BD50-AC69AF278C54}" type="presParOf" srcId="{333A1088-737F-45CB-B68E-254E46348037}" destId="{322283A8-4A27-4CDA-BAE3-F381106A9174}" srcOrd="9" destOrd="0" presId="urn:microsoft.com/office/officeart/2005/8/layout/target3"/>
    <dgm:cxn modelId="{D8F3A070-2DF5-4C55-8F82-0936C7CA024E}" type="presParOf" srcId="{333A1088-737F-45CB-B68E-254E46348037}" destId="{FFC9F71D-1B4F-4AD9-A4A6-86ADEFC8AF5C}" srcOrd="10" destOrd="0" presId="urn:microsoft.com/office/officeart/2005/8/layout/target3"/>
    <dgm:cxn modelId="{A2CE31D4-4113-4348-AAA8-3A920285CE53}" type="presParOf" srcId="{333A1088-737F-45CB-B68E-254E46348037}" destId="{25B08C86-7E15-44DC-BE7F-FFB55DD49D12}" srcOrd="11" destOrd="0" presId="urn:microsoft.com/office/officeart/2005/8/layout/target3"/>
    <dgm:cxn modelId="{D4E13414-AD9C-407D-93B2-5F0C41DB5BEA}" type="presParOf" srcId="{333A1088-737F-45CB-B68E-254E46348037}" destId="{76644BE8-9D7C-4C09-B250-3D10AF48CBB7}" srcOrd="12" destOrd="0" presId="urn:microsoft.com/office/officeart/2005/8/layout/target3"/>
    <dgm:cxn modelId="{C932A8A5-720C-406F-B5B3-70DD25D35AD3}" type="presParOf" srcId="{333A1088-737F-45CB-B68E-254E46348037}" destId="{EE85B701-7295-41C0-BA7A-34D3756A2AE6}" srcOrd="13" destOrd="0" presId="urn:microsoft.com/office/officeart/2005/8/layout/target3"/>
    <dgm:cxn modelId="{F04A8BA1-384D-418E-BADE-CBA2D96F527F}" type="presParOf" srcId="{333A1088-737F-45CB-B68E-254E46348037}" destId="{8BEBB6EC-1DAA-4CAC-8A25-BC0FCBD5DBD5}" srcOrd="14" destOrd="0" presId="urn:microsoft.com/office/officeart/2005/8/layout/target3"/>
    <dgm:cxn modelId="{CF556D7B-1032-406D-96A4-83BCA2C31E8A}" type="presParOf" srcId="{333A1088-737F-45CB-B68E-254E46348037}" destId="{AED2198E-93D5-4001-81B4-73124B309672}" srcOrd="15" destOrd="0" presId="urn:microsoft.com/office/officeart/2005/8/layout/target3"/>
    <dgm:cxn modelId="{2A5686C1-30E7-4866-A8B2-88E760C8264E}" type="presParOf" srcId="{333A1088-737F-45CB-B68E-254E46348037}" destId="{2BE915AB-18AA-4053-B92C-3BFC9ED204BB}" srcOrd="16" destOrd="0" presId="urn:microsoft.com/office/officeart/2005/8/layout/target3"/>
    <dgm:cxn modelId="{54CCD636-8FB1-4FFB-8083-72232B0C04F8}" type="presParOf" srcId="{333A1088-737F-45CB-B68E-254E46348037}" destId="{6BB5E863-4638-4E1D-BFDE-399D028AC4ED}" srcOrd="17" destOrd="0" presId="urn:microsoft.com/office/officeart/2005/8/layout/target3"/>
    <dgm:cxn modelId="{6BD82AC0-813D-4864-A85E-AFD0BCED9CE9}" type="presParOf" srcId="{333A1088-737F-45CB-B68E-254E46348037}" destId="{5A5FFA88-C948-4069-8E93-59FA12366E83}" srcOrd="18" destOrd="0" presId="urn:microsoft.com/office/officeart/2005/8/layout/target3"/>
    <dgm:cxn modelId="{98B348F6-CB89-4AAF-933C-BBCE1FC8700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Times New Roman" pitchFamily="18" charset="0"/>
              <a:cs typeface="Times New Roman" pitchFamily="18" charset="0"/>
            </a:rPr>
            <a:t>NÁZEV ŠKOLY: ZŠ a MŠ Osoblaha, příspěvková organizace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Jaroslava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Lioliasová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</a:t>
          </a:r>
          <a:r>
            <a:rPr lang="cs-CZ" sz="2000" kern="1200" baseline="0" dirty="0" smtClean="0">
              <a:latin typeface="Times New Roman" pitchFamily="18" charset="0"/>
              <a:cs typeface="Times New Roman" pitchFamily="18" charset="0"/>
            </a:rPr>
            <a:t> </a:t>
          </a:r>
          <a:r>
            <a:rPr lang="cs-CZ" sz="1800" kern="1200" baseline="0" dirty="0" smtClean="0">
              <a:latin typeface="Times New Roman" pitchFamily="18" charset="0"/>
              <a:cs typeface="Times New Roman" pitchFamily="18" charset="0"/>
            </a:rPr>
            <a:t>VY_32_INOVACE_09_LIDOVÁ_SLOVESNOST</a:t>
          </a:r>
          <a:endParaRPr lang="cs-CZ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Světová literatura pro děti a mládež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1.07/1.4.00/21.0816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52CD773-3DE4-44D4-A01A-AEB7062B31BE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B9694A8-A957-4CBE-B495-7A2360599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56497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CD9E3DB-8533-4A74-925E-BE4AA50DE8C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F771A-F8BC-4F3D-8900-98FDEF87C600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EE405A-55A4-441E-A1D8-39BD163E73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BB6BC-A01A-4EE4-B797-F4C436208582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B631C-E744-45E1-8DE5-1969B1572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8151D-A68D-4F14-8423-82321800F2CD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B4E9B-BAC1-4D55-9BC4-6069EB1F5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53AFE-C0CC-4CF4-BA8A-7FEB857F5FC3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B7E7B-3002-4A0C-9D34-1C15F21B3A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9EA30-FE63-42F9-BFE8-29CE479C4853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320DEE-0C5D-4490-A5E4-498D510B0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52065-257F-4B88-99EF-AF815911916F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623DB-FAEB-4C18-924C-34B7A6D12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3EAE8-CB4B-4111-9EE7-8479B57FF1E5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11BA0-BFC4-4118-84AF-26C5F3326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B867E-2D99-48C9-9568-4FC660B25D32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61B6-1EA2-423D-8B43-481E22522C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72C2E-D5B9-409A-BFD7-7B2D3ECCEFC5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B764C-68CF-4B05-9547-D4DB7AD163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8FDF4-0395-41A6-B952-E78755AFA90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71ADD-CDC1-4399-A9D8-C64B2DE00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1E418-CC79-49E9-8C54-392B88AF1490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57F04-DEF8-44AD-8EDD-32D902B09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9882BB0-F295-4B8D-B293-04DED6607CB1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F7F509-09BA-4696-B062-9613CE28C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37" r:id="rId4"/>
    <p:sldLayoutId id="2147483743" r:id="rId5"/>
    <p:sldLayoutId id="2147483738" r:id="rId6"/>
    <p:sldLayoutId id="2147483744" r:id="rId7"/>
    <p:sldLayoutId id="2147483745" r:id="rId8"/>
    <p:sldLayoutId id="2147483746" r:id="rId9"/>
    <p:sldLayoutId id="2147483739" r:id="rId10"/>
    <p:sldLayoutId id="214748374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Western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ncyklopedie" TargetMode="External"/><Relationship Id="rId7" Type="http://schemas.openxmlformats.org/officeDocument/2006/relationships/hyperlink" Target="http://cs.wikipedia.org/wiki/Jules_Verne" TargetMode="External"/><Relationship Id="rId2" Type="http://schemas.openxmlformats.org/officeDocument/2006/relationships/hyperlink" Target="http://cs.wikipedia.org/wiki/Wester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ohn_Ronald_Reuel_Tolkien" TargetMode="External"/><Relationship Id="rId5" Type="http://schemas.openxmlformats.org/officeDocument/2006/relationships/hyperlink" Target="http://cs.wikipedia.org/wiki/Karel_May" TargetMode="External"/><Relationship Id="rId4" Type="http://schemas.openxmlformats.org/officeDocument/2006/relationships/hyperlink" Target="http://cs.wikipedia.org/wiki/Hans_Christian_Anders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502577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2" y="4149725"/>
            <a:ext cx="7169177" cy="178435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Světoví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autoři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literatury pro děti a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mládež a jejich dílo. Práce s textem.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28794" y="3714752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1412875"/>
          <a:ext cx="6096000" cy="15659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únor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Světová literatura pro děti                       a mládež – autoři, nejznámější díla, práce s textem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Literatura  pro děti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je část literatury určená dětskému a mladému čtenáři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- 3-6let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(předškolní věk)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leporela, omalovánky, říkadla, hádanky, příběhy (nejlépe se zvířaty)...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- 6-11let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(mladší školní věk)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pohádky, povídky ze života dětí, příběhy z přírody, dobrodružné texty, rytmické verše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- 11-15let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(školní věk)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dobrodružná literatura (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 tooltip="Western"/>
              </a:rPr>
              <a:t>western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indiánky), encyklopedie, dívčí romány.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http://cs.wikipedia.org/wiki/Western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Světoví autoři dětských knih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Hans Christian Andersen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Rudyard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Kipling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Karl May</a:t>
            </a:r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.R.R.Tolkien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Jules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Verne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Hans Christian Andersen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63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dánský spisovatel -             jeden z největších světových pohádkářů</a:t>
            </a: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Princezna na hrášku, </a:t>
            </a: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Ošklivé káčátko</a:t>
            </a: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Císařův slavík,</a:t>
            </a: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Císařovy nové šaty, </a:t>
            </a: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Statečný cínový vojáček,</a:t>
            </a: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Malá mořská víla</a:t>
            </a:r>
          </a:p>
        </p:txBody>
      </p:sp>
      <p:pic>
        <p:nvPicPr>
          <p:cNvPr id="1026" name="Picture 2" descr="C:\Documents and Settings\Pavel\Dokumenty\Obrázky\HCAndersen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953423"/>
            <a:ext cx="2428892" cy="37122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Karl May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5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cs-CZ" dirty="0" smtClean="0"/>
              <a:t>- byl německý spisovatel</a:t>
            </a:r>
          </a:p>
          <a:p>
            <a:pPr eaLnBrk="1" hangingPunct="1">
              <a:buNone/>
            </a:pPr>
            <a:r>
              <a:rPr lang="cs-CZ" dirty="0" smtClean="0"/>
              <a:t>- proslul zejména svými příběhy o indiánském náčelníku </a:t>
            </a:r>
            <a:r>
              <a:rPr lang="cs-CZ" dirty="0" err="1" smtClean="0"/>
              <a:t>Vinnetouovi</a:t>
            </a:r>
            <a:r>
              <a:rPr lang="cs-CZ" dirty="0" smtClean="0"/>
              <a:t> a </a:t>
            </a:r>
            <a:r>
              <a:rPr lang="cs-CZ" dirty="0" err="1" smtClean="0"/>
              <a:t>zálesáku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Shatterhandovi</a:t>
            </a:r>
            <a:endParaRPr lang="cs-CZ" dirty="0" smtClean="0"/>
          </a:p>
          <a:p>
            <a:pPr eaLnBrk="1" hangingPunct="1">
              <a:buNone/>
            </a:pPr>
            <a:r>
              <a:rPr lang="cs-CZ" i="1" dirty="0" smtClean="0"/>
              <a:t>- </a:t>
            </a:r>
            <a:r>
              <a:rPr lang="cs-CZ" i="1" dirty="0" err="1" smtClean="0"/>
              <a:t>Vinnetou</a:t>
            </a:r>
            <a:endParaRPr lang="cs-CZ" dirty="0" smtClean="0"/>
          </a:p>
          <a:p>
            <a:pPr eaLnBrk="1" hangingPunct="1">
              <a:buNone/>
            </a:pPr>
            <a:r>
              <a:rPr lang="cs-CZ" i="1" dirty="0" smtClean="0"/>
              <a:t>- Poklad na stříbrném jezeře</a:t>
            </a:r>
          </a:p>
          <a:p>
            <a:pPr eaLnBrk="1" hangingPunct="1">
              <a:buNone/>
            </a:pPr>
            <a:r>
              <a:rPr lang="cs-CZ" i="1" dirty="0" smtClean="0"/>
              <a:t>- Syn lovce medvědů</a:t>
            </a:r>
            <a:endParaRPr lang="cs-CZ" dirty="0" smtClean="0"/>
          </a:p>
        </p:txBody>
      </p:sp>
      <p:pic>
        <p:nvPicPr>
          <p:cNvPr id="3074" name="Picture 2" descr="C:\Documents and Settings\Pavel\Dokumenty\Obrázky\KarL-May-koloriert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142977" y="2000240"/>
            <a:ext cx="2749460" cy="36155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John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Ronald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Reuel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Tolkien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459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cs-CZ" dirty="0" smtClean="0"/>
              <a:t>- byl anglický spisovatel</a:t>
            </a:r>
          </a:p>
          <a:p>
            <a:pPr eaLnBrk="1" hangingPunct="1">
              <a:buFontTx/>
              <a:buChar char="-"/>
            </a:pPr>
            <a:endParaRPr lang="cs-CZ" dirty="0" smtClean="0"/>
          </a:p>
          <a:p>
            <a:pPr eaLnBrk="1" hangingPunct="1">
              <a:buNone/>
            </a:pPr>
            <a:r>
              <a:rPr lang="cs-CZ" dirty="0" smtClean="0"/>
              <a:t>- známý jako autor Hobita a </a:t>
            </a:r>
            <a:r>
              <a:rPr lang="cs-CZ" i="1" dirty="0" smtClean="0"/>
              <a:t>Pána prstenů</a:t>
            </a:r>
          </a:p>
          <a:p>
            <a:pPr eaLnBrk="1" hangingPunct="1">
              <a:buFontTx/>
              <a:buChar char="-"/>
            </a:pPr>
            <a:endParaRPr lang="cs-CZ" i="1" dirty="0" smtClean="0"/>
          </a:p>
          <a:p>
            <a:pPr eaLnBrk="1" hangingPunct="1">
              <a:buNone/>
            </a:pPr>
            <a:r>
              <a:rPr lang="cs-CZ" i="1" dirty="0" smtClean="0"/>
              <a:t>- je považován za otce moderní hrdinské fantasy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4098" name="Picture 2" descr="C:\Documents and Settings\Pavel\Dokumenty\Obrázky\Tolkien_191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857365"/>
            <a:ext cx="2669740" cy="41903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Uhodneš název tohoto díla?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žije v domě č. 4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Zobí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ulici a rozhodně nejde říct, že by si prožil šťastné dětství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když mu bylo deset let, začaly mu chodit divné dopisy.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 půlnoci na jeho jedenácté narozeniny - 31. července,  jej však znenadání navštíví…..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Kdo?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Víš, do jaké knihy patří tyto postavy?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cs-CZ" dirty="0" smtClean="0"/>
              <a:t>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Hobit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Frodo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Gandalf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Temný pán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Sauron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Černí jezdci</a:t>
            </a: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Aragorn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508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57313"/>
            <a:ext cx="4343400" cy="4967287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Víš, do jaké knihy patří tyto postavy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8686800" cy="4525962"/>
          </a:xfrm>
        </p:spPr>
        <p:txBody>
          <a:bodyPr/>
          <a:lstStyle/>
          <a:p>
            <a:pPr eaLnBrk="1" hangingPunct="1">
              <a:buNone/>
            </a:pPr>
            <a:r>
              <a:rPr lang="cs-CZ" sz="2400" dirty="0" smtClean="0"/>
              <a:t>-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Hobit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Frodo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Gandalf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Temný pán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Sauron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Černí jezdci</a:t>
            </a:r>
          </a:p>
          <a:p>
            <a:pPr eaLnBrk="1" hangingPunct="1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Aragorn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Název díla?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0988" y="666750"/>
            <a:ext cx="4291012" cy="639763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Poklad – jezero- padouch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600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80988" y="1316038"/>
            <a:ext cx="4291012" cy="39417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zlatý poklad uložený v podzemí umělého ostrůvku uprostřed Stříbrného jezera kdesi v Utahu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poklad je ale ztracen, když je podzemí jezera zatopeno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u jezera se skrývá zlatá                 a stříbrná žíla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534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8200" y="1316038"/>
            <a:ext cx="4289425" cy="3941762"/>
          </a:xfrm>
        </p:spPr>
        <p:txBody>
          <a:bodyPr/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Název díla?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0988" y="666750"/>
            <a:ext cx="4291012" cy="639763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Nápověda?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600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z="28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80988" y="1316038"/>
            <a:ext cx="4291012" cy="39417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zlatý poklad uložený v podzemí umělého ostrůvku uprostřed Stříbrného jezera kdesi v Utahu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poklad je ale ztracen, když je podzemí jezera zatopeno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u jezera se skrývá zlatá                 a stříbrná žíla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534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8200" y="1316038"/>
            <a:ext cx="4289425" cy="394176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Zde napiš název stejnojmenného filmu….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Poklad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j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ezero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padouch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zlatý poklad uložený v podzemí umělého ostrůvku uprostřed Stříbrného jezera kdesi v Utahu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poklad je ale ztracen, když je podzemí jezera zatopeno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u jezera se skrývá zlatá a stříbrná žíla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Víš, jak se jmenuje kniha, podle které byl natočen také film?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Uhodneš, o jakou knihu se jedná?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byla nejmladší dcerou mořského krále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byla ze všech sester nejkrásnější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v den svých patnáctých narozenin se mohla poprvé vynořit nad hladinu a spatřit svět lidí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promění se v mořskou pěnu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Zadání pro křížovku</a:t>
            </a:r>
            <a:endParaRPr lang="cs-CZ" sz="2400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1. Jméno autora indiánských příběhů.</a:t>
            </a:r>
          </a:p>
          <a:p>
            <a:pPr eaLnBrk="1" hangingPunct="1"/>
            <a:r>
              <a:rPr lang="cs-CZ" sz="2000" dirty="0" smtClean="0"/>
              <a:t>2. Apačský náčelník.</a:t>
            </a:r>
          </a:p>
          <a:p>
            <a:pPr eaLnBrk="1" hangingPunct="1"/>
            <a:r>
              <a:rPr lang="cs-CZ" sz="2000" dirty="0" smtClean="0"/>
              <a:t>3. Učeň v Bradavicích.</a:t>
            </a:r>
          </a:p>
          <a:p>
            <a:pPr eaLnBrk="1" hangingPunct="1"/>
            <a:r>
              <a:rPr lang="cs-CZ" sz="2000" dirty="0" smtClean="0"/>
              <a:t>4. Místo, kde se nacházel poklad.</a:t>
            </a:r>
          </a:p>
          <a:p>
            <a:pPr eaLnBrk="1" hangingPunct="1"/>
            <a:r>
              <a:rPr lang="cs-CZ" sz="2000" dirty="0" smtClean="0"/>
              <a:t>5. Dcera loupežníka.</a:t>
            </a:r>
          </a:p>
          <a:p>
            <a:pPr eaLnBrk="1" hangingPunct="1"/>
            <a:r>
              <a:rPr lang="cs-CZ" sz="2000" dirty="0" smtClean="0"/>
              <a:t>6. Postava čaroděje z filmu Pán Prstenů.</a:t>
            </a:r>
          </a:p>
          <a:p>
            <a:pPr eaLnBrk="1" hangingPunct="1"/>
            <a:r>
              <a:rPr lang="cs-CZ" sz="2000" dirty="0" smtClean="0"/>
              <a:t>7. Autor knihy Pán Prstenů.</a:t>
            </a:r>
          </a:p>
          <a:p>
            <a:pPr eaLnBrk="1" hangingPunct="1"/>
            <a:r>
              <a:rPr lang="cs-CZ" sz="2000" dirty="0" smtClean="0"/>
              <a:t>8. Stát Střední Ameriky, ve kterém se údajně nacházel indiánský poklad.</a:t>
            </a:r>
          </a:p>
          <a:p>
            <a:pPr eaLnBrk="1" hangingPunct="1"/>
            <a:r>
              <a:rPr lang="cs-CZ" sz="2000" dirty="0" smtClean="0"/>
              <a:t>9. Hlavní hrdina knihy Pán Prstenů.</a:t>
            </a:r>
          </a:p>
          <a:p>
            <a:pPr eaLnBrk="1" hangingPunct="1"/>
            <a:r>
              <a:rPr lang="cs-CZ" sz="2000" dirty="0" smtClean="0"/>
              <a:t>10. Nejznámější pohádkář, autor pohádky Malá mořská víla.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75" y="1428750"/>
          <a:ext cx="6929486" cy="4286277"/>
        </p:xfrm>
        <a:graphic>
          <a:graphicData uri="http://schemas.openxmlformats.org/drawingml/2006/table">
            <a:tbl>
              <a:tblPr/>
              <a:tblGrid>
                <a:gridCol w="766787"/>
                <a:gridCol w="745487"/>
                <a:gridCol w="660289"/>
                <a:gridCol w="681589"/>
                <a:gridCol w="660289"/>
                <a:gridCol w="709989"/>
                <a:gridCol w="681589"/>
                <a:gridCol w="681589"/>
                <a:gridCol w="660289"/>
                <a:gridCol w="681589"/>
              </a:tblGrid>
              <a:tr h="3861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54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54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15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 tajenky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 I T E R A T U R 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Vylušti přesmyčky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 O L I E T N</a:t>
            </a: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 F R O D </a:t>
            </a: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F A L D A G</a:t>
            </a: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D N E R S E N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 přesmyček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K O L I E T N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TOLKIEN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 F R O D              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FRODO</a:t>
            </a: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F A L D A G            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GALDAF</a:t>
            </a:r>
          </a:p>
          <a:p>
            <a:pPr eaLnBrk="1" hangingPunct="1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D N E R S E N A    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ANDERSEN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://cs.wikipedia.org/wiki/Western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http://cs.wikipedia.org/wiki/Encyklopedie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http://cs.wikipedia.org/wiki/Hans_Christian_Andersen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http://cs.wikipedia.org/wiki/Karel_May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http://cs.wikipedia.org/wiki/John_Ronald_Reuel_Tolkien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http://cs.wikipedia.org/wiki/Jules_Verne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351</TotalTime>
  <Words>742</Words>
  <Application>Microsoft Office PowerPoint</Application>
  <PresentationFormat>Předvádění na obrazovce (4:3)</PresentationFormat>
  <Paragraphs>210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Snímek 1</vt:lpstr>
      <vt:lpstr>Snímek 2</vt:lpstr>
      <vt:lpstr>Literatura  pro děti</vt:lpstr>
      <vt:lpstr>Světoví autoři dětských knih</vt:lpstr>
      <vt:lpstr>Hans Christian Andersen </vt:lpstr>
      <vt:lpstr>Karl May</vt:lpstr>
      <vt:lpstr>John Ronald Reuel Tolkien</vt:lpstr>
      <vt:lpstr>Uhodneš název tohoto díla?</vt:lpstr>
      <vt:lpstr>Víš, do jaké knihy patří tyto postavy?</vt:lpstr>
      <vt:lpstr>Víš, do jaké knihy patří tyto postavy?</vt:lpstr>
      <vt:lpstr>Název díla?</vt:lpstr>
      <vt:lpstr>Název díla? </vt:lpstr>
      <vt:lpstr>Poklad – jezero- padouch </vt:lpstr>
      <vt:lpstr>Uhodneš, o jakou knihu se jedná?</vt:lpstr>
      <vt:lpstr>Zadání pro křížovku</vt:lpstr>
      <vt:lpstr>Snímek 16</vt:lpstr>
      <vt:lpstr>Řešení tajenky</vt:lpstr>
      <vt:lpstr>Vylušti přesmyčky :</vt:lpstr>
      <vt:lpstr>Řešení přesmyček</vt:lpstr>
      <vt:lpstr>Použité odkazy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Pavel</cp:lastModifiedBy>
  <cp:revision>42</cp:revision>
  <dcterms:created xsi:type="dcterms:W3CDTF">2012-02-21T18:28:22Z</dcterms:created>
  <dcterms:modified xsi:type="dcterms:W3CDTF">2012-06-12T14:42:31Z</dcterms:modified>
</cp:coreProperties>
</file>