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87" r:id="rId3"/>
    <p:sldId id="258" r:id="rId4"/>
    <p:sldId id="259" r:id="rId5"/>
    <p:sldId id="260" r:id="rId6"/>
    <p:sldId id="275" r:id="rId7"/>
    <p:sldId id="261" r:id="rId8"/>
    <p:sldId id="284" r:id="rId9"/>
    <p:sldId id="262" r:id="rId10"/>
    <p:sldId id="263" r:id="rId11"/>
    <p:sldId id="267" r:id="rId12"/>
    <p:sldId id="268" r:id="rId13"/>
    <p:sldId id="281" r:id="rId14"/>
    <p:sldId id="271" r:id="rId15"/>
    <p:sldId id="278" r:id="rId16"/>
    <p:sldId id="276" r:id="rId17"/>
    <p:sldId id="282" r:id="rId18"/>
    <p:sldId id="28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>
              <a:latin typeface="Times New Roman" pitchFamily="18" charset="0"/>
              <a:cs typeface="Times New Roman" pitchFamily="18" charset="0"/>
            </a:rPr>
            <a:t>NÁZEV:</a:t>
          </a:r>
          <a:r>
            <a:rPr lang="cs-CZ" sz="1800" baseline="0" dirty="0" smtClean="0">
              <a:latin typeface="Times New Roman" pitchFamily="18" charset="0"/>
              <a:cs typeface="Times New Roman" pitchFamily="18" charset="0"/>
            </a:rPr>
            <a:t> </a:t>
          </a:r>
          <a:r>
            <a:rPr lang="cs-CZ" sz="1800" baseline="0" dirty="0" smtClean="0">
              <a:latin typeface="Times New Roman" pitchFamily="18" charset="0"/>
              <a:cs typeface="Times New Roman" pitchFamily="18" charset="0"/>
            </a:rPr>
            <a:t>VY_32_INOVACE_14_LIDOVÁ_SLOVESNOST</a:t>
          </a:r>
          <a:endParaRPr lang="cs-CZ" sz="18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>
              <a:latin typeface="Times New Roman" pitchFamily="18" charset="0"/>
              <a:cs typeface="Times New Roman" pitchFamily="18" charset="0"/>
            </a:rPr>
            <a:t>NÁZEV ŠKOLY: ZŠ a MŠ Osoblaha, příspěvková organizace</a:t>
          </a:r>
          <a:endParaRPr lang="cs-CZ" sz="18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>
              <a:latin typeface="Times New Roman" pitchFamily="18" charset="0"/>
              <a:cs typeface="Times New Roman" pitchFamily="18" charset="0"/>
            </a:rPr>
            <a:t>AUTOR: Jaroslava </a:t>
          </a:r>
          <a:r>
            <a:rPr lang="cs-CZ" sz="1800" dirty="0" err="1" smtClean="0">
              <a:latin typeface="Times New Roman" pitchFamily="18" charset="0"/>
              <a:cs typeface="Times New Roman" pitchFamily="18" charset="0"/>
            </a:rPr>
            <a:t>Lioliasová</a:t>
          </a:r>
          <a:endParaRPr lang="cs-CZ" sz="18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>
              <a:latin typeface="Times New Roman" pitchFamily="18" charset="0"/>
              <a:cs typeface="Times New Roman" pitchFamily="18" charset="0"/>
            </a:rPr>
            <a:t>TEMA: Velikonoce v lidové slovesnosti</a:t>
          </a:r>
          <a:endParaRPr lang="cs-CZ" sz="18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>
              <a:latin typeface="Times New Roman" pitchFamily="18" charset="0"/>
              <a:cs typeface="Times New Roman" pitchFamily="18" charset="0"/>
            </a:rPr>
            <a:t>ČÍSLO PROJEKTU: 1.07/1.4.00/21.0816 </a:t>
          </a:r>
          <a:endParaRPr lang="cs-CZ" sz="18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B0D83F-4658-4466-B11F-5FFAAF480E31}" type="presOf" srcId="{D1B46980-6531-4606-95E6-44980827E919}" destId="{2BE915AB-18AA-4053-B92C-3BFC9ED204BB}" srcOrd="1" destOrd="0" presId="urn:microsoft.com/office/officeart/2005/8/layout/target3"/>
    <dgm:cxn modelId="{E5B4D4CA-A5CA-463C-A9D4-9D98494F6283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15AE9DA-58EF-4025-8192-389D93570D12}" type="presOf" srcId="{B651F6E3-6281-48DB-9319-2AEAFDAE7572}" destId="{619D679B-A015-4ECF-8348-D1034C574F40}" srcOrd="0" destOrd="0" presId="urn:microsoft.com/office/officeart/2005/8/layout/target3"/>
    <dgm:cxn modelId="{36009B45-9718-4C98-87F1-F094302805D7}" type="presOf" srcId="{D8197B8C-B260-4A16-BDF4-0947B075E274}" destId="{5A5FFA88-C948-4069-8E93-59FA12366E83}" srcOrd="1" destOrd="0" presId="urn:microsoft.com/office/officeart/2005/8/layout/target3"/>
    <dgm:cxn modelId="{52CFE384-2F6C-41D9-B4FD-BE7D58F84179}" type="presOf" srcId="{D1D4F407-5343-4D3F-B5B9-D407B03CAEB4}" destId="{AED2198E-93D5-4001-81B4-73124B309672}" srcOrd="1" destOrd="0" presId="urn:microsoft.com/office/officeart/2005/8/layout/target3"/>
    <dgm:cxn modelId="{DFEFAEDE-E664-4D7C-A97A-2350F329E9F4}" type="presOf" srcId="{D1D4F407-5343-4D3F-B5B9-D407B03CAEB4}" destId="{D005CE8C-CC26-4C3E-AC11-E15060ECD759}" srcOrd="0" destOrd="0" presId="urn:microsoft.com/office/officeart/2005/8/layout/target3"/>
    <dgm:cxn modelId="{3F8B1C4E-A2E2-4F31-AD23-3E1D015DCA04}" type="presOf" srcId="{4C35D32F-0EAB-4CD7-82EE-45574DC2A586}" destId="{890E4F0B-2866-4A3F-A3C7-2A14B1797930}" srcOrd="1" destOrd="0" presId="urn:microsoft.com/office/officeart/2005/8/layout/target3"/>
    <dgm:cxn modelId="{DE2281A8-B0CE-4CAF-96B8-539DB29A1E23}" type="presOf" srcId="{D1B46980-6531-4606-95E6-44980827E919}" destId="{6140AFEC-043D-4C43-A2F9-D0F5331DF3A3}" srcOrd="0" destOrd="0" presId="urn:microsoft.com/office/officeart/2005/8/layout/target3"/>
    <dgm:cxn modelId="{18A2BB01-362E-4344-98C0-049C140DF8AA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7939991-AD8F-4929-8F96-30A4C680CE92}" type="presOf" srcId="{B651F6E3-6281-48DB-9319-2AEAFDAE7572}" destId="{6BB5E863-4638-4E1D-BFDE-399D028AC4ED}" srcOrd="1" destOrd="0" presId="urn:microsoft.com/office/officeart/2005/8/layout/target3"/>
    <dgm:cxn modelId="{0C6112FB-C159-48EA-B09C-0735C94615C4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FF255FB-A5A4-4531-A025-41DA01FE38EB}" type="presParOf" srcId="{333A1088-737F-45CB-B68E-254E46348037}" destId="{F5ABB229-8D3B-4694-996A-96F23CF14429}" srcOrd="0" destOrd="0" presId="urn:microsoft.com/office/officeart/2005/8/layout/target3"/>
    <dgm:cxn modelId="{605564AE-69A8-4F7A-9536-4B5EA95B3B39}" type="presParOf" srcId="{333A1088-737F-45CB-B68E-254E46348037}" destId="{F41139FD-01EE-4571-8B17-4FB00FC51163}" srcOrd="1" destOrd="0" presId="urn:microsoft.com/office/officeart/2005/8/layout/target3"/>
    <dgm:cxn modelId="{3EC4E9CF-E06A-4FAD-B7D6-996BEFBFEECD}" type="presParOf" srcId="{333A1088-737F-45CB-B68E-254E46348037}" destId="{D005CE8C-CC26-4C3E-AC11-E15060ECD759}" srcOrd="2" destOrd="0" presId="urn:microsoft.com/office/officeart/2005/8/layout/target3"/>
    <dgm:cxn modelId="{99727E27-C3B8-4F9C-92FA-72438C5FF5F2}" type="presParOf" srcId="{333A1088-737F-45CB-B68E-254E46348037}" destId="{2C702D82-9B77-49B7-9568-BB8EB47C3372}" srcOrd="3" destOrd="0" presId="urn:microsoft.com/office/officeart/2005/8/layout/target3"/>
    <dgm:cxn modelId="{1E812276-2CDA-44D4-AD09-95D0776E4846}" type="presParOf" srcId="{333A1088-737F-45CB-B68E-254E46348037}" destId="{A52A0455-90FF-4808-ABD0-F02540D31D5A}" srcOrd="4" destOrd="0" presId="urn:microsoft.com/office/officeart/2005/8/layout/target3"/>
    <dgm:cxn modelId="{6FE5B805-7BD2-4F14-AAB4-A14CD13DA334}" type="presParOf" srcId="{333A1088-737F-45CB-B68E-254E46348037}" destId="{6140AFEC-043D-4C43-A2F9-D0F5331DF3A3}" srcOrd="5" destOrd="0" presId="urn:microsoft.com/office/officeart/2005/8/layout/target3"/>
    <dgm:cxn modelId="{F51FE300-5CC5-4E04-884E-D4EBC995F36B}" type="presParOf" srcId="{333A1088-737F-45CB-B68E-254E46348037}" destId="{9358AC05-5D7D-4327-9F80-1AD486AEA664}" srcOrd="6" destOrd="0" presId="urn:microsoft.com/office/officeart/2005/8/layout/target3"/>
    <dgm:cxn modelId="{66B762B1-B1AE-46CE-8F77-441AF69F6E33}" type="presParOf" srcId="{333A1088-737F-45CB-B68E-254E46348037}" destId="{313FC574-E1CD-4FB4-B054-0B805CE0447D}" srcOrd="7" destOrd="0" presId="urn:microsoft.com/office/officeart/2005/8/layout/target3"/>
    <dgm:cxn modelId="{24E96B1F-8FBE-440C-8161-70B11B79BFEE}" type="presParOf" srcId="{333A1088-737F-45CB-B68E-254E46348037}" destId="{619D679B-A015-4ECF-8348-D1034C574F40}" srcOrd="8" destOrd="0" presId="urn:microsoft.com/office/officeart/2005/8/layout/target3"/>
    <dgm:cxn modelId="{A5513F4D-F0CC-49E0-BE42-03374B05F7E7}" type="presParOf" srcId="{333A1088-737F-45CB-B68E-254E46348037}" destId="{322283A8-4A27-4CDA-BAE3-F381106A9174}" srcOrd="9" destOrd="0" presId="urn:microsoft.com/office/officeart/2005/8/layout/target3"/>
    <dgm:cxn modelId="{1AEBDCDC-A940-4420-8D64-9A3C6D8EE3EE}" type="presParOf" srcId="{333A1088-737F-45CB-B68E-254E46348037}" destId="{FFC9F71D-1B4F-4AD9-A4A6-86ADEFC8AF5C}" srcOrd="10" destOrd="0" presId="urn:microsoft.com/office/officeart/2005/8/layout/target3"/>
    <dgm:cxn modelId="{5AC6B76B-777E-4A5F-86AD-E265D29C1F93}" type="presParOf" srcId="{333A1088-737F-45CB-B68E-254E46348037}" destId="{25B08C86-7E15-44DC-BE7F-FFB55DD49D12}" srcOrd="11" destOrd="0" presId="urn:microsoft.com/office/officeart/2005/8/layout/target3"/>
    <dgm:cxn modelId="{ACE98E8F-AF3F-4454-BF5D-4CA7CCBC40BB}" type="presParOf" srcId="{333A1088-737F-45CB-B68E-254E46348037}" destId="{76644BE8-9D7C-4C09-B250-3D10AF48CBB7}" srcOrd="12" destOrd="0" presId="urn:microsoft.com/office/officeart/2005/8/layout/target3"/>
    <dgm:cxn modelId="{9051B24C-81FE-4A34-AAD4-B7BF5603E9FB}" type="presParOf" srcId="{333A1088-737F-45CB-B68E-254E46348037}" destId="{EE85B701-7295-41C0-BA7A-34D3756A2AE6}" srcOrd="13" destOrd="0" presId="urn:microsoft.com/office/officeart/2005/8/layout/target3"/>
    <dgm:cxn modelId="{30983341-D721-4BE5-BC27-0FC48D0574A7}" type="presParOf" srcId="{333A1088-737F-45CB-B68E-254E46348037}" destId="{8BEBB6EC-1DAA-4CAC-8A25-BC0FCBD5DBD5}" srcOrd="14" destOrd="0" presId="urn:microsoft.com/office/officeart/2005/8/layout/target3"/>
    <dgm:cxn modelId="{0DC4B2DA-6FEE-4A6E-A03F-FA5A13C798CD}" type="presParOf" srcId="{333A1088-737F-45CB-B68E-254E46348037}" destId="{AED2198E-93D5-4001-81B4-73124B309672}" srcOrd="15" destOrd="0" presId="urn:microsoft.com/office/officeart/2005/8/layout/target3"/>
    <dgm:cxn modelId="{6D31015D-D33F-4F99-A22A-09389B6C914E}" type="presParOf" srcId="{333A1088-737F-45CB-B68E-254E46348037}" destId="{2BE915AB-18AA-4053-B92C-3BFC9ED204BB}" srcOrd="16" destOrd="0" presId="urn:microsoft.com/office/officeart/2005/8/layout/target3"/>
    <dgm:cxn modelId="{4F1DCB82-9907-4935-BE0E-645E31AB3311}" type="presParOf" srcId="{333A1088-737F-45CB-B68E-254E46348037}" destId="{6BB5E863-4638-4E1D-BFDE-399D028AC4ED}" srcOrd="17" destOrd="0" presId="urn:microsoft.com/office/officeart/2005/8/layout/target3"/>
    <dgm:cxn modelId="{105B4B61-6BE4-479F-9809-B255C7E501DB}" type="presParOf" srcId="{333A1088-737F-45CB-B68E-254E46348037}" destId="{5A5FFA88-C948-4069-8E93-59FA12366E83}" srcOrd="18" destOrd="0" presId="urn:microsoft.com/office/officeart/2005/8/layout/target3"/>
    <dgm:cxn modelId="{CB5E67E8-0AC2-4A8E-A422-89E8BF77729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Times New Roman" pitchFamily="18" charset="0"/>
              <a:cs typeface="Times New Roman" pitchFamily="18" charset="0"/>
            </a:rPr>
            <a:t>NÁZEV ŠKOLY: ZŠ a MŠ Osoblaha, příspěvková organizace</a:t>
          </a:r>
          <a:endParaRPr lang="cs-CZ" sz="1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Times New Roman" pitchFamily="18" charset="0"/>
              <a:cs typeface="Times New Roman" pitchFamily="18" charset="0"/>
            </a:rPr>
            <a:t>AUTOR: Jaroslava </a:t>
          </a:r>
          <a:r>
            <a:rPr lang="cs-CZ" sz="1800" kern="1200" dirty="0" err="1" smtClean="0">
              <a:latin typeface="Times New Roman" pitchFamily="18" charset="0"/>
              <a:cs typeface="Times New Roman" pitchFamily="18" charset="0"/>
            </a:rPr>
            <a:t>Lioliasová</a:t>
          </a:r>
          <a:endParaRPr lang="cs-CZ" sz="1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Times New Roman" pitchFamily="18" charset="0"/>
              <a:cs typeface="Times New Roman" pitchFamily="18" charset="0"/>
            </a:rPr>
            <a:t>NÁZEV:</a:t>
          </a:r>
          <a:r>
            <a:rPr lang="cs-CZ" sz="1800" kern="1200" baseline="0" dirty="0" smtClean="0">
              <a:latin typeface="Times New Roman" pitchFamily="18" charset="0"/>
              <a:cs typeface="Times New Roman" pitchFamily="18" charset="0"/>
            </a:rPr>
            <a:t> </a:t>
          </a:r>
          <a:r>
            <a:rPr lang="cs-CZ" sz="1800" kern="1200" baseline="0" dirty="0" smtClean="0">
              <a:latin typeface="Times New Roman" pitchFamily="18" charset="0"/>
              <a:cs typeface="Times New Roman" pitchFamily="18" charset="0"/>
            </a:rPr>
            <a:t>VY_32_INOVACE_14_LIDOVÁ_SLOVESNOST</a:t>
          </a:r>
          <a:endParaRPr lang="cs-CZ" sz="1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Times New Roman" pitchFamily="18" charset="0"/>
              <a:cs typeface="Times New Roman" pitchFamily="18" charset="0"/>
            </a:rPr>
            <a:t>TEMA: Velikonoce v lidové slovesnosti</a:t>
          </a:r>
          <a:endParaRPr lang="cs-CZ" sz="1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Times New Roman" pitchFamily="18" charset="0"/>
              <a:cs typeface="Times New Roman" pitchFamily="18" charset="0"/>
            </a:rPr>
            <a:t>ČÍSLO PROJEKTU: 1.07/1.4.00/21.0816 </a:t>
          </a:r>
          <a:endParaRPr lang="cs-CZ" sz="1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DF2B9-4838-4618-89C6-5F97B5922AC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F5591-9027-4426-86CB-ABDE8EEEF1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589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DF2B9-4838-4618-89C6-5F97B5922AC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F5591-9027-4426-86CB-ABDE8EEEF1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986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DF2B9-4838-4618-89C6-5F97B5922AC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F5591-9027-4426-86CB-ABDE8EEEF1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250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DF2B9-4838-4618-89C6-5F97B5922AC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F5591-9027-4426-86CB-ABDE8EEEF1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972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DF2B9-4838-4618-89C6-5F97B5922AC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F5591-9027-4426-86CB-ABDE8EEEF1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930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DF2B9-4838-4618-89C6-5F97B5922AC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F5591-9027-4426-86CB-ABDE8EEEF1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514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DF2B9-4838-4618-89C6-5F97B5922AC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F5591-9027-4426-86CB-ABDE8EEEF1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021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DF2B9-4838-4618-89C6-5F97B5922AC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F5591-9027-4426-86CB-ABDE8EEEF1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872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DF2B9-4838-4618-89C6-5F97B5922AC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F5591-9027-4426-86CB-ABDE8EEEF1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406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DF2B9-4838-4618-89C6-5F97B5922AC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F5591-9027-4426-86CB-ABDE8EEEF1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359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DF2B9-4838-4618-89C6-5F97B5922AC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F5591-9027-4426-86CB-ABDE8EEEF1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486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9DF2B9-4838-4618-89C6-5F97B5922AC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F5591-9027-4426-86CB-ABDE8EEEF1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3375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cs.wikipedia.org/wiki/Velikonoc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ml&#225;zka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likonoce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oml%C3%A1z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908731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3571876"/>
            <a:ext cx="5778500" cy="17843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Tradice a zvyky Velikonoc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3076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7425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8881481"/>
      </p:ext>
    </p:extLst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0990115"/>
              </p:ext>
            </p:extLst>
          </p:nvPr>
        </p:nvGraphicFramePr>
        <p:xfrm>
          <a:off x="1547813" y="1412875"/>
          <a:ext cx="6096000" cy="1114425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Velikonoční zvyky a tradice.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574229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VELIKONOCE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Hody, </a:t>
            </a:r>
            <a:r>
              <a:rPr lang="cs-CZ" dirty="0" err="1" smtClean="0"/>
              <a:t>hody</a:t>
            </a:r>
            <a:r>
              <a:rPr lang="cs-CZ" dirty="0" smtClean="0"/>
              <a:t>, doprovody……</a:t>
            </a:r>
            <a:endParaRPr lang="cs-CZ" dirty="0"/>
          </a:p>
        </p:txBody>
      </p:sp>
      <p:pic>
        <p:nvPicPr>
          <p:cNvPr id="1034" name="Picture 10" descr="C:\Documents and Settings\Pavel\Local Settings\Temporary Internet Files\Content.IE5\65ICOBE8\MC90033588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428868"/>
            <a:ext cx="2806574" cy="34795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78903865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Velikonoce v lidové slovesnosti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Přišlo jaro do vsi,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 jsi, zimo, kde jsi?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Byla zima mezi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nama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    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včil už je za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horama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0" indent="0">
              <a:buNone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aro už je tu?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Z Moravy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5" name="Picture 7" descr="C:\Documents and Settings\Pavel\Local Settings\Temporary Internet Files\Content.IE5\GED4PZ1M\MC9003540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2000240"/>
            <a:ext cx="1925370" cy="30268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80970229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 jsou Velikonoce?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Velikonoční svátky jsou svátky pohyblivé s velmi starou tradicí.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Slaví se první neděli a pondělí po prvním jarním úplňku.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Oslavují ukončení zimy a příchod jara – nového života v přírodě.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Postupně se staly i nejvýznamnějším svátkem křesťanů.</a:t>
            </a:r>
          </a:p>
          <a:p>
            <a:pPr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2400" dirty="0"/>
          </a:p>
          <a:p>
            <a:r>
              <a:rPr lang="cs-CZ" sz="2400" dirty="0" smtClean="0">
                <a:hlinkClick r:id="rId2"/>
              </a:rPr>
              <a:t>http://cs.wikipedia.org/wiki/Velikonoce</a:t>
            </a:r>
            <a:r>
              <a:rPr lang="cs-CZ" sz="2400" dirty="0" smtClean="0"/>
              <a:t>   </a:t>
            </a:r>
            <a:endParaRPr lang="cs-CZ" sz="2400" dirty="0"/>
          </a:p>
        </p:txBody>
      </p:sp>
      <p:pic>
        <p:nvPicPr>
          <p:cNvPr id="3074" name="Picture 2" descr="C:\Documents and Settings\Pavel\Local Settings\Temporary Internet Files\Content.IE5\GB4H1UP9\MC9002906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3571876"/>
            <a:ext cx="2770360" cy="253949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26448258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Týden před Velikonocemi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Pondělí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před Velikonocemi se nazývá Modré pondělí - název je odvozen od látky, která se ten den vyvěšuje v kostele.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Úterý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 říká Šedivé - bylo bez zvláštních zvyků.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Středa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před Božím hodem se nazývá Sazometná středa. Tento den se vymetaly komíny. Někde též nazývaná Škaredá středa. Lidé se neměli mračit, jinak by se škaredili každou středu v roce.                    Je to den, kdy Jidáš zradil Krista - škaredil na něj.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 ještě možná nevíš o tradicích Velikonoc?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609329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Čtvrtek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Že o zeleném čtvrtku se směla jíst pouze zelená strava (myšleno zelenina), aby byl člověk celý rok zdravý.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Pátek</a:t>
            </a:r>
          </a:p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 velký pátek je den smutku( z křesťanského hlediska).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Ten den chodili lidé bosí k potokům, omývali sebe i dobytek a věřili, že jim tekoucí voda přinese zdraví a štěstí. V tento den  lidé nedělali žádnou těžkou práci.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Sobota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Že bílá sobota je spojena s Kristovým vzkříšením a svěcením ohňů před branami kostelů, které se konalo po západu slunce.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Neděle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Že na Boží hod velikonoční se světily velikonoční pokrmy: beránek, mazanec, vejce, chléb a víno. Zároveň nastává čas pro zvyky - pomlázku a velikonoční hodování.</a:t>
            </a:r>
          </a:p>
        </p:txBody>
      </p:sp>
    </p:spTree>
    <p:extLst>
      <p:ext uri="{BB962C8B-B14F-4D97-AF65-F5344CB8AC3E}">
        <p14:creationId xmlns:p14="http://schemas.microsoft.com/office/powerpoint/2010/main" val="37220372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co říká o těchto dnech pranostika ?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Je-li Zelený čtvrtek bílý, tak je léto teplé.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Velký pátek deštivý – dělá rok žíznivý.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Když na Velký pátek hřmí, na poli se urodí.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Prší-li v noci Bílou sobotu, bude málo třešní.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Prší-li o velikonočním hodu, bude v létě nouze o vodu.</a:t>
            </a:r>
          </a:p>
        </p:txBody>
      </p:sp>
      <p:pic>
        <p:nvPicPr>
          <p:cNvPr id="4098" name="Picture 2" descr="C:\Documents and Settings\Pavel\Local Settings\Temporary Internet Files\Content.IE5\33SOGFJS\MC9003311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2500306"/>
            <a:ext cx="991354" cy="181522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víš ?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Že z těchto časů pocházejí i dvojčata Vesna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Morena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jedny    z mnoha slovanských božstev.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Že Vesna byla bohyně jara – křehká a svěží kráska, která kolem sebe šíří veselí.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Morena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byla stařena, přísná a spravedlivá vládkyně zimy, kdy příroda odpočívá a čerpá nové síly.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Že o Smrtné neděli( poslední neděle před Velikonocemi) děti vynášejí ze vsi slaměnou figurínu smrtky a házejí ji do potoka nebo ji spálí.</a:t>
            </a:r>
          </a:p>
          <a:p>
            <a:endParaRPr lang="cs-CZ" sz="2400" dirty="0"/>
          </a:p>
        </p:txBody>
      </p:sp>
      <p:pic>
        <p:nvPicPr>
          <p:cNvPr id="5123" name="Picture 3" descr="C:\Documents and Settings\Pavel\Local Settings\Temporary Internet Files\Content.IE5\HRCLLQJO\MC9002343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4857760"/>
            <a:ext cx="4501081" cy="12991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3265612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374441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u="sng" dirty="0" smtClean="0">
                <a:effectLst/>
                <a:latin typeface="Times New Roman" pitchFamily="18" charset="0"/>
                <a:cs typeface="Times New Roman" pitchFamily="18" charset="0"/>
              </a:rPr>
              <a:t>Pomlázka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Upletl jsem pomlázku,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hezčí než z obrázku,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všechny holky, které znám,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navštívím a vymrskám.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než mi dají vajíčko,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vyplatím je maličko.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3573016"/>
            <a:ext cx="396044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u="sng" dirty="0" smtClean="0">
                <a:effectLst/>
                <a:latin typeface="Times New Roman" pitchFamily="18" charset="0"/>
                <a:cs typeface="Times New Roman" pitchFamily="18" charset="0"/>
              </a:rPr>
              <a:t>Já jdu na pomlázku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Já jdu na pomlázku,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nohy bosý mám,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posaďte mě na lavici,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ať se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zvohřejvám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Pomlázky mně dejte,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nic se mi nesmějte,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ať jdu zas jinam.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28992" y="785794"/>
            <a:ext cx="4322760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Velikonoční básničky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149" name="Picture 5" descr="C:\Documents and Settings\Pavel\Local Settings\Temporary Internet Files\Content.IE5\75H3Y9R5\MC90033588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2071678"/>
            <a:ext cx="2806574" cy="34795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76244823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Co si můžeme pod pojmem velikonoční pomlázka představit?</a:t>
            </a:r>
            <a:br>
              <a:rPr lang="cs-CZ" sz="3200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effectLst/>
                <a:latin typeface="Times New Roman" pitchFamily="18" charset="0"/>
                <a:cs typeface="Times New Roman" pitchFamily="18" charset="0"/>
              </a:rPr>
              <a:t>Tento název označuje svazek spletených vrbových proutků, který slouží jako nástroj ke šlehání. Pomlázkou je také nazývána výslužka z koledování. Do různě velkých pomlázek z různého počtu vrbových proutků se vplétala barevná stuha. Malé pomlázky se nosily stočené v kapse, se středně velkými se chodilo na koledu a těm téměř dva metry dlouhým se říkalo obřadní pomlázky.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6431512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5786" y="1643050"/>
            <a:ext cx="4572000" cy="440120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O Velikonočním pondělí vstávali chlapci, muži a děti časně zrána, aby vyšli s pomlázkou na koledu. Šlehali děvčata, aby byla zdravá, pilná, a veselá po celý rok, předávali jim tím svěžest, mladost, ohebnost, mládí a zdraví. Svobodná děvčata jim za to zavěšovala na pomlázky barevné stuhy. Vdané ženy koledníci vyšlehali proto, aby jim vyhnali zlý jazyk. Nechodili však do domů sousedů, s nimiž nebyli zadobře. Také hospodář vyšlehal čeládku, aby nebyla líná, krávu, aby se brzy otelila a ovocné stromky, aby se probudily ze zimního spánku k další úrodě.</a:t>
            </a:r>
            <a:endParaRPr lang="cs-CZ" sz="20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196414"/>
            <a:ext cx="62646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 kdy se chodí s pomlázkou? </a:t>
            </a:r>
            <a:endParaRPr lang="cs-CZ" sz="3200" b="1" dirty="0">
              <a:ln w="19050">
                <a:solidFill>
                  <a:srgbClr val="1F497D">
                    <a:tint val="1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Documents and Settings\Pavel\Local Settings\Temporary Internet Files\Content.IE5\0PSC189K\MC9002343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2428868"/>
            <a:ext cx="1383671" cy="23388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8105460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00166" y="857232"/>
            <a:ext cx="6143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Kluci jdou na pomlázku …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7" name="Picture 3" descr="C:\Documents and Settings\Pavel\Dokumenty\Obrázky\220px-Twelve-rod_pomlaz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2143116"/>
            <a:ext cx="4060505" cy="264182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071802" y="5261660"/>
            <a:ext cx="31019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prstClr val="white"/>
                </a:solidFill>
              </a:rPr>
              <a:t>http://</a:t>
            </a:r>
            <a:r>
              <a:rPr lang="cs-CZ" dirty="0" smtClean="0">
                <a:solidFill>
                  <a:prstClr val="white"/>
                </a:solidFill>
                <a:hlinkClick r:id="rId3"/>
              </a:rPr>
              <a:t>cs.wikipedia.org/wiki/Pomlázka</a:t>
            </a:r>
            <a:endParaRPr lang="cs-CZ" dirty="0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Velikonoční symboly a zvyky 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Beránek a zajíček</a:t>
            </a:r>
          </a:p>
          <a:p>
            <a:r>
              <a:rPr lang="cs-CZ" dirty="0" smtClean="0"/>
              <a:t>Vajíčka-kraslice</a:t>
            </a:r>
          </a:p>
          <a:p>
            <a:r>
              <a:rPr lang="cs-CZ" dirty="0" smtClean="0"/>
              <a:t>Pomlázka</a:t>
            </a:r>
          </a:p>
          <a:p>
            <a:r>
              <a:rPr lang="cs-CZ" dirty="0" smtClean="0"/>
              <a:t>Mazanec   </a:t>
            </a:r>
          </a:p>
          <a:p>
            <a:r>
              <a:rPr lang="cs-CZ" dirty="0" smtClean="0"/>
              <a:t>Jidášky</a:t>
            </a:r>
          </a:p>
          <a:p>
            <a:r>
              <a:rPr lang="cs-CZ" dirty="0" smtClean="0"/>
              <a:t>Vysévání obilí</a:t>
            </a:r>
          </a:p>
          <a:p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17144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378619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 co jsou </a:t>
            </a:r>
            <a:r>
              <a:rPr lang="cs-CZ" sz="32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jidášky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Jidášky patří k tradičnímu velikonočnímu pečivu, které se peklo na Zelený čtvrtek.  Podle starého zvyku se připravují z kynutého těsta slazeného medem jako připomínka na zradu Jidáše. </a:t>
            </a:r>
          </a:p>
          <a:p>
            <a:endParaRPr lang="cs-CZ" dirty="0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jak se slaví Velikonoce v cizině?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Ve většině zemí západní Evropy a v USA se praktikuje schovávání sladkostí a drobností na zahradě, kde je děti hledají. Ve Finsku chodí koledovat děti převlečené za čarodějnice, v Norsku se o svátcích vžila tématika vražd,    takže televize vysílají detektivky a v novinách vycházejí články, v nichž čtenáři hledají pachatele.</a:t>
            </a:r>
          </a:p>
          <a:p>
            <a:endParaRPr lang="cs-CZ" sz="3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V některých zemích, jako jsou například Filipíny, jsou Velikonoce spjaté s krvavými průvody. Ve státech Střední a Jižní Ameriky se konají rozsáhlá procesí za mohutné účasti věřících. V Rusku se slaví Velikonoce se zpožděním, protože se pravoslavná církev drží starého juliánského kalendáře.</a:t>
            </a:r>
          </a:p>
          <a:p>
            <a:endParaRPr lang="cs-CZ" dirty="0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Nakresli obrázek s velikonoční tématikou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024187" y="2315369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http://office.</a:t>
            </a:r>
            <a:r>
              <a:rPr lang="cs-CZ" sz="28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http://cs.wikipedia.org/wiki/Velikonoce</a:t>
            </a: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http://cs.wikipedia.org/wiki/Poml%C3%A1zka</a:t>
            </a: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683</Words>
  <Application>Microsoft Office PowerPoint</Application>
  <PresentationFormat>Předvádění na obrazovce (4:3)</PresentationFormat>
  <Paragraphs>92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VELIKONOCE</vt:lpstr>
      <vt:lpstr>Velikonoce v lidové slovesnosti</vt:lpstr>
      <vt:lpstr>Co jsou Velikonoce?</vt:lpstr>
      <vt:lpstr>Týden před Velikonocemi</vt:lpstr>
      <vt:lpstr>Co ještě možná nevíš o tradicích Velikonoc? </vt:lpstr>
      <vt:lpstr>A co říká o těchto dnech pranostika ?</vt:lpstr>
      <vt:lpstr>A víš ?</vt:lpstr>
      <vt:lpstr>Prezentace aplikace PowerPoint</vt:lpstr>
      <vt:lpstr>Co si můžeme pod pojmem velikonoční pomlázka představit? </vt:lpstr>
      <vt:lpstr>Prezentace aplikace PowerPoint</vt:lpstr>
      <vt:lpstr>Prezentace aplikace PowerPoint</vt:lpstr>
      <vt:lpstr>Velikonoční symboly a zvyky  </vt:lpstr>
      <vt:lpstr>A co jsou jidášky?</vt:lpstr>
      <vt:lpstr>A jak se slaví Velikonoce v cizině?</vt:lpstr>
      <vt:lpstr>Nakresli obrázek s velikonoční tématikou</vt:lpstr>
      <vt:lpstr>Použité odkazy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XXX</dc:creator>
  <cp:lastModifiedBy>Student</cp:lastModifiedBy>
  <cp:revision>24</cp:revision>
  <dcterms:created xsi:type="dcterms:W3CDTF">2012-03-21T09:34:27Z</dcterms:created>
  <dcterms:modified xsi:type="dcterms:W3CDTF">2012-06-12T09:38:19Z</dcterms:modified>
</cp:coreProperties>
</file>