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9" r:id="rId3"/>
    <p:sldId id="257" r:id="rId4"/>
    <p:sldId id="261" r:id="rId5"/>
    <p:sldId id="262" r:id="rId6"/>
    <p:sldId id="263" r:id="rId7"/>
    <p:sldId id="258" r:id="rId8"/>
    <p:sldId id="259" r:id="rId9"/>
    <p:sldId id="260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FFFF00"/>
    <a:srgbClr val="0099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4A1066-63B9-4FC1-B92D-050348B493D0}" type="datetimeFigureOut">
              <a:rPr lang="cs-CZ" smtClean="0"/>
              <a:t>25.7.2011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1778D0-7129-4E8A-92A7-D5FD3A1D37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530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85CEDA1-48A8-4503-99E1-2768EDC16B10}" type="slidenum">
              <a:rPr lang="cs-CZ" smtClean="0">
                <a:latin typeface="Calibri" pitchFamily="34" charset="0"/>
              </a:rPr>
              <a:pPr eaLnBrk="1" hangingPunct="1"/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528B16-605A-4081-BAE5-81F32C816E6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246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069512-F031-4B42-8344-96E6743C409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022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D3135F-74EB-4B29-BFC9-BDF97166FC2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317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06C287-D24E-4575-A3B6-F5160BCE808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804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E57E24-DC27-4004-98F3-5899DD3743F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234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334FA3-B73F-44FD-8F8E-73BA48349B6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583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A44B25-FC5F-4BC7-982E-0D7D1116D4A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283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ECAC26-D512-4D36-A12F-3925F993219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686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CE5521-2077-416A-BC8A-907B321EF7D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731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7FB4CA-08ED-4D90-A7A3-9E54365FEDD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062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C92647-E649-4BAE-B72D-CCC8C36E355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6125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7CC17-4B66-4B56-8DEB-C29640823BE2}" type="datetimeFigureOut">
              <a:rPr lang="cs-CZ"/>
              <a:pPr>
                <a:defRPr/>
              </a:pPr>
              <a:t>25.7.2011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5CCA6B-3947-4D0E-95A6-3CA36EA5EB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830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F479E89-29A2-49B4-9237-D942574955B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7"/>
          <p:cNvSpPr>
            <a:spLocks noChangeArrowheads="1"/>
          </p:cNvSpPr>
          <p:nvPr/>
        </p:nvSpPr>
        <p:spPr bwMode="auto">
          <a:xfrm>
            <a:off x="1330848" y="2420937"/>
            <a:ext cx="648389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3200" b="1" dirty="0">
                <a:latin typeface="Calibri" pitchFamily="34" charset="0"/>
              </a:rPr>
              <a:t>VY_32_INOVACE_02_GEOMETRIE_05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076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4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7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00" b="1" dirty="0">
                <a:latin typeface="Times New Roman" pitchFamily="18" charset="0"/>
              </a:rPr>
              <a:t>Název projektu:	OP VK 1.4 42937515</a:t>
            </a:r>
          </a:p>
          <a:p>
            <a:r>
              <a:rPr lang="cs-CZ" sz="1600" b="1" dirty="0"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pPr eaLnBrk="1" hangingPunct="1"/>
            <a:r>
              <a:rPr lang="cs-CZ" sz="1600" b="1" dirty="0" smtClean="0">
                <a:latin typeface="Times New Roman" pitchFamily="18" charset="0"/>
              </a:rPr>
              <a:t>Název </a:t>
            </a:r>
            <a:r>
              <a:rPr lang="cs-CZ" sz="1600" b="1" dirty="0"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latin typeface="Times New Roman" pitchFamily="18" charset="0"/>
              </a:rPr>
              <a:t>Inovace a zkvalitnění výuky prostřednictvím ICT</a:t>
            </a:r>
          </a:p>
          <a:p>
            <a:pPr eaLnBrk="1" hangingPunct="1"/>
            <a:r>
              <a:rPr lang="cs-CZ" sz="1600" b="1" dirty="0">
                <a:latin typeface="Times New Roman" pitchFamily="18" charset="0"/>
              </a:rPr>
              <a:t>Název školy:	Základní škola Dašice, okres Pardubice</a:t>
            </a:r>
          </a:p>
          <a:p>
            <a:pPr eaLnBrk="1" hangingPunct="1"/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304800" y="990600"/>
            <a:ext cx="8610600" cy="1082675"/>
          </a:xfrm>
        </p:spPr>
        <p:txBody>
          <a:bodyPr/>
          <a:lstStyle/>
          <a:p>
            <a:pPr eaLnBrk="1" hangingPunct="1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Trojúhelník – Obvod a obsah</a:t>
            </a:r>
            <a:endParaRPr lang="cs-CZ" sz="4800" dirty="0" smtClean="0">
              <a:solidFill>
                <a:srgbClr val="FE27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214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592" name="Group 16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0862841"/>
              </p:ext>
            </p:extLst>
          </p:nvPr>
        </p:nvGraphicFramePr>
        <p:xfrm>
          <a:off x="304800" y="304800"/>
          <a:ext cx="8610600" cy="5867402"/>
        </p:xfrm>
        <a:graphic>
          <a:graphicData uri="http://schemas.openxmlformats.org/drawingml/2006/table">
            <a:tbl>
              <a:tblPr/>
              <a:tblGrid>
                <a:gridCol w="2514600"/>
                <a:gridCol w="844550"/>
                <a:gridCol w="755650"/>
                <a:gridCol w="1773238"/>
                <a:gridCol w="2722562"/>
              </a:tblGrid>
              <a:tr h="503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Filip Vlček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18.3.2011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3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Geometrie na II. stupni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57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VII.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8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žáků: 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dívek: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žáků se spec. vzděl. potřebami: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558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Výstup slouží k postupnému objevování vzorců pro obvod a obsah lichoběžníku. Žáci si spolu s prezentací postupně rýsují a píší nové poznatky do sešitu a při zjišťování obsahu lichoběžníku i vystřihují z papíru a lepí do sešitu. Čas potřebný na celou prezentaci i s příklady na procvičení je 45 minut.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2714053"/>
      </p:ext>
    </p:extLst>
  </p:cSld>
  <p:clrMapOvr>
    <a:masterClrMapping/>
  </p:clrMapOvr>
  <p:transition advClick="0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OBVOD TROJÚHELNÍKU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00200" y="3429000"/>
            <a:ext cx="609600" cy="6096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44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5124" name="AutoShape 4"/>
          <p:cNvSpPr>
            <a:spLocks noChangeArrowheads="1"/>
          </p:cNvSpPr>
          <p:nvPr/>
        </p:nvSpPr>
        <p:spPr bwMode="auto">
          <a:xfrm>
            <a:off x="2133600" y="1752600"/>
            <a:ext cx="4495800" cy="1828800"/>
          </a:xfrm>
          <a:prstGeom prst="triangle">
            <a:avLst>
              <a:gd name="adj" fmla="val 50000"/>
            </a:avLst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6705600" y="3429000"/>
            <a:ext cx="6096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 sz="44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4114800" y="1066800"/>
            <a:ext cx="6096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 sz="44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5410200" y="1981200"/>
            <a:ext cx="6096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3886200" y="3581400"/>
            <a:ext cx="6096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 sz="44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</a:p>
        </p:txBody>
      </p:sp>
      <p:sp>
        <p:nvSpPr>
          <p:cNvPr id="5129" name="Rectangle 9"/>
          <p:cNvSpPr>
            <a:spLocks noChangeArrowheads="1"/>
          </p:cNvSpPr>
          <p:nvPr/>
        </p:nvSpPr>
        <p:spPr bwMode="auto">
          <a:xfrm>
            <a:off x="2819400" y="1981200"/>
            <a:ext cx="6096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 sz="4400" b="1">
                <a:solidFill>
                  <a:srgbClr val="00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</a:t>
            </a:r>
          </a:p>
        </p:txBody>
      </p:sp>
      <p:sp>
        <p:nvSpPr>
          <p:cNvPr id="5130" name="Line 10"/>
          <p:cNvSpPr>
            <a:spLocks noChangeShapeType="1"/>
          </p:cNvSpPr>
          <p:nvPr/>
        </p:nvSpPr>
        <p:spPr bwMode="auto">
          <a:xfrm>
            <a:off x="4343400" y="1752600"/>
            <a:ext cx="2286000" cy="1828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31" name="Rectangle 11"/>
          <p:cNvSpPr>
            <a:spLocks noChangeArrowheads="1"/>
          </p:cNvSpPr>
          <p:nvPr/>
        </p:nvSpPr>
        <p:spPr bwMode="auto">
          <a:xfrm>
            <a:off x="1066800" y="4648200"/>
            <a:ext cx="1828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 sz="7200" b="1">
                <a:effectLst>
                  <a:outerShdw blurRad="38100" dist="38100" dir="2700000" algn="tl">
                    <a:srgbClr val="FFFFFF"/>
                  </a:outerShdw>
                </a:effectLst>
              </a:rPr>
              <a:t>O =</a:t>
            </a:r>
          </a:p>
        </p:txBody>
      </p:sp>
      <p:sp>
        <p:nvSpPr>
          <p:cNvPr id="5132" name="Rectangle 12"/>
          <p:cNvSpPr>
            <a:spLocks noChangeArrowheads="1"/>
          </p:cNvSpPr>
          <p:nvPr/>
        </p:nvSpPr>
        <p:spPr bwMode="auto">
          <a:xfrm>
            <a:off x="4572000" y="2133600"/>
            <a:ext cx="6096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 sz="7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5133" name="Rectangle 13"/>
          <p:cNvSpPr>
            <a:spLocks noChangeArrowheads="1"/>
          </p:cNvSpPr>
          <p:nvPr/>
        </p:nvSpPr>
        <p:spPr bwMode="auto">
          <a:xfrm>
            <a:off x="2438400" y="2209800"/>
            <a:ext cx="1905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 sz="7200" b="1">
                <a:effectLst>
                  <a:outerShdw blurRad="38100" dist="38100" dir="2700000" algn="tl">
                    <a:srgbClr val="FFFFFF"/>
                  </a:outerShdw>
                </a:effectLst>
              </a:rPr>
              <a:t>+</a:t>
            </a:r>
            <a:r>
              <a:rPr lang="cs-CZ" sz="7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7200" b="1">
                <a:solidFill>
                  <a:srgbClr val="00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</a:t>
            </a:r>
          </a:p>
        </p:txBody>
      </p:sp>
      <p:sp>
        <p:nvSpPr>
          <p:cNvPr id="5134" name="Rectangle 14"/>
          <p:cNvSpPr>
            <a:spLocks noChangeArrowheads="1"/>
          </p:cNvSpPr>
          <p:nvPr/>
        </p:nvSpPr>
        <p:spPr bwMode="auto">
          <a:xfrm>
            <a:off x="3124200" y="2667000"/>
            <a:ext cx="1676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cs-CZ" sz="7200" b="1">
                <a:effectLst>
                  <a:outerShdw blurRad="38100" dist="38100" dir="2700000" algn="tl">
                    <a:srgbClr val="FFFFFF"/>
                  </a:outerShdw>
                </a:effectLst>
              </a:rPr>
              <a:t>+</a:t>
            </a:r>
            <a:r>
              <a:rPr lang="cs-CZ" sz="7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7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</a:p>
        </p:txBody>
      </p:sp>
      <p:sp>
        <p:nvSpPr>
          <p:cNvPr id="5135" name="Line 15"/>
          <p:cNvSpPr>
            <a:spLocks noChangeShapeType="1"/>
          </p:cNvSpPr>
          <p:nvPr/>
        </p:nvSpPr>
        <p:spPr bwMode="auto">
          <a:xfrm flipV="1">
            <a:off x="2133600" y="1752600"/>
            <a:ext cx="2209800" cy="1828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36" name="Line 16"/>
          <p:cNvSpPr>
            <a:spLocks noChangeShapeType="1"/>
          </p:cNvSpPr>
          <p:nvPr/>
        </p:nvSpPr>
        <p:spPr bwMode="auto">
          <a:xfrm>
            <a:off x="2209800" y="3581400"/>
            <a:ext cx="44196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37" name="Rectangle 17"/>
          <p:cNvSpPr>
            <a:spLocks noChangeArrowheads="1"/>
          </p:cNvSpPr>
          <p:nvPr/>
        </p:nvSpPr>
        <p:spPr bwMode="auto">
          <a:xfrm>
            <a:off x="990600" y="4495800"/>
            <a:ext cx="6400800" cy="1371600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9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3.33333E-6 -4.50867E-6 L -0.18333 0.36625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67" y="183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6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3.33333E-6 -2.77457E-6 L 0.12917 0.36625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58" y="183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6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3.33333E-6 -2.36994E-6 L 0.225 0.29966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50" y="14983"/>
                                    </p:animMotion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7" grpId="0"/>
      <p:bldP spid="5128" grpId="0"/>
      <p:bldP spid="5129" grpId="0"/>
      <p:bldP spid="5132" grpId="0"/>
      <p:bldP spid="5132" grpId="1"/>
      <p:bldP spid="5133" grpId="0"/>
      <p:bldP spid="5133" grpId="1"/>
      <p:bldP spid="5134" grpId="0"/>
      <p:bldP spid="5134" grpId="1"/>
      <p:bldP spid="513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35" name="Rectangle 19"/>
          <p:cNvSpPr>
            <a:spLocks noChangeArrowheads="1"/>
          </p:cNvSpPr>
          <p:nvPr/>
        </p:nvSpPr>
        <p:spPr bwMode="auto">
          <a:xfrm>
            <a:off x="1981200" y="1600200"/>
            <a:ext cx="4343400" cy="24384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676400" y="3962400"/>
            <a:ext cx="533400" cy="609600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  <a:noFill/>
          <a:ln/>
        </p:spPr>
        <p:txBody>
          <a:bodyPr/>
          <a:lstStyle/>
          <a:p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Opakování obsah obdélníku</a:t>
            </a: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6324600" y="39624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6324600" y="11430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9223" name="Rectangle 7"/>
          <p:cNvSpPr>
            <a:spLocks noChangeArrowheads="1"/>
          </p:cNvSpPr>
          <p:nvPr/>
        </p:nvSpPr>
        <p:spPr bwMode="auto">
          <a:xfrm>
            <a:off x="1447800" y="11430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D</a:t>
            </a:r>
          </a:p>
        </p:txBody>
      </p:sp>
      <p:sp>
        <p:nvSpPr>
          <p:cNvPr id="9224" name="Line 8"/>
          <p:cNvSpPr>
            <a:spLocks noChangeShapeType="1"/>
          </p:cNvSpPr>
          <p:nvPr/>
        </p:nvSpPr>
        <p:spPr bwMode="auto">
          <a:xfrm flipV="1">
            <a:off x="1981200" y="4038600"/>
            <a:ext cx="4343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5" name="Rectangle 9"/>
          <p:cNvSpPr>
            <a:spLocks noChangeArrowheads="1"/>
          </p:cNvSpPr>
          <p:nvPr/>
        </p:nvSpPr>
        <p:spPr bwMode="auto">
          <a:xfrm>
            <a:off x="3962400" y="40386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9226" name="Line 10"/>
          <p:cNvSpPr>
            <a:spLocks noChangeShapeType="1"/>
          </p:cNvSpPr>
          <p:nvPr/>
        </p:nvSpPr>
        <p:spPr bwMode="auto">
          <a:xfrm>
            <a:off x="6324600" y="1600200"/>
            <a:ext cx="0" cy="2438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6400800" y="2438400"/>
            <a:ext cx="838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</a:t>
            </a:r>
            <a:endParaRPr lang="cs-CZ" sz="3200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9228" name="Rectangle 12"/>
          <p:cNvSpPr>
            <a:spLocks noChangeArrowheads="1"/>
          </p:cNvSpPr>
          <p:nvPr/>
        </p:nvSpPr>
        <p:spPr bwMode="auto">
          <a:xfrm>
            <a:off x="2362200" y="5105400"/>
            <a:ext cx="2057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=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</p:txBody>
      </p:sp>
      <p:sp>
        <p:nvSpPr>
          <p:cNvPr id="9229" name="Rectangle 13"/>
          <p:cNvSpPr>
            <a:spLocks noChangeArrowheads="1"/>
          </p:cNvSpPr>
          <p:nvPr/>
        </p:nvSpPr>
        <p:spPr bwMode="auto">
          <a:xfrm>
            <a:off x="3733800" y="50292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9230" name="Rectangle 14"/>
          <p:cNvSpPr>
            <a:spLocks noChangeArrowheads="1"/>
          </p:cNvSpPr>
          <p:nvPr/>
        </p:nvSpPr>
        <p:spPr bwMode="auto">
          <a:xfrm>
            <a:off x="4419600" y="5029200"/>
            <a:ext cx="1600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. </a:t>
            </a:r>
            <a:r>
              <a:rPr lang="cs-CZ" sz="6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2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5" grpId="0"/>
      <p:bldP spid="9227" grpId="0"/>
      <p:bldP spid="9228" grpId="0"/>
      <p:bldP spid="9229" grpId="0"/>
      <p:bldP spid="92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9" name="AutoShape 29"/>
          <p:cNvSpPr>
            <a:spLocks noChangeArrowheads="1"/>
          </p:cNvSpPr>
          <p:nvPr/>
        </p:nvSpPr>
        <p:spPr bwMode="auto">
          <a:xfrm>
            <a:off x="685800" y="1981200"/>
            <a:ext cx="2819400" cy="1981200"/>
          </a:xfrm>
          <a:prstGeom prst="rtTriangle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71" name="AutoShape 31"/>
          <p:cNvSpPr>
            <a:spLocks noChangeArrowheads="1"/>
          </p:cNvSpPr>
          <p:nvPr/>
        </p:nvSpPr>
        <p:spPr bwMode="auto">
          <a:xfrm rot="10800000">
            <a:off x="685800" y="1981200"/>
            <a:ext cx="2819400" cy="1981200"/>
          </a:xfrm>
          <a:prstGeom prst="rtTriangle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68" name="Rectangle 28"/>
          <p:cNvSpPr>
            <a:spLocks noChangeArrowheads="1"/>
          </p:cNvSpPr>
          <p:nvPr/>
        </p:nvSpPr>
        <p:spPr bwMode="auto">
          <a:xfrm>
            <a:off x="685800" y="1981200"/>
            <a:ext cx="2819400" cy="19812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title"/>
          </p:nvPr>
        </p:nvSpPr>
        <p:spPr>
          <a:xfrm>
            <a:off x="381000" y="0"/>
            <a:ext cx="8229600" cy="1143000"/>
          </a:xfrm>
          <a:noFill/>
          <a:ln/>
        </p:spPr>
        <p:txBody>
          <a:bodyPr/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Rozdělíme obdélník na dva stejné pravoúhlé………………..:</a:t>
            </a: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228600" y="5867400"/>
            <a:ext cx="25908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obdélníku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= 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2514600" y="57912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2895600" y="5791200"/>
            <a:ext cx="1600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. 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</a:t>
            </a:r>
            <a:endParaRPr lang="cs-CZ" sz="3200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4114800" y="5791200"/>
            <a:ext cx="33528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pravoúhlého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troj.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= </a:t>
            </a:r>
          </a:p>
        </p:txBody>
      </p:sp>
      <p:sp>
        <p:nvSpPr>
          <p:cNvPr id="10249" name="Rectangle 9"/>
          <p:cNvSpPr>
            <a:spLocks noChangeArrowheads="1"/>
          </p:cNvSpPr>
          <p:nvPr/>
        </p:nvSpPr>
        <p:spPr bwMode="auto">
          <a:xfrm>
            <a:off x="7391400" y="5410200"/>
            <a:ext cx="1219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. 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</a:t>
            </a:r>
            <a:endParaRPr lang="cs-CZ" sz="3200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0250" name="Rectangle 10"/>
          <p:cNvSpPr>
            <a:spLocks noChangeArrowheads="1"/>
          </p:cNvSpPr>
          <p:nvPr/>
        </p:nvSpPr>
        <p:spPr bwMode="auto">
          <a:xfrm>
            <a:off x="7848600" y="6096000"/>
            <a:ext cx="457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0251" name="Line 11"/>
          <p:cNvSpPr>
            <a:spLocks noChangeShapeType="1"/>
          </p:cNvSpPr>
          <p:nvPr/>
        </p:nvSpPr>
        <p:spPr bwMode="auto">
          <a:xfrm>
            <a:off x="7239000" y="6096000"/>
            <a:ext cx="1447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2" name="Rectangle 12"/>
          <p:cNvSpPr>
            <a:spLocks noChangeArrowheads="1"/>
          </p:cNvSpPr>
          <p:nvPr/>
        </p:nvSpPr>
        <p:spPr bwMode="auto">
          <a:xfrm>
            <a:off x="533400" y="38862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0254" name="Rectangle 14"/>
          <p:cNvSpPr>
            <a:spLocks noChangeArrowheads="1"/>
          </p:cNvSpPr>
          <p:nvPr/>
        </p:nvSpPr>
        <p:spPr bwMode="auto">
          <a:xfrm>
            <a:off x="3124200" y="38862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0255" name="Rectangle 15"/>
          <p:cNvSpPr>
            <a:spLocks noChangeArrowheads="1"/>
          </p:cNvSpPr>
          <p:nvPr/>
        </p:nvSpPr>
        <p:spPr bwMode="auto">
          <a:xfrm>
            <a:off x="3505200" y="15240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10256" name="Rectangle 16"/>
          <p:cNvSpPr>
            <a:spLocks noChangeArrowheads="1"/>
          </p:cNvSpPr>
          <p:nvPr/>
        </p:nvSpPr>
        <p:spPr bwMode="auto">
          <a:xfrm>
            <a:off x="457200" y="13716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D</a:t>
            </a:r>
          </a:p>
        </p:txBody>
      </p:sp>
      <p:sp>
        <p:nvSpPr>
          <p:cNvPr id="10257" name="Line 17"/>
          <p:cNvSpPr>
            <a:spLocks noChangeShapeType="1"/>
          </p:cNvSpPr>
          <p:nvPr/>
        </p:nvSpPr>
        <p:spPr bwMode="auto">
          <a:xfrm>
            <a:off x="685800" y="3962400"/>
            <a:ext cx="28194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58" name="Rectangle 18"/>
          <p:cNvSpPr>
            <a:spLocks noChangeArrowheads="1"/>
          </p:cNvSpPr>
          <p:nvPr/>
        </p:nvSpPr>
        <p:spPr bwMode="auto">
          <a:xfrm>
            <a:off x="1752600" y="38862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10259" name="Line 19"/>
          <p:cNvSpPr>
            <a:spLocks noChangeShapeType="1"/>
          </p:cNvSpPr>
          <p:nvPr/>
        </p:nvSpPr>
        <p:spPr bwMode="auto">
          <a:xfrm>
            <a:off x="3505200" y="1981200"/>
            <a:ext cx="0" cy="19812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60" name="Rectangle 20"/>
          <p:cNvSpPr>
            <a:spLocks noChangeArrowheads="1"/>
          </p:cNvSpPr>
          <p:nvPr/>
        </p:nvSpPr>
        <p:spPr bwMode="auto">
          <a:xfrm>
            <a:off x="3581400" y="2438400"/>
            <a:ext cx="838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</a:t>
            </a:r>
            <a:endParaRPr lang="cs-CZ" sz="3200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0265" name="Line 25"/>
          <p:cNvSpPr>
            <a:spLocks noChangeShapeType="1"/>
          </p:cNvSpPr>
          <p:nvPr/>
        </p:nvSpPr>
        <p:spPr bwMode="auto">
          <a:xfrm>
            <a:off x="381000" y="1752600"/>
            <a:ext cx="3581400" cy="2514600"/>
          </a:xfrm>
          <a:prstGeom prst="line">
            <a:avLst/>
          </a:prstGeom>
          <a:noFill/>
          <a:ln w="254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66" name="Rectangle 26"/>
          <p:cNvSpPr>
            <a:spLocks noChangeArrowheads="1"/>
          </p:cNvSpPr>
          <p:nvPr/>
        </p:nvSpPr>
        <p:spPr bwMode="auto">
          <a:xfrm rot="2864784">
            <a:off x="1581150" y="2533650"/>
            <a:ext cx="9525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  <a:sym typeface="Wingdings 2" pitchFamily="18" charset="2"/>
              </a:rPr>
              <a:t></a:t>
            </a:r>
          </a:p>
        </p:txBody>
      </p:sp>
      <p:sp>
        <p:nvSpPr>
          <p:cNvPr id="10267" name="Rectangle 27"/>
          <p:cNvSpPr>
            <a:spLocks noChangeArrowheads="1"/>
          </p:cNvSpPr>
          <p:nvPr/>
        </p:nvSpPr>
        <p:spPr bwMode="auto">
          <a:xfrm>
            <a:off x="5105400" y="381000"/>
            <a:ext cx="27749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trojúhelníky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10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10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36994E-6 L 0.52916 -2.36994E-6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02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58" y="0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63" presetClass="path" presetSubtype="0" accel="50000" decel="5000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3.33333E-6 -2.36994E-6 L 0.4625 -2.36994E-6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02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7341E-7 L 0.4625 1.7341E-7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02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25" y="0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62428E-6 L 0.4625 -4.62428E-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33333E-6 L 0.15 -3.33333E-6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00" y="0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2.42775E-6 L 0.0875 2.42775E-6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02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7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9" grpId="0" animBg="1"/>
      <p:bldP spid="10269" grpId="1" animBg="1"/>
      <p:bldP spid="10271" grpId="0" animBg="1"/>
      <p:bldP spid="10271" grpId="1" animBg="1"/>
      <p:bldP spid="10248" grpId="0"/>
      <p:bldP spid="10249" grpId="0"/>
      <p:bldP spid="10250" grpId="0"/>
      <p:bldP spid="10251" grpId="0" animBg="1"/>
      <p:bldP spid="10257" grpId="0" animBg="1"/>
      <p:bldP spid="10258" grpId="0"/>
      <p:bldP spid="10259" grpId="0" animBg="1"/>
      <p:bldP spid="10260" grpId="0"/>
      <p:bldP spid="10265" grpId="0" animBg="1"/>
      <p:bldP spid="10266" grpId="0"/>
      <p:bldP spid="102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0"/>
            <a:ext cx="8229600" cy="1143000"/>
          </a:xfrm>
        </p:spPr>
        <p:txBody>
          <a:bodyPr/>
          <a:lstStyle/>
          <a:p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OBSAH PRAVOÚHLÉHO TROJÚHELNÍKU</a:t>
            </a:r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152400" y="5029200"/>
            <a:ext cx="25908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trojúhelníku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= 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2743200" y="4724400"/>
            <a:ext cx="1676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b . c</a:t>
            </a:r>
            <a:endParaRPr lang="cs-CZ" sz="32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3200400" y="5410200"/>
            <a:ext cx="457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1270" name="Line 6"/>
          <p:cNvSpPr>
            <a:spLocks noChangeShapeType="1"/>
          </p:cNvSpPr>
          <p:nvPr/>
        </p:nvSpPr>
        <p:spPr bwMode="auto">
          <a:xfrm>
            <a:off x="2743200" y="5410200"/>
            <a:ext cx="1600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4876800" y="4724400"/>
            <a:ext cx="1676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a . c</a:t>
            </a:r>
            <a:endParaRPr lang="cs-CZ" sz="32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5334000" y="5410200"/>
            <a:ext cx="457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1273" name="Line 9"/>
          <p:cNvSpPr>
            <a:spLocks noChangeShapeType="1"/>
          </p:cNvSpPr>
          <p:nvPr/>
        </p:nvSpPr>
        <p:spPr bwMode="auto">
          <a:xfrm>
            <a:off x="4876800" y="5410200"/>
            <a:ext cx="1600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7086600" y="4724400"/>
            <a:ext cx="1676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a . b</a:t>
            </a:r>
            <a:endParaRPr lang="cs-CZ" sz="32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1275" name="Rectangle 11"/>
          <p:cNvSpPr>
            <a:spLocks noChangeArrowheads="1"/>
          </p:cNvSpPr>
          <p:nvPr/>
        </p:nvSpPr>
        <p:spPr bwMode="auto">
          <a:xfrm>
            <a:off x="7543800" y="5410200"/>
            <a:ext cx="457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1276" name="Line 12"/>
          <p:cNvSpPr>
            <a:spLocks noChangeShapeType="1"/>
          </p:cNvSpPr>
          <p:nvPr/>
        </p:nvSpPr>
        <p:spPr bwMode="auto">
          <a:xfrm>
            <a:off x="7086600" y="5410200"/>
            <a:ext cx="1600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4343400" y="5105400"/>
            <a:ext cx="48101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=</a:t>
            </a:r>
          </a:p>
        </p:txBody>
      </p:sp>
      <p:sp>
        <p:nvSpPr>
          <p:cNvPr id="11278" name="Rectangle 14"/>
          <p:cNvSpPr>
            <a:spLocks noChangeArrowheads="1"/>
          </p:cNvSpPr>
          <p:nvPr/>
        </p:nvSpPr>
        <p:spPr bwMode="auto">
          <a:xfrm>
            <a:off x="6553200" y="5029200"/>
            <a:ext cx="48101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=</a:t>
            </a:r>
          </a:p>
        </p:txBody>
      </p:sp>
      <p:sp>
        <p:nvSpPr>
          <p:cNvPr id="11280" name="Rectangle 16"/>
          <p:cNvSpPr>
            <a:spLocks noChangeArrowheads="1"/>
          </p:cNvSpPr>
          <p:nvPr/>
        </p:nvSpPr>
        <p:spPr bwMode="auto">
          <a:xfrm>
            <a:off x="228600" y="36576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1281" name="Rectangle 17"/>
          <p:cNvSpPr>
            <a:spLocks noChangeArrowheads="1"/>
          </p:cNvSpPr>
          <p:nvPr/>
        </p:nvSpPr>
        <p:spPr bwMode="auto">
          <a:xfrm>
            <a:off x="2362200" y="35814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1282" name="Rectangle 18"/>
          <p:cNvSpPr>
            <a:spLocks noChangeArrowheads="1"/>
          </p:cNvSpPr>
          <p:nvPr/>
        </p:nvSpPr>
        <p:spPr bwMode="auto">
          <a:xfrm>
            <a:off x="304800" y="12192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11283" name="Rectangle 19"/>
          <p:cNvSpPr>
            <a:spLocks noChangeArrowheads="1"/>
          </p:cNvSpPr>
          <p:nvPr/>
        </p:nvSpPr>
        <p:spPr bwMode="auto">
          <a:xfrm>
            <a:off x="0" y="2438400"/>
            <a:ext cx="463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1285" name="Rectangle 21"/>
          <p:cNvSpPr>
            <a:spLocks noChangeArrowheads="1"/>
          </p:cNvSpPr>
          <p:nvPr/>
        </p:nvSpPr>
        <p:spPr bwMode="auto">
          <a:xfrm>
            <a:off x="1143000" y="3657600"/>
            <a:ext cx="438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  <a:endParaRPr lang="cs-CZ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1287" name="Rectangle 23"/>
          <p:cNvSpPr>
            <a:spLocks noChangeArrowheads="1"/>
          </p:cNvSpPr>
          <p:nvPr/>
        </p:nvSpPr>
        <p:spPr bwMode="auto">
          <a:xfrm>
            <a:off x="3124200" y="35052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1288" name="Rectangle 24"/>
          <p:cNvSpPr>
            <a:spLocks noChangeArrowheads="1"/>
          </p:cNvSpPr>
          <p:nvPr/>
        </p:nvSpPr>
        <p:spPr bwMode="auto">
          <a:xfrm>
            <a:off x="5181600" y="35052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1289" name="Rectangle 25"/>
          <p:cNvSpPr>
            <a:spLocks noChangeArrowheads="1"/>
          </p:cNvSpPr>
          <p:nvPr/>
        </p:nvSpPr>
        <p:spPr bwMode="auto">
          <a:xfrm>
            <a:off x="5105400" y="12192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11290" name="Rectangle 26"/>
          <p:cNvSpPr>
            <a:spLocks noChangeArrowheads="1"/>
          </p:cNvSpPr>
          <p:nvPr/>
        </p:nvSpPr>
        <p:spPr bwMode="auto">
          <a:xfrm>
            <a:off x="5410200" y="2362200"/>
            <a:ext cx="438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1292" name="Rectangle 28"/>
          <p:cNvSpPr>
            <a:spLocks noChangeArrowheads="1"/>
          </p:cNvSpPr>
          <p:nvPr/>
        </p:nvSpPr>
        <p:spPr bwMode="auto">
          <a:xfrm>
            <a:off x="4267200" y="3505200"/>
            <a:ext cx="438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  <a:endParaRPr lang="cs-CZ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1294" name="Rectangle 30"/>
          <p:cNvSpPr>
            <a:spLocks noChangeArrowheads="1"/>
          </p:cNvSpPr>
          <p:nvPr/>
        </p:nvSpPr>
        <p:spPr bwMode="auto">
          <a:xfrm>
            <a:off x="5867400" y="35052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1295" name="Rectangle 31"/>
          <p:cNvSpPr>
            <a:spLocks noChangeArrowheads="1"/>
          </p:cNvSpPr>
          <p:nvPr/>
        </p:nvSpPr>
        <p:spPr bwMode="auto">
          <a:xfrm>
            <a:off x="8629650" y="35052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1296" name="Rectangle 32"/>
          <p:cNvSpPr>
            <a:spLocks noChangeArrowheads="1"/>
          </p:cNvSpPr>
          <p:nvPr/>
        </p:nvSpPr>
        <p:spPr bwMode="auto">
          <a:xfrm>
            <a:off x="7620000" y="15240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11297" name="Rectangle 33"/>
          <p:cNvSpPr>
            <a:spLocks noChangeArrowheads="1"/>
          </p:cNvSpPr>
          <p:nvPr/>
        </p:nvSpPr>
        <p:spPr bwMode="auto">
          <a:xfrm>
            <a:off x="6629400" y="2286000"/>
            <a:ext cx="463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11299" name="Rectangle 35"/>
          <p:cNvSpPr>
            <a:spLocks noChangeArrowheads="1"/>
          </p:cNvSpPr>
          <p:nvPr/>
        </p:nvSpPr>
        <p:spPr bwMode="auto">
          <a:xfrm>
            <a:off x="8153400" y="2133600"/>
            <a:ext cx="438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  <a:endParaRPr lang="cs-CZ" sz="2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1300" name="AutoShape 36"/>
          <p:cNvSpPr>
            <a:spLocks noChangeArrowheads="1"/>
          </p:cNvSpPr>
          <p:nvPr/>
        </p:nvSpPr>
        <p:spPr bwMode="auto">
          <a:xfrm>
            <a:off x="533400" y="1905000"/>
            <a:ext cx="1981200" cy="1752600"/>
          </a:xfrm>
          <a:prstGeom prst="rtTriangle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02" name="AutoShape 38"/>
          <p:cNvSpPr>
            <a:spLocks noChangeArrowheads="1"/>
          </p:cNvSpPr>
          <p:nvPr/>
        </p:nvSpPr>
        <p:spPr bwMode="auto">
          <a:xfrm flipH="1">
            <a:off x="3352800" y="1828800"/>
            <a:ext cx="1981200" cy="1752600"/>
          </a:xfrm>
          <a:prstGeom prst="rtTriangle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03" name="AutoShape 39"/>
          <p:cNvSpPr>
            <a:spLocks noChangeArrowheads="1"/>
          </p:cNvSpPr>
          <p:nvPr/>
        </p:nvSpPr>
        <p:spPr bwMode="auto">
          <a:xfrm rot="8458000">
            <a:off x="6400800" y="2667000"/>
            <a:ext cx="2209800" cy="1752600"/>
          </a:xfrm>
          <a:prstGeom prst="rtTriangle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04" name="AutoShape 40"/>
          <p:cNvSpPr>
            <a:spLocks noChangeArrowheads="1"/>
          </p:cNvSpPr>
          <p:nvPr/>
        </p:nvSpPr>
        <p:spPr bwMode="auto">
          <a:xfrm rot="-2041161">
            <a:off x="762000" y="2971800"/>
            <a:ext cx="533400" cy="457200"/>
          </a:xfrm>
          <a:prstGeom prst="leftArrow">
            <a:avLst>
              <a:gd name="adj1" fmla="val 50000"/>
              <a:gd name="adj2" fmla="val 29167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05" name="AutoShape 41"/>
          <p:cNvSpPr>
            <a:spLocks noChangeArrowheads="1"/>
          </p:cNvSpPr>
          <p:nvPr/>
        </p:nvSpPr>
        <p:spPr bwMode="auto">
          <a:xfrm rot="13750168" flipV="1">
            <a:off x="4660106" y="2883694"/>
            <a:ext cx="433388" cy="457200"/>
          </a:xfrm>
          <a:prstGeom prst="leftArrow">
            <a:avLst>
              <a:gd name="adj1" fmla="val 50000"/>
              <a:gd name="adj2" fmla="val 25000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06" name="AutoShape 42"/>
          <p:cNvSpPr>
            <a:spLocks noChangeArrowheads="1"/>
          </p:cNvSpPr>
          <p:nvPr/>
        </p:nvSpPr>
        <p:spPr bwMode="auto">
          <a:xfrm rot="5649353" flipV="1">
            <a:off x="7479506" y="2655094"/>
            <a:ext cx="433388" cy="457200"/>
          </a:xfrm>
          <a:prstGeom prst="leftArrow">
            <a:avLst>
              <a:gd name="adj1" fmla="val 50000"/>
              <a:gd name="adj2" fmla="val 25000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69" grpId="0"/>
      <p:bldP spid="11270" grpId="0" animBg="1"/>
      <p:bldP spid="11271" grpId="0"/>
      <p:bldP spid="11272" grpId="0"/>
      <p:bldP spid="11273" grpId="0" animBg="1"/>
      <p:bldP spid="11274" grpId="0"/>
      <p:bldP spid="11275" grpId="0"/>
      <p:bldP spid="11276" grpId="0" animBg="1"/>
      <p:bldP spid="11277" grpId="0"/>
      <p:bldP spid="1127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3886200"/>
            <a:ext cx="533400" cy="609600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  <a:noFill/>
          <a:ln/>
        </p:spPr>
        <p:txBody>
          <a:bodyPr/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Opakování obsah kosočtverce</a:t>
            </a:r>
          </a:p>
        </p:txBody>
      </p:sp>
      <p:sp>
        <p:nvSpPr>
          <p:cNvPr id="6149" name="AutoShape 5"/>
          <p:cNvSpPr>
            <a:spLocks noChangeArrowheads="1"/>
          </p:cNvSpPr>
          <p:nvPr/>
        </p:nvSpPr>
        <p:spPr bwMode="auto">
          <a:xfrm>
            <a:off x="1981200" y="1981200"/>
            <a:ext cx="3657600" cy="2057400"/>
          </a:xfrm>
          <a:prstGeom prst="parallelogram">
            <a:avLst>
              <a:gd name="adj" fmla="val 44444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4724400" y="39624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5638800" y="16002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2362200" y="13716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D</a:t>
            </a:r>
          </a:p>
        </p:txBody>
      </p:sp>
      <p:sp>
        <p:nvSpPr>
          <p:cNvPr id="6153" name="Line 9"/>
          <p:cNvSpPr>
            <a:spLocks noChangeShapeType="1"/>
          </p:cNvSpPr>
          <p:nvPr/>
        </p:nvSpPr>
        <p:spPr bwMode="auto">
          <a:xfrm>
            <a:off x="1981200" y="4038600"/>
            <a:ext cx="2743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54" name="Rectangle 10"/>
          <p:cNvSpPr>
            <a:spLocks noChangeArrowheads="1"/>
          </p:cNvSpPr>
          <p:nvPr/>
        </p:nvSpPr>
        <p:spPr bwMode="auto">
          <a:xfrm>
            <a:off x="2971800" y="39624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6156" name="Line 12"/>
          <p:cNvSpPr>
            <a:spLocks noChangeShapeType="1"/>
          </p:cNvSpPr>
          <p:nvPr/>
        </p:nvSpPr>
        <p:spPr bwMode="auto">
          <a:xfrm>
            <a:off x="2895600" y="1981200"/>
            <a:ext cx="0" cy="2057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57" name="Rectangle 13"/>
          <p:cNvSpPr>
            <a:spLocks noChangeArrowheads="1"/>
          </p:cNvSpPr>
          <p:nvPr/>
        </p:nvSpPr>
        <p:spPr bwMode="auto">
          <a:xfrm>
            <a:off x="2209800" y="2819400"/>
            <a:ext cx="838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</a:t>
            </a:r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6158" name="Rectangle 14"/>
          <p:cNvSpPr>
            <a:spLocks noChangeArrowheads="1"/>
          </p:cNvSpPr>
          <p:nvPr/>
        </p:nvSpPr>
        <p:spPr bwMode="auto">
          <a:xfrm>
            <a:off x="2362200" y="5105400"/>
            <a:ext cx="2057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=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</p:txBody>
      </p:sp>
      <p:sp>
        <p:nvSpPr>
          <p:cNvPr id="6159" name="Rectangle 15"/>
          <p:cNvSpPr>
            <a:spLocks noChangeArrowheads="1"/>
          </p:cNvSpPr>
          <p:nvPr/>
        </p:nvSpPr>
        <p:spPr bwMode="auto">
          <a:xfrm>
            <a:off x="3733800" y="50292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6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6160" name="Rectangle 16"/>
          <p:cNvSpPr>
            <a:spLocks noChangeArrowheads="1"/>
          </p:cNvSpPr>
          <p:nvPr/>
        </p:nvSpPr>
        <p:spPr bwMode="auto">
          <a:xfrm>
            <a:off x="4419600" y="5029200"/>
            <a:ext cx="1600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6000" b="1">
                <a:effectLst>
                  <a:outerShdw blurRad="38100" dist="38100" dir="2700000" algn="tl">
                    <a:srgbClr val="FFFFFF"/>
                  </a:outerShdw>
                </a:effectLst>
              </a:rPr>
              <a:t>. </a:t>
            </a:r>
            <a:r>
              <a:rPr lang="cs-CZ" sz="6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va</a:t>
            </a:r>
          </a:p>
        </p:txBody>
      </p:sp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5105400" y="28194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3886200" y="2286000"/>
            <a:ext cx="838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</a:t>
            </a:r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6173" name="Line 29"/>
          <p:cNvSpPr>
            <a:spLocks noChangeShapeType="1"/>
          </p:cNvSpPr>
          <p:nvPr/>
        </p:nvSpPr>
        <p:spPr bwMode="auto">
          <a:xfrm>
            <a:off x="2895600" y="1981200"/>
            <a:ext cx="2362200" cy="838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74" name="Line 30"/>
          <p:cNvSpPr>
            <a:spLocks noChangeShapeType="1"/>
          </p:cNvSpPr>
          <p:nvPr/>
        </p:nvSpPr>
        <p:spPr bwMode="auto">
          <a:xfrm flipV="1">
            <a:off x="4724400" y="1981200"/>
            <a:ext cx="914400" cy="2057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2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617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617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20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4" grpId="0"/>
      <p:bldP spid="6156" grpId="0" animBg="1"/>
      <p:bldP spid="6157" grpId="0"/>
      <p:bldP spid="6158" grpId="0"/>
      <p:bldP spid="6159" grpId="0"/>
      <p:bldP spid="6160" grpId="0"/>
      <p:bldP spid="6171" grpId="0"/>
      <p:bldP spid="6172" grpId="0"/>
      <p:bldP spid="617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15" name="AutoShape 47"/>
          <p:cNvSpPr>
            <a:spLocks noChangeArrowheads="1"/>
          </p:cNvSpPr>
          <p:nvPr/>
        </p:nvSpPr>
        <p:spPr bwMode="auto">
          <a:xfrm>
            <a:off x="762000" y="1905000"/>
            <a:ext cx="2743200" cy="2057400"/>
          </a:xfrm>
          <a:prstGeom prst="triangle">
            <a:avLst>
              <a:gd name="adj" fmla="val 33102"/>
            </a:avLst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216" name="AutoShape 48"/>
          <p:cNvSpPr>
            <a:spLocks noChangeArrowheads="1"/>
          </p:cNvSpPr>
          <p:nvPr/>
        </p:nvSpPr>
        <p:spPr bwMode="auto">
          <a:xfrm rot="10800000">
            <a:off x="1676400" y="1905000"/>
            <a:ext cx="2743200" cy="2057400"/>
          </a:xfrm>
          <a:prstGeom prst="triangle">
            <a:avLst>
              <a:gd name="adj" fmla="val 33102"/>
            </a:avLst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>
          <a:xfrm>
            <a:off x="381000" y="0"/>
            <a:ext cx="8229600" cy="1143000"/>
          </a:xfrm>
          <a:noFill/>
          <a:ln/>
        </p:spPr>
        <p:txBody>
          <a:bodyPr/>
          <a:lstStyle/>
          <a:p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Rozdělíme kosočtverec na dva stejné ………………..:</a:t>
            </a:r>
          </a:p>
        </p:txBody>
      </p:sp>
      <p:sp>
        <p:nvSpPr>
          <p:cNvPr id="7181" name="Rectangle 13"/>
          <p:cNvSpPr>
            <a:spLocks noChangeArrowheads="1"/>
          </p:cNvSpPr>
          <p:nvPr/>
        </p:nvSpPr>
        <p:spPr bwMode="auto">
          <a:xfrm>
            <a:off x="228600" y="5867400"/>
            <a:ext cx="25908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kosočtverce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= </a:t>
            </a:r>
          </a:p>
        </p:txBody>
      </p:sp>
      <p:sp>
        <p:nvSpPr>
          <p:cNvPr id="7182" name="Rectangle 14"/>
          <p:cNvSpPr>
            <a:spLocks noChangeArrowheads="1"/>
          </p:cNvSpPr>
          <p:nvPr/>
        </p:nvSpPr>
        <p:spPr bwMode="auto">
          <a:xfrm>
            <a:off x="2667000" y="57912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7183" name="Rectangle 15"/>
          <p:cNvSpPr>
            <a:spLocks noChangeArrowheads="1"/>
          </p:cNvSpPr>
          <p:nvPr/>
        </p:nvSpPr>
        <p:spPr bwMode="auto">
          <a:xfrm>
            <a:off x="3124200" y="5791200"/>
            <a:ext cx="1600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. 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</a:t>
            </a:r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7184" name="Rectangle 16"/>
          <p:cNvSpPr>
            <a:spLocks noChangeArrowheads="1"/>
          </p:cNvSpPr>
          <p:nvPr/>
        </p:nvSpPr>
        <p:spPr bwMode="auto">
          <a:xfrm>
            <a:off x="4648200" y="5715000"/>
            <a:ext cx="2438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trojúhelníku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= </a:t>
            </a:r>
          </a:p>
        </p:txBody>
      </p:sp>
      <p:sp>
        <p:nvSpPr>
          <p:cNvPr id="7185" name="Rectangle 17"/>
          <p:cNvSpPr>
            <a:spLocks noChangeArrowheads="1"/>
          </p:cNvSpPr>
          <p:nvPr/>
        </p:nvSpPr>
        <p:spPr bwMode="auto">
          <a:xfrm>
            <a:off x="7086600" y="5410200"/>
            <a:ext cx="1676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. </a:t>
            </a: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</a:t>
            </a:r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7190" name="Rectangle 22"/>
          <p:cNvSpPr>
            <a:spLocks noChangeArrowheads="1"/>
          </p:cNvSpPr>
          <p:nvPr/>
        </p:nvSpPr>
        <p:spPr bwMode="auto">
          <a:xfrm>
            <a:off x="7543800" y="6096000"/>
            <a:ext cx="457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7197" name="Line 29"/>
          <p:cNvSpPr>
            <a:spLocks noChangeShapeType="1"/>
          </p:cNvSpPr>
          <p:nvPr/>
        </p:nvSpPr>
        <p:spPr bwMode="auto">
          <a:xfrm>
            <a:off x="7086600" y="6096000"/>
            <a:ext cx="1600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99" name="Rectangle 31"/>
          <p:cNvSpPr>
            <a:spLocks noChangeArrowheads="1"/>
          </p:cNvSpPr>
          <p:nvPr/>
        </p:nvSpPr>
        <p:spPr bwMode="auto">
          <a:xfrm>
            <a:off x="533400" y="38862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7200" name="AutoShape 32"/>
          <p:cNvSpPr>
            <a:spLocks noChangeArrowheads="1"/>
          </p:cNvSpPr>
          <p:nvPr/>
        </p:nvSpPr>
        <p:spPr bwMode="auto">
          <a:xfrm>
            <a:off x="762000" y="1905000"/>
            <a:ext cx="3657600" cy="2057400"/>
          </a:xfrm>
          <a:prstGeom prst="parallelogram">
            <a:avLst>
              <a:gd name="adj" fmla="val 44444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201" name="Rectangle 33"/>
          <p:cNvSpPr>
            <a:spLocks noChangeArrowheads="1"/>
          </p:cNvSpPr>
          <p:nvPr/>
        </p:nvSpPr>
        <p:spPr bwMode="auto">
          <a:xfrm>
            <a:off x="3124200" y="38862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7202" name="Rectangle 34"/>
          <p:cNvSpPr>
            <a:spLocks noChangeArrowheads="1"/>
          </p:cNvSpPr>
          <p:nvPr/>
        </p:nvSpPr>
        <p:spPr bwMode="auto">
          <a:xfrm>
            <a:off x="4419600" y="15240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7203" name="Rectangle 35"/>
          <p:cNvSpPr>
            <a:spLocks noChangeArrowheads="1"/>
          </p:cNvSpPr>
          <p:nvPr/>
        </p:nvSpPr>
        <p:spPr bwMode="auto">
          <a:xfrm>
            <a:off x="1066800" y="15240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D</a:t>
            </a:r>
          </a:p>
        </p:txBody>
      </p:sp>
      <p:sp>
        <p:nvSpPr>
          <p:cNvPr id="7204" name="Line 36"/>
          <p:cNvSpPr>
            <a:spLocks noChangeShapeType="1"/>
          </p:cNvSpPr>
          <p:nvPr/>
        </p:nvSpPr>
        <p:spPr bwMode="auto">
          <a:xfrm>
            <a:off x="762000" y="3962400"/>
            <a:ext cx="274320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205" name="Rectangle 37"/>
          <p:cNvSpPr>
            <a:spLocks noChangeArrowheads="1"/>
          </p:cNvSpPr>
          <p:nvPr/>
        </p:nvSpPr>
        <p:spPr bwMode="auto">
          <a:xfrm>
            <a:off x="1752600" y="38862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7206" name="Line 38"/>
          <p:cNvSpPr>
            <a:spLocks noChangeShapeType="1"/>
          </p:cNvSpPr>
          <p:nvPr/>
        </p:nvSpPr>
        <p:spPr bwMode="auto">
          <a:xfrm>
            <a:off x="1676400" y="1905000"/>
            <a:ext cx="0" cy="20574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207" name="Rectangle 39"/>
          <p:cNvSpPr>
            <a:spLocks noChangeArrowheads="1"/>
          </p:cNvSpPr>
          <p:nvPr/>
        </p:nvSpPr>
        <p:spPr bwMode="auto">
          <a:xfrm>
            <a:off x="990600" y="2743200"/>
            <a:ext cx="838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</a:t>
            </a:r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7208" name="Rectangle 40"/>
          <p:cNvSpPr>
            <a:spLocks noChangeArrowheads="1"/>
          </p:cNvSpPr>
          <p:nvPr/>
        </p:nvSpPr>
        <p:spPr bwMode="auto">
          <a:xfrm>
            <a:off x="3886200" y="2743200"/>
            <a:ext cx="533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7209" name="Rectangle 41"/>
          <p:cNvSpPr>
            <a:spLocks noChangeArrowheads="1"/>
          </p:cNvSpPr>
          <p:nvPr/>
        </p:nvSpPr>
        <p:spPr bwMode="auto">
          <a:xfrm>
            <a:off x="2667000" y="2209800"/>
            <a:ext cx="838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</a:t>
            </a:r>
            <a:r>
              <a:rPr lang="cs-CZ" sz="3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</a:p>
        </p:txBody>
      </p:sp>
      <p:sp>
        <p:nvSpPr>
          <p:cNvPr id="7210" name="Line 42"/>
          <p:cNvSpPr>
            <a:spLocks noChangeShapeType="1"/>
          </p:cNvSpPr>
          <p:nvPr/>
        </p:nvSpPr>
        <p:spPr bwMode="auto">
          <a:xfrm>
            <a:off x="1676400" y="1905000"/>
            <a:ext cx="2362200" cy="8382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211" name="Line 43"/>
          <p:cNvSpPr>
            <a:spLocks noChangeShapeType="1"/>
          </p:cNvSpPr>
          <p:nvPr/>
        </p:nvSpPr>
        <p:spPr bwMode="auto">
          <a:xfrm flipV="1">
            <a:off x="3505200" y="1905000"/>
            <a:ext cx="914400" cy="20574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212" name="Line 44"/>
          <p:cNvSpPr>
            <a:spLocks noChangeShapeType="1"/>
          </p:cNvSpPr>
          <p:nvPr/>
        </p:nvSpPr>
        <p:spPr bwMode="auto">
          <a:xfrm>
            <a:off x="914400" y="1066800"/>
            <a:ext cx="3200400" cy="3581400"/>
          </a:xfrm>
          <a:prstGeom prst="line">
            <a:avLst/>
          </a:prstGeom>
          <a:noFill/>
          <a:ln w="254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213" name="Rectangle 45"/>
          <p:cNvSpPr>
            <a:spLocks noChangeArrowheads="1"/>
          </p:cNvSpPr>
          <p:nvPr/>
        </p:nvSpPr>
        <p:spPr bwMode="auto">
          <a:xfrm rot="2864784">
            <a:off x="2114550" y="2533650"/>
            <a:ext cx="9525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  <a:sym typeface="Wingdings 2" pitchFamily="18" charset="2"/>
              </a:rPr>
              <a:t></a:t>
            </a:r>
          </a:p>
        </p:txBody>
      </p:sp>
      <p:sp>
        <p:nvSpPr>
          <p:cNvPr id="7214" name="Rectangle 46"/>
          <p:cNvSpPr>
            <a:spLocks noChangeArrowheads="1"/>
          </p:cNvSpPr>
          <p:nvPr/>
        </p:nvSpPr>
        <p:spPr bwMode="auto">
          <a:xfrm>
            <a:off x="3810000" y="387350"/>
            <a:ext cx="27749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trojúhelníky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23699E-6 L 0.425 0.027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2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50" y="1387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63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3.33333E-6 -3.23699E-6 L 0.43334 0.00555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72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67" y="277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7341E-7 L 0.425 0.03329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7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50" y="1665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62428E-6 L 0.4375 0.0333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7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75" y="16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23699E-6 L 0.425 0.02775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72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50" y="1387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6.35838E-7 L 0.42083 0.07769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42" y="3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7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15" grpId="0" animBg="1"/>
      <p:bldP spid="7215" grpId="1" animBg="1"/>
      <p:bldP spid="7216" grpId="0" animBg="1"/>
      <p:bldP spid="7216" grpId="1" animBg="1"/>
      <p:bldP spid="7184" grpId="0"/>
      <p:bldP spid="7185" grpId="0"/>
      <p:bldP spid="7190" grpId="0"/>
      <p:bldP spid="7197" grpId="0" animBg="1"/>
      <p:bldP spid="7204" grpId="0" animBg="1"/>
      <p:bldP spid="7205" grpId="0"/>
      <p:bldP spid="7206" grpId="0" animBg="1"/>
      <p:bldP spid="7207" grpId="0"/>
      <p:bldP spid="7212" grpId="0" animBg="1"/>
      <p:bldP spid="7213" grpId="0"/>
      <p:bldP spid="72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0"/>
            <a:ext cx="8229600" cy="1143000"/>
          </a:xfrm>
        </p:spPr>
        <p:txBody>
          <a:bodyPr/>
          <a:lstStyle/>
          <a:p>
            <a:r>
              <a:rPr lang="cs-CZ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OBSAH TROJÚHELNÍKU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152400" y="5029200"/>
            <a:ext cx="25908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trojúhelníku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= </a:t>
            </a:r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2743200" y="4724400"/>
            <a:ext cx="1676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a . v</a:t>
            </a:r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3200400" y="5410200"/>
            <a:ext cx="457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8199" name="Line 7"/>
          <p:cNvSpPr>
            <a:spLocks noChangeShapeType="1"/>
          </p:cNvSpPr>
          <p:nvPr/>
        </p:nvSpPr>
        <p:spPr bwMode="auto">
          <a:xfrm>
            <a:off x="2743200" y="5410200"/>
            <a:ext cx="1600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4876800" y="4724400"/>
            <a:ext cx="1676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b . v</a:t>
            </a:r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8201" name="Rectangle 9"/>
          <p:cNvSpPr>
            <a:spLocks noChangeArrowheads="1"/>
          </p:cNvSpPr>
          <p:nvPr/>
        </p:nvSpPr>
        <p:spPr bwMode="auto">
          <a:xfrm>
            <a:off x="5334000" y="5410200"/>
            <a:ext cx="457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8202" name="Line 10"/>
          <p:cNvSpPr>
            <a:spLocks noChangeShapeType="1"/>
          </p:cNvSpPr>
          <p:nvPr/>
        </p:nvSpPr>
        <p:spPr bwMode="auto">
          <a:xfrm>
            <a:off x="4876800" y="5410200"/>
            <a:ext cx="1600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03" name="Rectangle 11"/>
          <p:cNvSpPr>
            <a:spLocks noChangeArrowheads="1"/>
          </p:cNvSpPr>
          <p:nvPr/>
        </p:nvSpPr>
        <p:spPr bwMode="auto">
          <a:xfrm>
            <a:off x="7086600" y="4724400"/>
            <a:ext cx="1676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c . v</a:t>
            </a:r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8204" name="Rectangle 12"/>
          <p:cNvSpPr>
            <a:spLocks noChangeArrowheads="1"/>
          </p:cNvSpPr>
          <p:nvPr/>
        </p:nvSpPr>
        <p:spPr bwMode="auto">
          <a:xfrm>
            <a:off x="7543800" y="5410200"/>
            <a:ext cx="457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8205" name="Line 13"/>
          <p:cNvSpPr>
            <a:spLocks noChangeShapeType="1"/>
          </p:cNvSpPr>
          <p:nvPr/>
        </p:nvSpPr>
        <p:spPr bwMode="auto">
          <a:xfrm>
            <a:off x="7086600" y="5410200"/>
            <a:ext cx="1600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06" name="Rectangle 14"/>
          <p:cNvSpPr>
            <a:spLocks noChangeArrowheads="1"/>
          </p:cNvSpPr>
          <p:nvPr/>
        </p:nvSpPr>
        <p:spPr bwMode="auto">
          <a:xfrm>
            <a:off x="4343400" y="5105400"/>
            <a:ext cx="48101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=</a:t>
            </a:r>
          </a:p>
        </p:txBody>
      </p:sp>
      <p:sp>
        <p:nvSpPr>
          <p:cNvPr id="8207" name="Rectangle 15"/>
          <p:cNvSpPr>
            <a:spLocks noChangeArrowheads="1"/>
          </p:cNvSpPr>
          <p:nvPr/>
        </p:nvSpPr>
        <p:spPr bwMode="auto">
          <a:xfrm>
            <a:off x="6553200" y="5029200"/>
            <a:ext cx="48101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=</a:t>
            </a:r>
          </a:p>
        </p:txBody>
      </p:sp>
      <p:sp>
        <p:nvSpPr>
          <p:cNvPr id="8208" name="AutoShape 16"/>
          <p:cNvSpPr>
            <a:spLocks noChangeArrowheads="1"/>
          </p:cNvSpPr>
          <p:nvPr/>
        </p:nvSpPr>
        <p:spPr bwMode="auto">
          <a:xfrm>
            <a:off x="533400" y="1524000"/>
            <a:ext cx="2133600" cy="1828800"/>
          </a:xfrm>
          <a:prstGeom prst="triangle">
            <a:avLst>
              <a:gd name="adj" fmla="val 50000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09" name="Rectangle 17"/>
          <p:cNvSpPr>
            <a:spLocks noChangeArrowheads="1"/>
          </p:cNvSpPr>
          <p:nvPr/>
        </p:nvSpPr>
        <p:spPr bwMode="auto">
          <a:xfrm>
            <a:off x="228600" y="32766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10" name="Rectangle 18"/>
          <p:cNvSpPr>
            <a:spLocks noChangeArrowheads="1"/>
          </p:cNvSpPr>
          <p:nvPr/>
        </p:nvSpPr>
        <p:spPr bwMode="auto">
          <a:xfrm>
            <a:off x="2667000" y="32004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8211" name="Rectangle 19"/>
          <p:cNvSpPr>
            <a:spLocks noChangeArrowheads="1"/>
          </p:cNvSpPr>
          <p:nvPr/>
        </p:nvSpPr>
        <p:spPr bwMode="auto">
          <a:xfrm>
            <a:off x="1371600" y="9144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8212" name="Rectangle 20"/>
          <p:cNvSpPr>
            <a:spLocks noChangeArrowheads="1"/>
          </p:cNvSpPr>
          <p:nvPr/>
        </p:nvSpPr>
        <p:spPr bwMode="auto">
          <a:xfrm>
            <a:off x="2133600" y="1905000"/>
            <a:ext cx="438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13" name="Line 21"/>
          <p:cNvSpPr>
            <a:spLocks noChangeShapeType="1"/>
          </p:cNvSpPr>
          <p:nvPr/>
        </p:nvSpPr>
        <p:spPr bwMode="auto">
          <a:xfrm flipV="1">
            <a:off x="533400" y="2362200"/>
            <a:ext cx="1524000" cy="990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14" name="Rectangle 22"/>
          <p:cNvSpPr>
            <a:spLocks noChangeArrowheads="1"/>
          </p:cNvSpPr>
          <p:nvPr/>
        </p:nvSpPr>
        <p:spPr bwMode="auto">
          <a:xfrm>
            <a:off x="1371600" y="2590800"/>
            <a:ext cx="60801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v</a:t>
            </a:r>
            <a:r>
              <a:rPr lang="cs-CZ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22" name="AutoShape 30"/>
          <p:cNvSpPr>
            <a:spLocks noChangeArrowheads="1"/>
          </p:cNvSpPr>
          <p:nvPr/>
        </p:nvSpPr>
        <p:spPr bwMode="auto">
          <a:xfrm>
            <a:off x="3429000" y="1447800"/>
            <a:ext cx="2133600" cy="1828800"/>
          </a:xfrm>
          <a:prstGeom prst="triangle">
            <a:avLst>
              <a:gd name="adj" fmla="val 50000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23" name="Rectangle 31"/>
          <p:cNvSpPr>
            <a:spLocks noChangeArrowheads="1"/>
          </p:cNvSpPr>
          <p:nvPr/>
        </p:nvSpPr>
        <p:spPr bwMode="auto">
          <a:xfrm>
            <a:off x="3124200" y="32004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24" name="Rectangle 32"/>
          <p:cNvSpPr>
            <a:spLocks noChangeArrowheads="1"/>
          </p:cNvSpPr>
          <p:nvPr/>
        </p:nvSpPr>
        <p:spPr bwMode="auto">
          <a:xfrm>
            <a:off x="5562600" y="31242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8225" name="Rectangle 33"/>
          <p:cNvSpPr>
            <a:spLocks noChangeArrowheads="1"/>
          </p:cNvSpPr>
          <p:nvPr/>
        </p:nvSpPr>
        <p:spPr bwMode="auto">
          <a:xfrm>
            <a:off x="4267200" y="8382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8226" name="Rectangle 34"/>
          <p:cNvSpPr>
            <a:spLocks noChangeArrowheads="1"/>
          </p:cNvSpPr>
          <p:nvPr/>
        </p:nvSpPr>
        <p:spPr bwMode="auto">
          <a:xfrm>
            <a:off x="3505200" y="1905000"/>
            <a:ext cx="463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8227" name="Line 35"/>
          <p:cNvSpPr>
            <a:spLocks noChangeShapeType="1"/>
          </p:cNvSpPr>
          <p:nvPr/>
        </p:nvSpPr>
        <p:spPr bwMode="auto">
          <a:xfrm>
            <a:off x="3886200" y="2514600"/>
            <a:ext cx="1676400" cy="762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28" name="Rectangle 36"/>
          <p:cNvSpPr>
            <a:spLocks noChangeArrowheads="1"/>
          </p:cNvSpPr>
          <p:nvPr/>
        </p:nvSpPr>
        <p:spPr bwMode="auto">
          <a:xfrm>
            <a:off x="4343400" y="2209800"/>
            <a:ext cx="6238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v</a:t>
            </a:r>
            <a:r>
              <a:rPr lang="cs-CZ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8229" name="AutoShape 37"/>
          <p:cNvSpPr>
            <a:spLocks noChangeArrowheads="1"/>
          </p:cNvSpPr>
          <p:nvPr/>
        </p:nvSpPr>
        <p:spPr bwMode="auto">
          <a:xfrm>
            <a:off x="6324600" y="1447800"/>
            <a:ext cx="2133600" cy="1828800"/>
          </a:xfrm>
          <a:prstGeom prst="triangle">
            <a:avLst>
              <a:gd name="adj" fmla="val 50000"/>
            </a:avLst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30" name="Rectangle 38"/>
          <p:cNvSpPr>
            <a:spLocks noChangeArrowheads="1"/>
          </p:cNvSpPr>
          <p:nvPr/>
        </p:nvSpPr>
        <p:spPr bwMode="auto">
          <a:xfrm>
            <a:off x="6019800" y="32004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8231" name="Rectangle 39"/>
          <p:cNvSpPr>
            <a:spLocks noChangeArrowheads="1"/>
          </p:cNvSpPr>
          <p:nvPr/>
        </p:nvSpPr>
        <p:spPr bwMode="auto">
          <a:xfrm>
            <a:off x="8458200" y="31242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B</a:t>
            </a:r>
          </a:p>
        </p:txBody>
      </p:sp>
      <p:sp>
        <p:nvSpPr>
          <p:cNvPr id="8232" name="Rectangle 40"/>
          <p:cNvSpPr>
            <a:spLocks noChangeArrowheads="1"/>
          </p:cNvSpPr>
          <p:nvPr/>
        </p:nvSpPr>
        <p:spPr bwMode="auto">
          <a:xfrm>
            <a:off x="7162800" y="838200"/>
            <a:ext cx="514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8233" name="Rectangle 41"/>
          <p:cNvSpPr>
            <a:spLocks noChangeArrowheads="1"/>
          </p:cNvSpPr>
          <p:nvPr/>
        </p:nvSpPr>
        <p:spPr bwMode="auto">
          <a:xfrm>
            <a:off x="7239000" y="3124200"/>
            <a:ext cx="438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8234" name="Line 42"/>
          <p:cNvSpPr>
            <a:spLocks noChangeShapeType="1"/>
          </p:cNvSpPr>
          <p:nvPr/>
        </p:nvSpPr>
        <p:spPr bwMode="auto">
          <a:xfrm flipV="1">
            <a:off x="7391400" y="1447800"/>
            <a:ext cx="0" cy="1828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35" name="Rectangle 43"/>
          <p:cNvSpPr>
            <a:spLocks noChangeArrowheads="1"/>
          </p:cNvSpPr>
          <p:nvPr/>
        </p:nvSpPr>
        <p:spPr bwMode="auto">
          <a:xfrm>
            <a:off x="7391400" y="2362200"/>
            <a:ext cx="60801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600" b="1">
                <a:effectLst>
                  <a:outerShdw blurRad="38100" dist="38100" dir="2700000" algn="tl">
                    <a:srgbClr val="FFFFFF"/>
                  </a:outerShdw>
                </a:effectLst>
              </a:rPr>
              <a:t>v</a:t>
            </a:r>
            <a:r>
              <a:rPr lang="cs-CZ" sz="2400" b="1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</a:p>
        </p:txBody>
      </p:sp>
      <p:sp>
        <p:nvSpPr>
          <p:cNvPr id="8236" name="AutoShape 44"/>
          <p:cNvSpPr>
            <a:spLocks noChangeArrowheads="1"/>
          </p:cNvSpPr>
          <p:nvPr/>
        </p:nvSpPr>
        <p:spPr bwMode="auto">
          <a:xfrm rot="-2041161">
            <a:off x="4114800" y="2057400"/>
            <a:ext cx="533400" cy="457200"/>
          </a:xfrm>
          <a:prstGeom prst="leftArrow">
            <a:avLst>
              <a:gd name="adj1" fmla="val 50000"/>
              <a:gd name="adj2" fmla="val 29167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37" name="AutoShape 45"/>
          <p:cNvSpPr>
            <a:spLocks noChangeArrowheads="1"/>
          </p:cNvSpPr>
          <p:nvPr/>
        </p:nvSpPr>
        <p:spPr bwMode="auto">
          <a:xfrm rot="13090518">
            <a:off x="6781800" y="2743200"/>
            <a:ext cx="533400" cy="457200"/>
          </a:xfrm>
          <a:prstGeom prst="leftArrow">
            <a:avLst>
              <a:gd name="adj1" fmla="val 50000"/>
              <a:gd name="adj2" fmla="val 29167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38" name="AutoShape 46"/>
          <p:cNvSpPr>
            <a:spLocks noChangeArrowheads="1"/>
          </p:cNvSpPr>
          <p:nvPr/>
        </p:nvSpPr>
        <p:spPr bwMode="auto">
          <a:xfrm rot="12624953">
            <a:off x="1371600" y="1981200"/>
            <a:ext cx="533400" cy="457200"/>
          </a:xfrm>
          <a:prstGeom prst="leftArrow">
            <a:avLst>
              <a:gd name="adj1" fmla="val 50000"/>
              <a:gd name="adj2" fmla="val 29167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  <p:bldP spid="8198" grpId="0"/>
      <p:bldP spid="8199" grpId="0" animBg="1"/>
      <p:bldP spid="8200" grpId="0"/>
      <p:bldP spid="8201" grpId="0"/>
      <p:bldP spid="8202" grpId="0" animBg="1"/>
      <p:bldP spid="8203" grpId="0"/>
      <p:bldP spid="8204" grpId="0"/>
      <p:bldP spid="8205" grpId="0" animBg="1"/>
      <p:bldP spid="8206" grpId="0"/>
      <p:bldP spid="820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152400"/>
            <a:ext cx="8229600" cy="914400"/>
          </a:xfrm>
        </p:spPr>
        <p:txBody>
          <a:bodyPr/>
          <a:lstStyle/>
          <a:p>
            <a:r>
              <a:rPr lang="cs-CZ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OBSAH a OBVOD TROJÚHELNÍKU</a:t>
            </a: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304800" y="1371600"/>
            <a:ext cx="25908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  <a:r>
              <a:rPr lang="el-GR" sz="2000" b="1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Δ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 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= </a:t>
            </a: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1371600" y="1066800"/>
            <a:ext cx="1676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a . v</a:t>
            </a:r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a</a:t>
            </a:r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1828800" y="1752600"/>
            <a:ext cx="457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2294" name="Line 6"/>
          <p:cNvSpPr>
            <a:spLocks noChangeShapeType="1"/>
          </p:cNvSpPr>
          <p:nvPr/>
        </p:nvSpPr>
        <p:spPr bwMode="auto">
          <a:xfrm>
            <a:off x="1371600" y="1752600"/>
            <a:ext cx="1600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327" name="Rectangle 39"/>
          <p:cNvSpPr>
            <a:spLocks noChangeArrowheads="1"/>
          </p:cNvSpPr>
          <p:nvPr/>
        </p:nvSpPr>
        <p:spPr bwMode="auto">
          <a:xfrm>
            <a:off x="3657600" y="1447800"/>
            <a:ext cx="3048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S </a:t>
            </a: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</a:rPr>
              <a:t>pravoúhlého </a:t>
            </a:r>
            <a:r>
              <a:rPr lang="el-GR" sz="2000" b="1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Δ</a:t>
            </a: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= </a:t>
            </a:r>
          </a:p>
        </p:txBody>
      </p:sp>
      <p:sp>
        <p:nvSpPr>
          <p:cNvPr id="12328" name="Rectangle 40"/>
          <p:cNvSpPr>
            <a:spLocks noChangeArrowheads="1"/>
          </p:cNvSpPr>
          <p:nvPr/>
        </p:nvSpPr>
        <p:spPr bwMode="auto">
          <a:xfrm>
            <a:off x="6629400" y="1143000"/>
            <a:ext cx="16764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 a . b</a:t>
            </a:r>
            <a:endParaRPr lang="cs-CZ" sz="32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2329" name="Rectangle 41"/>
          <p:cNvSpPr>
            <a:spLocks noChangeArrowheads="1"/>
          </p:cNvSpPr>
          <p:nvPr/>
        </p:nvSpPr>
        <p:spPr bwMode="auto">
          <a:xfrm>
            <a:off x="7162800" y="1828800"/>
            <a:ext cx="457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4000" b="1"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2330" name="Line 42"/>
          <p:cNvSpPr>
            <a:spLocks noChangeShapeType="1"/>
          </p:cNvSpPr>
          <p:nvPr/>
        </p:nvSpPr>
        <p:spPr bwMode="auto">
          <a:xfrm>
            <a:off x="6629400" y="1828800"/>
            <a:ext cx="1600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332" name="Rectangle 44"/>
          <p:cNvSpPr>
            <a:spLocks noChangeArrowheads="1"/>
          </p:cNvSpPr>
          <p:nvPr/>
        </p:nvSpPr>
        <p:spPr bwMode="auto">
          <a:xfrm>
            <a:off x="152400" y="2971800"/>
            <a:ext cx="89916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609600" indent="-609600">
              <a:spcBef>
                <a:spcPct val="20000"/>
              </a:spcBef>
              <a:buFontTx/>
              <a:buAutoNum type="arabicParenR"/>
            </a:pPr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Vypočítej obvod rovnoramenného </a:t>
            </a:r>
            <a:r>
              <a:rPr lang="el-GR" sz="3200" b="1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Δ</a:t>
            </a:r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 s ramenem délky 12 cm a základnou 60 mm.</a:t>
            </a:r>
          </a:p>
          <a:p>
            <a:pPr marL="609600" indent="-609600">
              <a:spcBef>
                <a:spcPct val="20000"/>
              </a:spcBef>
              <a:buFontTx/>
              <a:buAutoNum type="arabicParenR"/>
            </a:pPr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Vypočítej obvod a obsah pravoúhlého </a:t>
            </a:r>
            <a:r>
              <a:rPr lang="el-GR" sz="3200" b="1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Δ</a:t>
            </a:r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 ABC s pravým úhlem u vrcholu A a rozměrech a = 6 cm, b = 3 cm, c = 5 cm.</a:t>
            </a:r>
          </a:p>
          <a:p>
            <a:pPr marL="609600" indent="-609600">
              <a:spcBef>
                <a:spcPct val="20000"/>
              </a:spcBef>
              <a:buFontTx/>
              <a:buAutoNum type="arabicParenR"/>
            </a:pPr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</a:rPr>
              <a:t>Vypočítej obsah rovnostranného </a:t>
            </a:r>
            <a:r>
              <a:rPr lang="el-GR" sz="3200" b="1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Δ</a:t>
            </a:r>
            <a:r>
              <a:rPr lang="cs-CZ" sz="3200" b="1">
                <a:effectLst>
                  <a:outerShdw blurRad="38100" dist="38100" dir="2700000" algn="tl">
                    <a:srgbClr val="FFFFFF"/>
                  </a:outerShdw>
                </a:effectLst>
                <a:cs typeface="Arial" charset="0"/>
              </a:rPr>
              <a:t>, který má obvod 24 cm a výšku 7 cm</a:t>
            </a:r>
            <a:endParaRPr lang="el-GR" sz="3200" b="1">
              <a:effectLst>
                <a:outerShdw blurRad="38100" dist="38100" dir="2700000" algn="tl">
                  <a:srgbClr val="FFFFFF"/>
                </a:outerShdw>
              </a:effectLst>
              <a:cs typeface="Arial" charset="0"/>
            </a:endParaRPr>
          </a:p>
        </p:txBody>
      </p:sp>
      <p:sp>
        <p:nvSpPr>
          <p:cNvPr id="12337" name="Rectangle 49"/>
          <p:cNvSpPr>
            <a:spLocks noChangeArrowheads="1"/>
          </p:cNvSpPr>
          <p:nvPr/>
        </p:nvSpPr>
        <p:spPr bwMode="auto">
          <a:xfrm>
            <a:off x="2590800" y="2286000"/>
            <a:ext cx="24765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O = a + b+ c</a:t>
            </a:r>
            <a:endParaRPr lang="cs-CZ" sz="3200" b="1" baseline="30000">
              <a:solidFill>
                <a:schemeClr val="tx2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0"/>
            <a:ext cx="8229600" cy="1143000"/>
          </a:xfrm>
        </p:spPr>
        <p:txBody>
          <a:bodyPr/>
          <a:lstStyle/>
          <a:p>
            <a:r>
              <a:rPr lang="cs-CZ" sz="4000"/>
              <a:t>Vypočítej obsah modrého obrazce:</a:t>
            </a: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1676400" y="1981200"/>
            <a:ext cx="5486400" cy="3810000"/>
          </a:xfrm>
          <a:prstGeom prst="rect">
            <a:avLst/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317" name="AutoShape 5"/>
          <p:cNvSpPr>
            <a:spLocks noChangeArrowheads="1"/>
          </p:cNvSpPr>
          <p:nvPr/>
        </p:nvSpPr>
        <p:spPr bwMode="auto">
          <a:xfrm>
            <a:off x="1676400" y="3962400"/>
            <a:ext cx="3200400" cy="1828800"/>
          </a:xfrm>
          <a:prstGeom prst="rtTriangle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318" name="AutoShape 6"/>
          <p:cNvSpPr>
            <a:spLocks noChangeArrowheads="1"/>
          </p:cNvSpPr>
          <p:nvPr/>
        </p:nvSpPr>
        <p:spPr bwMode="auto">
          <a:xfrm rot="5400000">
            <a:off x="1485900" y="2171700"/>
            <a:ext cx="1981200" cy="1600200"/>
          </a:xfrm>
          <a:prstGeom prst="rtTriangle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319" name="AutoShape 7"/>
          <p:cNvSpPr>
            <a:spLocks noChangeArrowheads="1"/>
          </p:cNvSpPr>
          <p:nvPr/>
        </p:nvSpPr>
        <p:spPr bwMode="auto">
          <a:xfrm rot="16200000">
            <a:off x="4572000" y="3200400"/>
            <a:ext cx="2819400" cy="2362200"/>
          </a:xfrm>
          <a:prstGeom prst="rtTriangle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320" name="AutoShape 8"/>
          <p:cNvSpPr>
            <a:spLocks noChangeArrowheads="1"/>
          </p:cNvSpPr>
          <p:nvPr/>
        </p:nvSpPr>
        <p:spPr bwMode="auto">
          <a:xfrm rot="10800000">
            <a:off x="3200400" y="1981200"/>
            <a:ext cx="3962400" cy="990600"/>
          </a:xfrm>
          <a:prstGeom prst="rtTriangle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2971800" y="2743200"/>
            <a:ext cx="2393950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7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 = ?</a:t>
            </a:r>
          </a:p>
        </p:txBody>
      </p:sp>
      <p:sp>
        <p:nvSpPr>
          <p:cNvPr id="13322" name="Rectangle 10"/>
          <p:cNvSpPr>
            <a:spLocks noChangeArrowheads="1"/>
          </p:cNvSpPr>
          <p:nvPr/>
        </p:nvSpPr>
        <p:spPr bwMode="auto">
          <a:xfrm>
            <a:off x="1905000" y="1447800"/>
            <a:ext cx="11096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3 cm</a:t>
            </a:r>
          </a:p>
        </p:txBody>
      </p:sp>
      <p:sp>
        <p:nvSpPr>
          <p:cNvPr id="13323" name="Rectangle 11"/>
          <p:cNvSpPr>
            <a:spLocks noChangeArrowheads="1"/>
          </p:cNvSpPr>
          <p:nvPr/>
        </p:nvSpPr>
        <p:spPr bwMode="auto">
          <a:xfrm>
            <a:off x="4648200" y="1371600"/>
            <a:ext cx="11096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8 cm</a:t>
            </a:r>
          </a:p>
        </p:txBody>
      </p:sp>
      <p:sp>
        <p:nvSpPr>
          <p:cNvPr id="13324" name="Rectangle 12"/>
          <p:cNvSpPr>
            <a:spLocks noChangeArrowheads="1"/>
          </p:cNvSpPr>
          <p:nvPr/>
        </p:nvSpPr>
        <p:spPr bwMode="auto">
          <a:xfrm>
            <a:off x="7162800" y="2133600"/>
            <a:ext cx="11096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2 cm</a:t>
            </a:r>
          </a:p>
        </p:txBody>
      </p:sp>
      <p:sp>
        <p:nvSpPr>
          <p:cNvPr id="13325" name="Rectangle 13"/>
          <p:cNvSpPr>
            <a:spLocks noChangeArrowheads="1"/>
          </p:cNvSpPr>
          <p:nvPr/>
        </p:nvSpPr>
        <p:spPr bwMode="auto">
          <a:xfrm>
            <a:off x="7239000" y="4267200"/>
            <a:ext cx="11096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6 cm</a:t>
            </a:r>
          </a:p>
        </p:txBody>
      </p:sp>
      <p:sp>
        <p:nvSpPr>
          <p:cNvPr id="13326" name="Rectangle 14"/>
          <p:cNvSpPr>
            <a:spLocks noChangeArrowheads="1"/>
          </p:cNvSpPr>
          <p:nvPr/>
        </p:nvSpPr>
        <p:spPr bwMode="auto">
          <a:xfrm>
            <a:off x="457200" y="2667000"/>
            <a:ext cx="11096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4 cm</a:t>
            </a:r>
          </a:p>
        </p:txBody>
      </p:sp>
      <p:sp>
        <p:nvSpPr>
          <p:cNvPr id="13327" name="Rectangle 15"/>
          <p:cNvSpPr>
            <a:spLocks noChangeArrowheads="1"/>
          </p:cNvSpPr>
          <p:nvPr/>
        </p:nvSpPr>
        <p:spPr bwMode="auto">
          <a:xfrm>
            <a:off x="2514600" y="5867400"/>
            <a:ext cx="11096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</a:rPr>
              <a:t>6 cm</a:t>
            </a:r>
          </a:p>
        </p:txBody>
      </p:sp>
      <p:sp>
        <p:nvSpPr>
          <p:cNvPr id="13328" name="Rectangle 16"/>
          <p:cNvSpPr>
            <a:spLocks noChangeArrowheads="1"/>
          </p:cNvSpPr>
          <p:nvPr/>
        </p:nvSpPr>
        <p:spPr bwMode="auto">
          <a:xfrm>
            <a:off x="533400" y="4495800"/>
            <a:ext cx="11096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4 cm</a:t>
            </a:r>
          </a:p>
        </p:txBody>
      </p:sp>
      <p:sp>
        <p:nvSpPr>
          <p:cNvPr id="13329" name="Rectangle 17"/>
          <p:cNvSpPr>
            <a:spLocks noChangeArrowheads="1"/>
          </p:cNvSpPr>
          <p:nvPr/>
        </p:nvSpPr>
        <p:spPr bwMode="auto">
          <a:xfrm>
            <a:off x="5562600" y="5867400"/>
            <a:ext cx="11096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5 cm</a:t>
            </a:r>
          </a:p>
        </p:txBody>
      </p:sp>
      <p:sp>
        <p:nvSpPr>
          <p:cNvPr id="13330" name="Rectangle 18"/>
          <p:cNvSpPr>
            <a:spLocks noChangeArrowheads="1"/>
          </p:cNvSpPr>
          <p:nvPr/>
        </p:nvSpPr>
        <p:spPr bwMode="auto">
          <a:xfrm>
            <a:off x="1676400" y="5105400"/>
            <a:ext cx="23590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  <a:r>
              <a:rPr lang="cs-CZ" sz="20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1</a:t>
            </a: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= 12 cm</a:t>
            </a:r>
            <a:r>
              <a:rPr lang="cs-CZ" sz="3200" b="1" baseline="3000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3331" name="Rectangle 19"/>
          <p:cNvSpPr>
            <a:spLocks noChangeArrowheads="1"/>
          </p:cNvSpPr>
          <p:nvPr/>
        </p:nvSpPr>
        <p:spPr bwMode="auto">
          <a:xfrm>
            <a:off x="1295400" y="2057400"/>
            <a:ext cx="2133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  <a:r>
              <a:rPr lang="cs-CZ" sz="20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= 6 cm</a:t>
            </a:r>
            <a:r>
              <a:rPr lang="cs-CZ" sz="3200" b="1" baseline="3000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3332" name="Rectangle 20"/>
          <p:cNvSpPr>
            <a:spLocks noChangeArrowheads="1"/>
          </p:cNvSpPr>
          <p:nvPr/>
        </p:nvSpPr>
        <p:spPr bwMode="auto">
          <a:xfrm>
            <a:off x="5257800" y="5105400"/>
            <a:ext cx="23590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  <a:r>
              <a:rPr lang="cs-CZ" sz="20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3</a:t>
            </a: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= 15 cm</a:t>
            </a:r>
            <a:r>
              <a:rPr lang="cs-CZ" sz="3200" b="1" baseline="3000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3333" name="Rectangle 21"/>
          <p:cNvSpPr>
            <a:spLocks noChangeArrowheads="1"/>
          </p:cNvSpPr>
          <p:nvPr/>
        </p:nvSpPr>
        <p:spPr bwMode="auto">
          <a:xfrm>
            <a:off x="4876800" y="1905000"/>
            <a:ext cx="2133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</a:t>
            </a:r>
            <a:r>
              <a:rPr lang="cs-CZ" sz="20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4</a:t>
            </a:r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= 8 cm</a:t>
            </a:r>
            <a:r>
              <a:rPr lang="cs-CZ" sz="3200" b="1" baseline="3000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  <p:sp>
        <p:nvSpPr>
          <p:cNvPr id="13334" name="Rectangle 22"/>
          <p:cNvSpPr>
            <a:spLocks noChangeArrowheads="1"/>
          </p:cNvSpPr>
          <p:nvPr/>
        </p:nvSpPr>
        <p:spPr bwMode="auto">
          <a:xfrm>
            <a:off x="3124200" y="3886200"/>
            <a:ext cx="22177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 = 47 cm</a:t>
            </a:r>
            <a:r>
              <a:rPr lang="cs-CZ" sz="3200" b="1" baseline="30000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3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3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8" grpId="0"/>
      <p:bldP spid="13329" grpId="0"/>
      <p:bldP spid="13330" grpId="0"/>
      <p:bldP spid="13331" grpId="0"/>
      <p:bldP spid="13332" grpId="0"/>
      <p:bldP spid="13333" grpId="0"/>
      <p:bldP spid="13334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236</TotalTime>
  <Words>374</Words>
  <Application>Microsoft Office PowerPoint</Application>
  <PresentationFormat>Předvádění na obrazovce (4:3)</PresentationFormat>
  <Paragraphs>164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Výchozí návrh</vt:lpstr>
      <vt:lpstr>Rastrový obrázek</vt:lpstr>
      <vt:lpstr>Trojúhelník – Obvod a obsah</vt:lpstr>
      <vt:lpstr>Prezentace aplikace PowerPoint</vt:lpstr>
      <vt:lpstr>OBVOD TROJÚHELNÍKU</vt:lpstr>
      <vt:lpstr>Opakování obsah obdélníku</vt:lpstr>
      <vt:lpstr>Rozdělíme obdélník na dva stejné pravoúhlé………………..:</vt:lpstr>
      <vt:lpstr>OBSAH PRAVOÚHLÉHO TROJÚHELNÍKU</vt:lpstr>
      <vt:lpstr>Opakování obsah kosočtverce</vt:lpstr>
      <vt:lpstr>Rozdělíme kosočtverec na dva stejné ………………..:</vt:lpstr>
      <vt:lpstr>OBSAH TROJÚHELNÍKU</vt:lpstr>
      <vt:lpstr>OBSAH a OBVOD TROJÚHELNÍKU</vt:lpstr>
      <vt:lpstr>Vypočítej obsah modrého obrazce: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pc-135M</dc:creator>
  <cp:lastModifiedBy>Vlček Filip</cp:lastModifiedBy>
  <cp:revision>13</cp:revision>
  <cp:lastPrinted>1601-01-01T00:00:00Z</cp:lastPrinted>
  <dcterms:created xsi:type="dcterms:W3CDTF">1601-01-01T00:00:00Z</dcterms:created>
  <dcterms:modified xsi:type="dcterms:W3CDTF">2011-07-25T09:32:26Z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