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72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5" r:id="rId18"/>
    <p:sldId id="276" r:id="rId19"/>
    <p:sldId id="277" r:id="rId20"/>
    <p:sldId id="271" r:id="rId21"/>
    <p:sldId id="273" r:id="rId22"/>
    <p:sldId id="274" r:id="rId23"/>
    <p:sldId id="278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C49A8-C7E5-4CF9-A4CD-668F244FD24D}" type="datetimeFigureOut">
              <a:rPr lang="cs-CZ" smtClean="0"/>
              <a:pPr/>
              <a:t>17.2.2012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48E0A-286F-4B92-924B-ABDD4B5FAA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C49A8-C7E5-4CF9-A4CD-668F244FD24D}" type="datetimeFigureOut">
              <a:rPr lang="cs-CZ" smtClean="0"/>
              <a:pPr/>
              <a:t>17.2.2012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48E0A-286F-4B92-924B-ABDD4B5FAA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C49A8-C7E5-4CF9-A4CD-668F244FD24D}" type="datetimeFigureOut">
              <a:rPr lang="cs-CZ" smtClean="0"/>
              <a:pPr/>
              <a:t>17.2.2012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48E0A-286F-4B92-924B-ABDD4B5FAA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C49A8-C7E5-4CF9-A4CD-668F244FD24D}" type="datetimeFigureOut">
              <a:rPr lang="cs-CZ" smtClean="0"/>
              <a:pPr/>
              <a:t>17.2.2012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48E0A-286F-4B92-924B-ABDD4B5FAA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C49A8-C7E5-4CF9-A4CD-668F244FD24D}" type="datetimeFigureOut">
              <a:rPr lang="cs-CZ" smtClean="0"/>
              <a:pPr/>
              <a:t>17.2.2012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48E0A-286F-4B92-924B-ABDD4B5FAA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C49A8-C7E5-4CF9-A4CD-668F244FD24D}" type="datetimeFigureOut">
              <a:rPr lang="cs-CZ" smtClean="0"/>
              <a:pPr/>
              <a:t>17.2.2012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48E0A-286F-4B92-924B-ABDD4B5FAA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C49A8-C7E5-4CF9-A4CD-668F244FD24D}" type="datetimeFigureOut">
              <a:rPr lang="cs-CZ" smtClean="0"/>
              <a:pPr/>
              <a:t>17.2.2012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48E0A-286F-4B92-924B-ABDD4B5FAA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C49A8-C7E5-4CF9-A4CD-668F244FD24D}" type="datetimeFigureOut">
              <a:rPr lang="cs-CZ" smtClean="0"/>
              <a:pPr/>
              <a:t>17.2.2012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48E0A-286F-4B92-924B-ABDD4B5FAA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C49A8-C7E5-4CF9-A4CD-668F244FD24D}" type="datetimeFigureOut">
              <a:rPr lang="cs-CZ" smtClean="0"/>
              <a:pPr/>
              <a:t>17.2.2012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48E0A-286F-4B92-924B-ABDD4B5FAA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C49A8-C7E5-4CF9-A4CD-668F244FD24D}" type="datetimeFigureOut">
              <a:rPr lang="cs-CZ" smtClean="0"/>
              <a:pPr/>
              <a:t>17.2.2012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48E0A-286F-4B92-924B-ABDD4B5FAA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C49A8-C7E5-4CF9-A4CD-668F244FD24D}" type="datetimeFigureOut">
              <a:rPr lang="cs-CZ" smtClean="0"/>
              <a:pPr/>
              <a:t>17.2.2012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48E0A-286F-4B92-924B-ABDD4B5FAA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DC49A8-C7E5-4CF9-A4CD-668F244FD24D}" type="datetimeFigureOut">
              <a:rPr lang="cs-CZ" smtClean="0"/>
              <a:pPr/>
              <a:t>17.2.2012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A48E0A-286F-4B92-924B-ABDD4B5FAAE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zoom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hyperlink" Target="http://cs.wikipedia.org/wiki/Soubor:Aksel.JPG" TargetMode="External"/><Relationship Id="rId7" Type="http://schemas.openxmlformats.org/officeDocument/2006/relationships/hyperlink" Target="http://upload.wikimedia.org/wikipedia/commons/2/25/Rabbit_small.JP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jpeg"/><Relationship Id="rId11" Type="http://schemas.openxmlformats.org/officeDocument/2006/relationships/image" Target="../media/image7.jpeg"/><Relationship Id="rId5" Type="http://schemas.openxmlformats.org/officeDocument/2006/relationships/hyperlink" Target="http://upload.wikimedia.org/wikipedia/commons/5/54/Neonka_obecna_paracheirodon_innesi.jpg" TargetMode="External"/><Relationship Id="rId10" Type="http://schemas.openxmlformats.org/officeDocument/2006/relationships/hyperlink" Target="http://upload.wikimedia.org/wikipedia/commons/5/5d/Mor%C4%8De.jpg" TargetMode="External"/><Relationship Id="rId4" Type="http://schemas.openxmlformats.org/officeDocument/2006/relationships/image" Target="../media/image3.jpeg"/><Relationship Id="rId9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b/b9/Hovawart_black_and_tan.jpg" TargetMode="External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Relationship Id="rId9" Type="http://schemas.openxmlformats.org/officeDocument/2006/relationships/image" Target="../media/image1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5/5e/Dvora%C4%8Dky,_ps%C3%AD_kotec_(01).jpg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9.jpeg"/><Relationship Id="rId7" Type="http://schemas.openxmlformats.org/officeDocument/2006/relationships/image" Target="../media/image22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jpeg"/><Relationship Id="rId5" Type="http://schemas.openxmlformats.org/officeDocument/2006/relationships/hyperlink" Target="http://upload.wikimedia.org/wikipedia/commons/e/e3/Kan%C4%8D%C3%AD_a_vep%C5%99ov%C3%A9_maso.jpg" TargetMode="External"/><Relationship Id="rId4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1/1d/Veuve_(6).JPG" TargetMode="External"/><Relationship Id="rId3" Type="http://schemas.openxmlformats.org/officeDocument/2006/relationships/image" Target="../media/image24.jpeg"/><Relationship Id="rId7" Type="http://schemas.openxmlformats.org/officeDocument/2006/relationships/image" Target="../media/image25.jpeg"/><Relationship Id="rId2" Type="http://schemas.openxmlformats.org/officeDocument/2006/relationships/hyperlink" Target="http://upload.wikimedia.org/wikipedia/commons/9/9a/Pyranha_Pygocentrus_piraya_1280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1/18/Kobbertetra_Hasemania_nana.jpg" TargetMode="External"/><Relationship Id="rId5" Type="http://schemas.openxmlformats.org/officeDocument/2006/relationships/image" Target="../media/image4.jpeg"/><Relationship Id="rId4" Type="http://schemas.openxmlformats.org/officeDocument/2006/relationships/hyperlink" Target="http://upload.wikimedia.org/wikipedia/commons/5/54/Neonka_obecna_paracheirodon_innesi.jpg" TargetMode="External"/><Relationship Id="rId9" Type="http://schemas.openxmlformats.org/officeDocument/2006/relationships/image" Target="../media/image26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hyperlink" Target="http://upload.wikimedia.org/wikipedia/commons/2/28/Aquariumsimple.jpg" TargetMode="External"/><Relationship Id="rId7" Type="http://schemas.openxmlformats.org/officeDocument/2006/relationships/hyperlink" Target="http://upload.wikimedia.org/wikipedia/commons/8/8b/Home_aqua_240_litres.png" TargetMode="Externa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9.png"/><Relationship Id="rId5" Type="http://schemas.openxmlformats.org/officeDocument/2006/relationships/hyperlink" Target="http://upload.wikimedia.org/wikipedia/commons/8/85/Aquarium_1_(PSF).png" TargetMode="External"/><Relationship Id="rId4" Type="http://schemas.openxmlformats.org/officeDocument/2006/relationships/image" Target="../media/image2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hyperlink" Target="http://upload.wikimedia.org/wikipedia/commons/9/96/Aquarienstarter_060227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hyperlink" Target="http://upload.wikimedia.org/wikipedia/commons/7/76/Aquarium_-_dried_food2.jpg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ollage_of_Six_Cats-01.jpg" TargetMode="External"/><Relationship Id="rId3" Type="http://schemas.openxmlformats.org/officeDocument/2006/relationships/image" Target="../media/image35.jpeg"/><Relationship Id="rId7" Type="http://schemas.openxmlformats.org/officeDocument/2006/relationships/image" Target="../media/image38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.jpeg"/><Relationship Id="rId5" Type="http://schemas.openxmlformats.org/officeDocument/2006/relationships/image" Target="../media/image37.jpeg"/><Relationship Id="rId4" Type="http://schemas.openxmlformats.org/officeDocument/2006/relationships/image" Target="../media/image36.jpeg"/><Relationship Id="rId9" Type="http://schemas.openxmlformats.org/officeDocument/2006/relationships/image" Target="../media/image39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jpeg"/><Relationship Id="rId3" Type="http://schemas.openxmlformats.org/officeDocument/2006/relationships/hyperlink" Target="http://upload.wikimedia.org/wikipedia/commons/8/85/Gretel_Eating_Meat.jpg" TargetMode="External"/><Relationship Id="rId7" Type="http://schemas.openxmlformats.org/officeDocument/2006/relationships/image" Target="../media/image43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2.jpeg"/><Relationship Id="rId5" Type="http://schemas.openxmlformats.org/officeDocument/2006/relationships/hyperlink" Target="http://upload.wikimedia.org/wikipedia/commons/1/1b/Black_and_white_housecat_curled_up.jpg" TargetMode="External"/><Relationship Id="rId4" Type="http://schemas.openxmlformats.org/officeDocument/2006/relationships/image" Target="../media/image41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image" Target="../media/image45.jpeg"/><Relationship Id="rId7" Type="http://schemas.openxmlformats.org/officeDocument/2006/relationships/hyperlink" Target="http://upload.wikimedia.org/wikipedia/commons/2/25/Rabbit_small.JPG" TargetMode="External"/><Relationship Id="rId2" Type="http://schemas.openxmlformats.org/officeDocument/2006/relationships/hyperlink" Target="http://upload.wikimedia.org/wikipedia/commons/f/f1/Kaninchen3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7.jpeg"/><Relationship Id="rId5" Type="http://schemas.openxmlformats.org/officeDocument/2006/relationships/image" Target="../media/image46.jpeg"/><Relationship Id="rId4" Type="http://schemas.openxmlformats.org/officeDocument/2006/relationships/hyperlink" Target="http://upload.wikimedia.org/wikipedia/commons/7/7f/Kr%C3%A1l%C3%ADk_novoz%C3%A9landsk%C3%BD_b%C3%ADl%C3%BD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hyperlink" Target="http://upload.wikimedia.org/wikipedia/commons/a/ae/Cilantro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1.jpeg"/><Relationship Id="rId5" Type="http://schemas.openxmlformats.org/officeDocument/2006/relationships/image" Target="../media/image50.jpeg"/><Relationship Id="rId4" Type="http://schemas.openxmlformats.org/officeDocument/2006/relationships/image" Target="../media/image4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upload.wikimedia.org/wikipedia/commons/5/5d/Mor%C4%8De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3.jpeg"/><Relationship Id="rId5" Type="http://schemas.openxmlformats.org/officeDocument/2006/relationships/hyperlink" Target="http://upload.wikimedia.org/wikipedia/commons/7/77/Guinea_1.jpg" TargetMode="External"/><Relationship Id="rId4" Type="http://schemas.openxmlformats.org/officeDocument/2006/relationships/image" Target="../media/image5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7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jpeg"/><Relationship Id="rId3" Type="http://schemas.openxmlformats.org/officeDocument/2006/relationships/image" Target="../media/image58.jpeg"/><Relationship Id="rId7" Type="http://schemas.openxmlformats.org/officeDocument/2006/relationships/image" Target="../media/image61.jpeg"/><Relationship Id="rId2" Type="http://schemas.openxmlformats.org/officeDocument/2006/relationships/hyperlink" Target="http://commons.wikimedia.org/wiki/File:Melopsittacus_undulatus_-pet_in_cage_-male-8a.ogv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0.jpeg"/><Relationship Id="rId5" Type="http://schemas.openxmlformats.org/officeDocument/2006/relationships/image" Target="../media/image59.jpeg"/><Relationship Id="rId4" Type="http://schemas.openxmlformats.org/officeDocument/2006/relationships/hyperlink" Target="http://cs.wikipedia.org/wiki/Soubor:Cacatua_leadbeateri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7" Type="http://schemas.openxmlformats.org/officeDocument/2006/relationships/image" Target="../media/image65.jpeg"/><Relationship Id="rId2" Type="http://schemas.openxmlformats.org/officeDocument/2006/relationships/hyperlink" Target="http://upload.wikimedia.org/wikipedia/commons/f/fa/Thamnophis_sirtalis_infernalis_002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64.jpeg"/><Relationship Id="rId4" Type="http://schemas.openxmlformats.org/officeDocument/2006/relationships/hyperlink" Target="http://upload.wikimedia.org/wikipedia/commons/8/81/Serpent_bles_04.JP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hyperlink" Target="http://cs.wikipedia.org/wiki/Soubor:House_mouse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7.jpeg"/><Relationship Id="rId4" Type="http://schemas.openxmlformats.org/officeDocument/2006/relationships/hyperlink" Target="http://upload.wikimedia.org/wikipedia/commons/0/06/Hen_with_chickens_in_native_breeding.jpg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204864"/>
            <a:ext cx="7774632" cy="194421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Domácí mazlíčci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VY_32_INOVACE_06_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domacimazlicci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869160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7409" name="Picture 1" descr="F:\1-Radk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60648"/>
            <a:ext cx="8559879" cy="165618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594928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Vytvořeno v rámci v projektu „EU peníze školám“ </a:t>
            </a:r>
          </a:p>
          <a:p>
            <a:r>
              <a:rPr lang="cs-CZ" b="1" dirty="0" smtClean="0"/>
              <a:t>  OP VK oblast podpory 1.4 s názvem Zlepšení podmínek pro vzdělávání na základních školách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7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492896"/>
            <a:ext cx="8291264" cy="2520280"/>
          </a:xfrm>
        </p:spPr>
        <p:txBody>
          <a:bodyPr>
            <a:normAutofit/>
          </a:bodyPr>
          <a:lstStyle/>
          <a:p>
            <a:r>
              <a:rPr lang="cs-CZ" sz="80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DOMÁCÍ MAZLÍČCI</a:t>
            </a:r>
            <a:endParaRPr lang="cs-CZ" sz="8000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855545">
            <a:off x="6249272" y="569768"/>
            <a:ext cx="2200575" cy="2200574"/>
          </a:xfrm>
          <a:prstGeom prst="rect">
            <a:avLst/>
          </a:prstGeom>
          <a:noFill/>
        </p:spPr>
      </p:pic>
      <p:pic>
        <p:nvPicPr>
          <p:cNvPr id="16386" name="Picture 2" descr="http://upload.wikimedia.org/wikipedia/commons/thumb/4/43/Aksel.JPG/220px-Aksel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1004426">
            <a:off x="638606" y="368517"/>
            <a:ext cx="1849489" cy="2463183"/>
          </a:xfrm>
          <a:prstGeom prst="rect">
            <a:avLst/>
          </a:prstGeom>
          <a:noFill/>
        </p:spPr>
      </p:pic>
      <p:pic>
        <p:nvPicPr>
          <p:cNvPr id="5" name="Picture 4" descr="Soubor:Neonka obecna paracheirodon innesi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059832" y="4653136"/>
            <a:ext cx="2604511" cy="1872208"/>
          </a:xfrm>
          <a:prstGeom prst="rect">
            <a:avLst/>
          </a:prstGeom>
          <a:noFill/>
        </p:spPr>
      </p:pic>
      <p:pic>
        <p:nvPicPr>
          <p:cNvPr id="6" name="Picture 6" descr="File:Rabbit small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20638705">
            <a:off x="611560" y="4725144"/>
            <a:ext cx="1920213" cy="1440160"/>
          </a:xfrm>
          <a:prstGeom prst="rect">
            <a:avLst/>
          </a:prstGeom>
          <a:noFill/>
        </p:spPr>
      </p:pic>
      <p:pic>
        <p:nvPicPr>
          <p:cNvPr id="7" name="Picture 6" descr="fotografie,hadi,kobry,zvířata"/>
          <p:cNvPicPr>
            <a:picLocks noChangeAspect="1" noChangeArrowheads="1"/>
          </p:cNvPicPr>
          <p:nvPr/>
        </p:nvPicPr>
        <p:blipFill>
          <a:blip r:embed="rId9" cstate="print"/>
          <a:srcRect l="17949" t="2564" r="17949"/>
          <a:stretch>
            <a:fillRect/>
          </a:stretch>
        </p:blipFill>
        <p:spPr bwMode="auto">
          <a:xfrm>
            <a:off x="3491880" y="332656"/>
            <a:ext cx="1800200" cy="2736304"/>
          </a:xfrm>
          <a:prstGeom prst="rect">
            <a:avLst/>
          </a:prstGeom>
          <a:noFill/>
        </p:spPr>
      </p:pic>
      <p:pic>
        <p:nvPicPr>
          <p:cNvPr id="8" name="Picture 2" descr="Soubor:Morče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rot="705313">
            <a:off x="6356943" y="4589545"/>
            <a:ext cx="2304256" cy="1728192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682752" cy="1143000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chemeClr val="accent3">
                    <a:lumMod val="75000"/>
                  </a:schemeClr>
                </a:solidFill>
                <a:latin typeface="Monotype Corsiva" pitchFamily="66" charset="0"/>
              </a:rPr>
              <a:t>PES</a:t>
            </a:r>
            <a:endParaRPr lang="cs-CZ" sz="8800" dirty="0">
              <a:solidFill>
                <a:schemeClr val="accent3">
                  <a:lumMod val="75000"/>
                </a:schemeClr>
              </a:solidFill>
              <a:latin typeface="Monotype Corsiva" pitchFamily="66" charset="0"/>
            </a:endParaRPr>
          </a:p>
        </p:txBody>
      </p:sp>
      <p:pic>
        <p:nvPicPr>
          <p:cNvPr id="15362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653136"/>
            <a:ext cx="1828801" cy="1828800"/>
          </a:xfrm>
          <a:prstGeom prst="rect">
            <a:avLst/>
          </a:prstGeom>
          <a:noFill/>
          <a:ln>
            <a:solidFill>
              <a:schemeClr val="accent3"/>
            </a:solidFill>
          </a:ln>
        </p:spPr>
      </p:pic>
      <p:pic>
        <p:nvPicPr>
          <p:cNvPr id="15364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t="18190" r="5501" b="18811"/>
          <a:stretch>
            <a:fillRect/>
          </a:stretch>
        </p:blipFill>
        <p:spPr bwMode="auto">
          <a:xfrm>
            <a:off x="611560" y="1484784"/>
            <a:ext cx="1728192" cy="1152128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</p:pic>
      <p:pic>
        <p:nvPicPr>
          <p:cNvPr id="15366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r="1564" b="9439"/>
          <a:stretch>
            <a:fillRect/>
          </a:stretch>
        </p:blipFill>
        <p:spPr bwMode="auto">
          <a:xfrm>
            <a:off x="3635896" y="764704"/>
            <a:ext cx="1800200" cy="1656184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</p:pic>
      <p:pic>
        <p:nvPicPr>
          <p:cNvPr id="15368" name="Picture 8" descr="Portrét mopslíka"/>
          <p:cNvPicPr>
            <a:picLocks noChangeAspect="1" noChangeArrowheads="1"/>
          </p:cNvPicPr>
          <p:nvPr/>
        </p:nvPicPr>
        <p:blipFill>
          <a:blip r:embed="rId5" cstate="print"/>
          <a:srcRect l="11812" r="13376"/>
          <a:stretch>
            <a:fillRect/>
          </a:stretch>
        </p:blipFill>
        <p:spPr bwMode="auto">
          <a:xfrm>
            <a:off x="7308304" y="476672"/>
            <a:ext cx="1368152" cy="1828800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</p:pic>
      <p:pic>
        <p:nvPicPr>
          <p:cNvPr id="15370" name="Picture 10" descr="Bígl na růžovém pozadí"/>
          <p:cNvPicPr>
            <a:picLocks noChangeAspect="1" noChangeArrowheads="1"/>
          </p:cNvPicPr>
          <p:nvPr/>
        </p:nvPicPr>
        <p:blipFill>
          <a:blip r:embed="rId6" cstate="print"/>
          <a:srcRect l="11812" r="13376"/>
          <a:stretch>
            <a:fillRect/>
          </a:stretch>
        </p:blipFill>
        <p:spPr bwMode="auto">
          <a:xfrm>
            <a:off x="5724128" y="1916832"/>
            <a:ext cx="1368152" cy="1828800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</p:pic>
      <p:pic>
        <p:nvPicPr>
          <p:cNvPr id="15372" name="Picture 12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 l="15750" r="17314"/>
          <a:stretch>
            <a:fillRect/>
          </a:stretch>
        </p:blipFill>
        <p:spPr bwMode="auto">
          <a:xfrm>
            <a:off x="3203848" y="4581128"/>
            <a:ext cx="1224136" cy="1828800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</p:pic>
      <p:pic>
        <p:nvPicPr>
          <p:cNvPr id="15374" name="Picture 14" descr="Soubor:Hovawart black and tan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flipH="1">
            <a:off x="5364088" y="4077072"/>
            <a:ext cx="3456384" cy="2459350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</p:pic>
      <p:sp>
        <p:nvSpPr>
          <p:cNvPr id="11" name="TextovéPole 10"/>
          <p:cNvSpPr txBox="1"/>
          <p:nvPr/>
        </p:nvSpPr>
        <p:spPr>
          <a:xfrm>
            <a:off x="323528" y="2852936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dirty="0" smtClean="0"/>
              <a:t>p</a:t>
            </a:r>
            <a:r>
              <a:rPr lang="fr-FR" sz="2400" dirty="0" smtClean="0"/>
              <a:t>es je savec , je to šelma psovitá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3528" y="3861048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dirty="0" smtClean="0"/>
              <a:t>je člověkem využíván k řadě činností 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3528" y="3356992"/>
            <a:ext cx="54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dirty="0" smtClean="0"/>
              <a:t>nejlepší přítel člověka</a:t>
            </a:r>
            <a:endParaRPr lang="cs-CZ" sz="2400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 build="p"/>
      <p:bldP spid="12" grpId="0" build="p"/>
      <p:bldP spid="1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48680"/>
            <a:ext cx="1828801" cy="1828800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1403648" y="476672"/>
            <a:ext cx="24482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Příbytek      </a:t>
            </a:r>
            <a:endParaRPr lang="cs-CZ" sz="4400" b="1" dirty="0"/>
          </a:p>
        </p:txBody>
      </p:sp>
      <p:sp>
        <p:nvSpPr>
          <p:cNvPr id="7" name="Obdélník 6"/>
          <p:cNvSpPr/>
          <p:nvPr/>
        </p:nvSpPr>
        <p:spPr>
          <a:xfrm>
            <a:off x="467544" y="4149080"/>
            <a:ext cx="475252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Má za účel ho chránit před nepřízní počasí a poskytnout mu místo, kde může nerušeně spát. </a:t>
            </a:r>
            <a:endParaRPr lang="cs-CZ" sz="2800" dirty="0"/>
          </a:p>
        </p:txBody>
      </p:sp>
      <p:pic>
        <p:nvPicPr>
          <p:cNvPr id="13314" name="Picture 2" descr="File:Dvoračky, psí kotec (01)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3573016"/>
            <a:ext cx="3515544" cy="2636658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4499992" y="2636912"/>
            <a:ext cx="19442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kotec</a:t>
            </a:r>
            <a:endParaRPr lang="cs-CZ" sz="4400" b="1" dirty="0"/>
          </a:p>
        </p:txBody>
      </p:sp>
      <p:cxnSp>
        <p:nvCxnSpPr>
          <p:cNvPr id="11" name="Přímá spojovací šipka 10"/>
          <p:cNvCxnSpPr/>
          <p:nvPr/>
        </p:nvCxnSpPr>
        <p:spPr>
          <a:xfrm rot="16200000" flipH="1">
            <a:off x="3311860" y="1232756"/>
            <a:ext cx="1872208" cy="122413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3635896" y="908720"/>
            <a:ext cx="1080120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pic>
        <p:nvPicPr>
          <p:cNvPr id="18434" name="Picture 2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 r="1564"/>
          <a:stretch>
            <a:fillRect/>
          </a:stretch>
        </p:blipFill>
        <p:spPr bwMode="auto">
          <a:xfrm>
            <a:off x="1619672" y="1628800"/>
            <a:ext cx="1800200" cy="1828800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</p:pic>
      <p:sp>
        <p:nvSpPr>
          <p:cNvPr id="10" name="TextovéPole 9"/>
          <p:cNvSpPr txBox="1"/>
          <p:nvPr/>
        </p:nvSpPr>
        <p:spPr>
          <a:xfrm>
            <a:off x="4716016" y="548680"/>
            <a:ext cx="17281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bouda</a:t>
            </a:r>
            <a:endParaRPr lang="cs-CZ" sz="4400" b="1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POTRAVA PRO PSY</a:t>
            </a:r>
            <a:endParaRPr lang="cs-CZ" dirty="0"/>
          </a:p>
        </p:txBody>
      </p:sp>
      <p:pic>
        <p:nvPicPr>
          <p:cNvPr id="3" name="Picture 8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30573" t="38463" r="32936" b="41813"/>
          <a:stretch>
            <a:fillRect/>
          </a:stretch>
        </p:blipFill>
        <p:spPr bwMode="auto">
          <a:xfrm>
            <a:off x="6516216" y="4077072"/>
            <a:ext cx="2376264" cy="1284467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</p:pic>
      <p:pic>
        <p:nvPicPr>
          <p:cNvPr id="4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7875" r="5501"/>
          <a:stretch>
            <a:fillRect/>
          </a:stretch>
        </p:blipFill>
        <p:spPr bwMode="auto">
          <a:xfrm>
            <a:off x="4644008" y="2708920"/>
            <a:ext cx="1584176" cy="1828800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</p:pic>
      <p:pic>
        <p:nvPicPr>
          <p:cNvPr id="5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4221088"/>
            <a:ext cx="1828801" cy="1828800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</p:pic>
      <p:pic>
        <p:nvPicPr>
          <p:cNvPr id="13314" name="Picture 2" descr="File:Kančí a vepřové maso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3568" y="1340768"/>
            <a:ext cx="3552395" cy="2664296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</p:pic>
      <p:pic>
        <p:nvPicPr>
          <p:cNvPr id="17410" name="Picture 2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660232" y="1268760"/>
            <a:ext cx="1828801" cy="1828800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</p:pic>
      <p:pic>
        <p:nvPicPr>
          <p:cNvPr id="17412" name="Picture 4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699792" y="4581128"/>
            <a:ext cx="1828801" cy="1828800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>
                <a:solidFill>
                  <a:schemeClr val="accent6"/>
                </a:solidFill>
                <a:latin typeface="Monotype Corsiva" pitchFamily="66" charset="0"/>
              </a:rPr>
              <a:t>RYBIČKY</a:t>
            </a:r>
            <a:endParaRPr lang="cs-CZ" sz="8800" dirty="0">
              <a:solidFill>
                <a:schemeClr val="accent6"/>
              </a:solidFill>
              <a:latin typeface="Monotype Corsiva" pitchFamily="66" charset="0"/>
            </a:endParaRPr>
          </a:p>
        </p:txBody>
      </p:sp>
      <p:pic>
        <p:nvPicPr>
          <p:cNvPr id="12290" name="Picture 2" descr="File:Pyranha Pygocentrus piraya 128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3861048"/>
            <a:ext cx="3731568" cy="2476828"/>
          </a:xfrm>
          <a:prstGeom prst="rect">
            <a:avLst/>
          </a:prstGeom>
          <a:noFill/>
        </p:spPr>
      </p:pic>
      <p:pic>
        <p:nvPicPr>
          <p:cNvPr id="12292" name="Picture 4" descr="Soubor:Neonka obecna paracheirodon innesi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03648" y="1916832"/>
            <a:ext cx="3158520" cy="2270448"/>
          </a:xfrm>
          <a:prstGeom prst="rect">
            <a:avLst/>
          </a:prstGeom>
          <a:noFill/>
        </p:spPr>
      </p:pic>
      <p:pic>
        <p:nvPicPr>
          <p:cNvPr id="12294" name="Picture 6" descr="Soubor:Kobbertetra Hasemania nana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9552" y="4509120"/>
            <a:ext cx="2973944" cy="1944216"/>
          </a:xfrm>
          <a:prstGeom prst="rect">
            <a:avLst/>
          </a:prstGeom>
          <a:noFill/>
        </p:spPr>
      </p:pic>
      <p:pic>
        <p:nvPicPr>
          <p:cNvPr id="12298" name="Picture 10" descr="Soubor:Veuve (6)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940152" y="1700808"/>
            <a:ext cx="2400267" cy="1800200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99176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PŘÍBYTEK - akvárium</a:t>
            </a:r>
            <a:endParaRPr lang="cs-CZ" dirty="0"/>
          </a:p>
        </p:txBody>
      </p:sp>
      <p:pic>
        <p:nvPicPr>
          <p:cNvPr id="17414" name="Picture 6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4581128"/>
            <a:ext cx="1828801" cy="1828800"/>
          </a:xfrm>
          <a:prstGeom prst="rect">
            <a:avLst/>
          </a:prstGeom>
          <a:noFill/>
        </p:spPr>
      </p:pic>
      <p:pic>
        <p:nvPicPr>
          <p:cNvPr id="11268" name="Picture 4" descr="File:Aquariumsimpl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4221088"/>
            <a:ext cx="4330259" cy="2192194"/>
          </a:xfrm>
          <a:prstGeom prst="rect">
            <a:avLst/>
          </a:prstGeom>
          <a:noFill/>
        </p:spPr>
      </p:pic>
      <p:pic>
        <p:nvPicPr>
          <p:cNvPr id="11270" name="Picture 6" descr="File:Aquarium 1 (PSF).pn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584" y="1340768"/>
            <a:ext cx="2171874" cy="1512168"/>
          </a:xfrm>
          <a:prstGeom prst="rect">
            <a:avLst/>
          </a:prstGeom>
          <a:noFill/>
        </p:spPr>
      </p:pic>
      <p:pic>
        <p:nvPicPr>
          <p:cNvPr id="11272" name="Picture 8" descr="File:Home aqua 240 litres.pn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211960" y="1268760"/>
            <a:ext cx="3875584" cy="1545390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395536" y="2996952"/>
            <a:ext cx="820891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Malá a střední akvária slouží obvykle pro domácí chov ryb, velká akvária jsou zřizována ze vzdělávacích důvodů například v zoologických zahradách nebo jako živá dekorace ve veřejných prostorách. </a:t>
            </a:r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POTRAVA PRO RYBIČKY</a:t>
            </a:r>
            <a:endParaRPr lang="cs-CZ" dirty="0"/>
          </a:p>
        </p:txBody>
      </p:sp>
      <p:pic>
        <p:nvPicPr>
          <p:cNvPr id="10242" name="Picture 2" descr="File:Aquarienstarter 060227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3861048"/>
            <a:ext cx="3515544" cy="2227976"/>
          </a:xfrm>
          <a:prstGeom prst="rect">
            <a:avLst/>
          </a:prstGeom>
          <a:noFill/>
        </p:spPr>
      </p:pic>
      <p:pic>
        <p:nvPicPr>
          <p:cNvPr id="4" name="Picture 2" descr="File:Aquarium - dried food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1916832"/>
            <a:ext cx="3712252" cy="3168352"/>
          </a:xfrm>
          <a:prstGeom prst="rect">
            <a:avLst/>
          </a:prstGeom>
          <a:noFill/>
        </p:spPr>
      </p:pic>
      <p:pic>
        <p:nvPicPr>
          <p:cNvPr id="5" name="Picture 8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96136" y="1412776"/>
            <a:ext cx="1828801" cy="1828800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482952" cy="1143000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chemeClr val="accent6"/>
                </a:solidFill>
                <a:latin typeface="Monotype Corsiva" pitchFamily="66" charset="0"/>
              </a:rPr>
              <a:t>   KOČKA</a:t>
            </a:r>
            <a:endParaRPr lang="cs-CZ" sz="8800" dirty="0">
              <a:solidFill>
                <a:schemeClr val="accent6"/>
              </a:solidFill>
              <a:latin typeface="Monotype Corsiva" pitchFamily="66" charset="0"/>
            </a:endParaRPr>
          </a:p>
        </p:txBody>
      </p:sp>
      <p:pic>
        <p:nvPicPr>
          <p:cNvPr id="19458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17691" r="19310"/>
          <a:stretch>
            <a:fillRect/>
          </a:stretch>
        </p:blipFill>
        <p:spPr bwMode="auto">
          <a:xfrm>
            <a:off x="755576" y="4365104"/>
            <a:ext cx="1224136" cy="1943100"/>
          </a:xfrm>
          <a:prstGeom prst="rect">
            <a:avLst/>
          </a:prstGeom>
          <a:noFill/>
        </p:spPr>
      </p:pic>
      <p:pic>
        <p:nvPicPr>
          <p:cNvPr id="19460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t="19687" r="5501" b="17314"/>
          <a:stretch>
            <a:fillRect/>
          </a:stretch>
        </p:blipFill>
        <p:spPr bwMode="auto">
          <a:xfrm>
            <a:off x="6732240" y="5085184"/>
            <a:ext cx="1944216" cy="1296144"/>
          </a:xfrm>
          <a:prstGeom prst="rect">
            <a:avLst/>
          </a:prstGeom>
          <a:noFill/>
        </p:spPr>
      </p:pic>
      <p:pic>
        <p:nvPicPr>
          <p:cNvPr id="19462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2636912"/>
            <a:ext cx="1828801" cy="18288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</p:pic>
      <p:pic>
        <p:nvPicPr>
          <p:cNvPr id="19464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 l="17746" t="14252" r="13376" b="14874"/>
          <a:stretch>
            <a:fillRect/>
          </a:stretch>
        </p:blipFill>
        <p:spPr bwMode="auto">
          <a:xfrm>
            <a:off x="179512" y="188640"/>
            <a:ext cx="1259632" cy="1296144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</p:pic>
      <p:pic>
        <p:nvPicPr>
          <p:cNvPr id="19466" name="Picture 10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4208" y="260648"/>
            <a:ext cx="1828801" cy="1828800"/>
          </a:xfrm>
          <a:prstGeom prst="rect">
            <a:avLst/>
          </a:prstGeom>
          <a:noFill/>
        </p:spPr>
      </p:pic>
      <p:pic>
        <p:nvPicPr>
          <p:cNvPr id="19470" name="Picture 14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 t="19687" r="5501" b="17314"/>
          <a:stretch>
            <a:fillRect/>
          </a:stretch>
        </p:blipFill>
        <p:spPr bwMode="auto">
          <a:xfrm>
            <a:off x="251520" y="2852936"/>
            <a:ext cx="2052228" cy="1368152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539552" y="1700808"/>
            <a:ext cx="561662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r>
              <a:rPr lang="cs-CZ" sz="2000" dirty="0" smtClean="0"/>
              <a:t>Kočka domácí vždy sloužila člověku především jako lovec hlodavců, v současnosti se uplatňuje také jako společník člověka.</a:t>
            </a:r>
            <a:endParaRPr lang="cs-CZ" sz="2000" dirty="0"/>
          </a:p>
        </p:txBody>
      </p:sp>
      <p:pic>
        <p:nvPicPr>
          <p:cNvPr id="9218" name="Picture 2" descr="Kočky domácí">
            <a:hlinkClick r:id="rId8" tooltip="Kočky domácí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915816" y="2852936"/>
            <a:ext cx="3262107" cy="3240360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150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23625" t="19687" r="21251" b="25189"/>
          <a:stretch>
            <a:fillRect/>
          </a:stretch>
        </p:blipFill>
        <p:spPr bwMode="auto">
          <a:xfrm>
            <a:off x="2267744" y="4941168"/>
            <a:ext cx="1008112" cy="1008112"/>
          </a:xfrm>
          <a:prstGeom prst="rect">
            <a:avLst/>
          </a:prstGeom>
          <a:noFill/>
        </p:spPr>
      </p:pic>
      <p:pic>
        <p:nvPicPr>
          <p:cNvPr id="8194" name="Picture 2" descr="File:Gretel Eating Meat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2780928"/>
            <a:ext cx="3648405" cy="2736304"/>
          </a:xfrm>
          <a:prstGeom prst="rect">
            <a:avLst/>
          </a:prstGeom>
          <a:noFill/>
        </p:spPr>
      </p:pic>
      <p:pic>
        <p:nvPicPr>
          <p:cNvPr id="8196" name="Picture 4" descr="Soubor:Black and white housecat curled up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404664"/>
            <a:ext cx="3892325" cy="288032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788024" y="1052736"/>
            <a:ext cx="40324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PŘÍBYTEK - </a:t>
            </a:r>
            <a:r>
              <a:rPr lang="cs-CZ" sz="3200" dirty="0" smtClean="0"/>
              <a:t>pelíšek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3861048"/>
            <a:ext cx="38884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POTRAVA</a:t>
            </a:r>
            <a:endParaRPr lang="cs-CZ" sz="4400" dirty="0"/>
          </a:p>
        </p:txBody>
      </p:sp>
      <p:pic>
        <p:nvPicPr>
          <p:cNvPr id="12290" name="Picture 2" descr="K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91880" y="4005064"/>
            <a:ext cx="1346449" cy="1346449"/>
          </a:xfrm>
          <a:prstGeom prst="rect">
            <a:avLst/>
          </a:prstGeom>
          <a:noFill/>
        </p:spPr>
      </p:pic>
      <p:pic>
        <p:nvPicPr>
          <p:cNvPr id="12292" name="Picture 4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39552" y="5013176"/>
            <a:ext cx="1296145" cy="1296144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7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Monotype Corsiva" pitchFamily="66" charset="0"/>
              </a:rPr>
              <a:t>KRÁLÍK</a:t>
            </a:r>
            <a:endParaRPr lang="cs-CZ" sz="8800" dirty="0">
              <a:solidFill>
                <a:schemeClr val="tx2">
                  <a:lumMod val="60000"/>
                  <a:lumOff val="40000"/>
                </a:schemeClr>
              </a:solidFill>
              <a:latin typeface="Monotype Corsiva" pitchFamily="66" charset="0"/>
            </a:endParaRPr>
          </a:p>
        </p:txBody>
      </p:sp>
      <p:pic>
        <p:nvPicPr>
          <p:cNvPr id="7170" name="Picture 2" descr="Soubor:Kaninchen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4221088"/>
            <a:ext cx="3168352" cy="2376264"/>
          </a:xfrm>
          <a:prstGeom prst="rect">
            <a:avLst/>
          </a:prstGeom>
          <a:noFill/>
        </p:spPr>
      </p:pic>
      <p:pic>
        <p:nvPicPr>
          <p:cNvPr id="7172" name="Picture 4" descr="Soubor:Králík novozélandský bílý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3140968"/>
            <a:ext cx="3312368" cy="2484276"/>
          </a:xfrm>
          <a:prstGeom prst="rect">
            <a:avLst/>
          </a:prstGeom>
          <a:noFill/>
        </p:spPr>
      </p:pic>
      <p:pic>
        <p:nvPicPr>
          <p:cNvPr id="5" name="Picture 2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87824" y="4725144"/>
            <a:ext cx="1828801" cy="1828800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</p:pic>
      <p:sp>
        <p:nvSpPr>
          <p:cNvPr id="6" name="Obdélník 5"/>
          <p:cNvSpPr/>
          <p:nvPr/>
        </p:nvSpPr>
        <p:spPr>
          <a:xfrm>
            <a:off x="179512" y="1484784"/>
            <a:ext cx="89644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Zakrslá plemena jsou oblíbeným zvířetem chovaným jako společníci, hlavně v městských bytech.</a:t>
            </a:r>
            <a:endParaRPr lang="cs-CZ" sz="2400" dirty="0"/>
          </a:p>
        </p:txBody>
      </p:sp>
      <p:pic>
        <p:nvPicPr>
          <p:cNvPr id="7174" name="Picture 6" descr="File:Rabbit small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283968" y="2204864"/>
            <a:ext cx="2496277" cy="1872208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7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818656" cy="1143000"/>
          </a:xfrm>
        </p:spPr>
        <p:txBody>
          <a:bodyPr/>
          <a:lstStyle/>
          <a:p>
            <a:r>
              <a:rPr lang="cs-CZ" dirty="0" smtClean="0"/>
              <a:t>PŘÍBYTEK</a:t>
            </a:r>
            <a:endParaRPr lang="cs-CZ" dirty="0"/>
          </a:p>
        </p:txBody>
      </p:sp>
      <p:pic>
        <p:nvPicPr>
          <p:cNvPr id="6146" name="Picture 2" descr="File:Cilantr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188640"/>
            <a:ext cx="3463317" cy="309634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27584" y="4005064"/>
            <a:ext cx="25922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POTRAVA</a:t>
            </a:r>
            <a:endParaRPr lang="cs-CZ" sz="4400" dirty="0"/>
          </a:p>
        </p:txBody>
      </p:sp>
      <p:sp>
        <p:nvSpPr>
          <p:cNvPr id="8" name="Obdélník 7"/>
          <p:cNvSpPr/>
          <p:nvPr/>
        </p:nvSpPr>
        <p:spPr>
          <a:xfrm>
            <a:off x="899592" y="4869160"/>
            <a:ext cx="259026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dirty="0" smtClean="0"/>
              <a:t>trávy, byliny a listy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899592" y="5373216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dirty="0" smtClean="0"/>
              <a:t>brambory, mrkev, krmná řepa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9592" y="5805264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dirty="0" smtClean="0"/>
              <a:t>oves, ječmen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1412776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800" dirty="0" smtClean="0"/>
              <a:t>klec</a:t>
            </a:r>
            <a:endParaRPr lang="cs-CZ" sz="2800" dirty="0"/>
          </a:p>
        </p:txBody>
      </p:sp>
      <p:pic>
        <p:nvPicPr>
          <p:cNvPr id="6148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t="19687" r="1564" b="17314"/>
          <a:stretch>
            <a:fillRect/>
          </a:stretch>
        </p:blipFill>
        <p:spPr bwMode="auto">
          <a:xfrm rot="16200000">
            <a:off x="7488324" y="4473116"/>
            <a:ext cx="1800200" cy="1152128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</p:pic>
      <p:pic>
        <p:nvPicPr>
          <p:cNvPr id="6150" name="Picture 6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 t="19687" r="1564" b="17314"/>
          <a:stretch>
            <a:fillRect/>
          </a:stretch>
        </p:blipFill>
        <p:spPr bwMode="auto">
          <a:xfrm>
            <a:off x="3707904" y="4005064"/>
            <a:ext cx="1800200" cy="1152128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</p:pic>
      <p:pic>
        <p:nvPicPr>
          <p:cNvPr id="6152" name="Picture 8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 t="6999"/>
          <a:stretch>
            <a:fillRect/>
          </a:stretch>
        </p:blipFill>
        <p:spPr bwMode="auto">
          <a:xfrm>
            <a:off x="5652120" y="4941168"/>
            <a:ext cx="1828801" cy="1700808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9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alpha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122912" cy="1143000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00B050"/>
                </a:solidFill>
                <a:latin typeface="Monotype Corsiva" pitchFamily="66" charset="0"/>
              </a:rPr>
              <a:t>MORČE</a:t>
            </a:r>
            <a:endParaRPr lang="cs-CZ" sz="8800" dirty="0">
              <a:solidFill>
                <a:srgbClr val="00B050"/>
              </a:solidFill>
              <a:latin typeface="Monotype Corsiva" pitchFamily="66" charset="0"/>
            </a:endParaRPr>
          </a:p>
        </p:txBody>
      </p:sp>
      <p:pic>
        <p:nvPicPr>
          <p:cNvPr id="5122" name="Picture 2" descr="Soubor:Morč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3573016"/>
            <a:ext cx="3299520" cy="2474640"/>
          </a:xfrm>
          <a:prstGeom prst="rect">
            <a:avLst/>
          </a:prstGeom>
          <a:noFill/>
        </p:spPr>
      </p:pic>
      <p:pic>
        <p:nvPicPr>
          <p:cNvPr id="4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l="11812" t="19687" r="13376" b="5501"/>
          <a:stretch>
            <a:fillRect/>
          </a:stretch>
        </p:blipFill>
        <p:spPr bwMode="auto">
          <a:xfrm>
            <a:off x="6156176" y="188640"/>
            <a:ext cx="1052736" cy="105273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683568" y="1340768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Morčata jsou zvířata společenská, zvláště samice je proto možné chovat ve skupině. 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683568" y="2204864"/>
            <a:ext cx="820891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Je potřeba zajistit zvířeti vhodné podmínky a věnovat mu dostatek času.</a:t>
            </a:r>
            <a:endParaRPr lang="cs-CZ" sz="2400" dirty="0"/>
          </a:p>
        </p:txBody>
      </p:sp>
      <p:pic>
        <p:nvPicPr>
          <p:cNvPr id="5124" name="Picture 4" descr="Soubor:Guinea 1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6016" y="3212976"/>
            <a:ext cx="3840427" cy="2880320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alpha val="81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4320480" cy="994122"/>
          </a:xfrm>
        </p:spPr>
        <p:txBody>
          <a:bodyPr/>
          <a:lstStyle/>
          <a:p>
            <a:r>
              <a:rPr lang="cs-CZ" dirty="0" smtClean="0"/>
              <a:t>POTRAVA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23528" y="1340768"/>
            <a:ext cx="882047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potrava by měla být pestrá (hlavně v domácích podmínkách).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zelenina, ovoce, čerstvá tráva, seno, pampeliškové listy, květy sedmikrásek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pitná voda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03648" y="3501008"/>
            <a:ext cx="28803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PŘÍBYTEK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51720" y="4437112"/>
            <a:ext cx="49685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klec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akvárium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dirty="0" err="1" smtClean="0"/>
              <a:t>plastbox</a:t>
            </a:r>
            <a:endParaRPr lang="cs-CZ" sz="2400" dirty="0" smtClean="0"/>
          </a:p>
        </p:txBody>
      </p:sp>
      <p:pic>
        <p:nvPicPr>
          <p:cNvPr id="8" name="Picture 8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6999"/>
          <a:stretch>
            <a:fillRect/>
          </a:stretch>
        </p:blipFill>
        <p:spPr bwMode="auto">
          <a:xfrm>
            <a:off x="7308304" y="2564904"/>
            <a:ext cx="1471111" cy="1368152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pic>
        <p:nvPicPr>
          <p:cNvPr id="9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t="19687" r="1564" b="17314"/>
          <a:stretch>
            <a:fillRect/>
          </a:stretch>
        </p:blipFill>
        <p:spPr bwMode="auto">
          <a:xfrm>
            <a:off x="6804248" y="188640"/>
            <a:ext cx="1800200" cy="1152128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pic>
        <p:nvPicPr>
          <p:cNvPr id="8194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t="19687" r="1564" b="17314"/>
          <a:stretch>
            <a:fillRect/>
          </a:stretch>
        </p:blipFill>
        <p:spPr bwMode="auto">
          <a:xfrm>
            <a:off x="4572000" y="2204864"/>
            <a:ext cx="1800200" cy="1152128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FFC000"/>
                </a:solidFill>
                <a:latin typeface="Monotype Corsiva" pitchFamily="66" charset="0"/>
              </a:rPr>
              <a:t>PAPOUŠEK</a:t>
            </a:r>
            <a:endParaRPr lang="cs-CZ" sz="8800" dirty="0">
              <a:solidFill>
                <a:srgbClr val="FFC000"/>
              </a:solidFill>
              <a:latin typeface="Monotype Corsiva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1556792"/>
            <a:ext cx="91440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Papoušci jsou nejznámější a nejoblíbenější skupinou exotických ptáků chovaných pro okrasu a potěšení, je to způsobeno jednak jejich pestrým zbarvením a přítulností, ale zvláštními znaky chování. </a:t>
            </a:r>
            <a:endParaRPr lang="cs-CZ" sz="2400" dirty="0"/>
          </a:p>
        </p:txBody>
      </p:sp>
      <p:pic>
        <p:nvPicPr>
          <p:cNvPr id="4" name="Picture 10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17768" t="2538" r="16238"/>
          <a:stretch>
            <a:fillRect/>
          </a:stretch>
        </p:blipFill>
        <p:spPr bwMode="auto">
          <a:xfrm>
            <a:off x="6588224" y="3356992"/>
            <a:ext cx="1872208" cy="2764904"/>
          </a:xfrm>
          <a:prstGeom prst="rect">
            <a:avLst/>
          </a:prstGeom>
          <a:noFill/>
        </p:spPr>
      </p:pic>
      <p:pic>
        <p:nvPicPr>
          <p:cNvPr id="5" name="Picture 8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18230" r="16661"/>
          <a:stretch>
            <a:fillRect/>
          </a:stretch>
        </p:blipFill>
        <p:spPr bwMode="auto">
          <a:xfrm>
            <a:off x="683568" y="3212976"/>
            <a:ext cx="1800200" cy="2764904"/>
          </a:xfrm>
          <a:prstGeom prst="rect">
            <a:avLst/>
          </a:prstGeom>
          <a:noFill/>
        </p:spPr>
      </p:pic>
      <p:pic>
        <p:nvPicPr>
          <p:cNvPr id="6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l="17768" r="16238"/>
          <a:stretch>
            <a:fillRect/>
          </a:stretch>
        </p:blipFill>
        <p:spPr bwMode="auto">
          <a:xfrm>
            <a:off x="3419872" y="2852936"/>
            <a:ext cx="2304256" cy="3491583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1720" y="274638"/>
            <a:ext cx="2952328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POTRAVA</a:t>
            </a:r>
            <a:endParaRPr lang="cs-CZ" dirty="0"/>
          </a:p>
        </p:txBody>
      </p:sp>
      <p:pic>
        <p:nvPicPr>
          <p:cNvPr id="2050" name="Picture 2" descr="Melopsittacus undulatus -pet in cage -male-8a.ogv">
            <a:hlinkClick r:id="rId2" tooltip="Melopsittacus undulatus -pet in cage -male-8a.ogv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4581128"/>
            <a:ext cx="3430313" cy="1943844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1259632" y="1556792"/>
            <a:ext cx="68407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dirty="0" smtClean="0"/>
              <a:t>semena, bobule, ořechy, zelené části rostlin, hmyz</a:t>
            </a:r>
            <a:endParaRPr lang="cs-CZ" sz="2400" dirty="0"/>
          </a:p>
        </p:txBody>
      </p:sp>
      <p:pic>
        <p:nvPicPr>
          <p:cNvPr id="2052" name="Picture 4" descr="Kakadu inka">
            <a:hlinkClick r:id="rId4" tooltip="Kakadu inka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3140968"/>
            <a:ext cx="2381250" cy="3295651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563888" y="2636912"/>
            <a:ext cx="29523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PŘÍBYTEK</a:t>
            </a:r>
            <a:endParaRPr lang="cs-CZ" sz="4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139952" y="3429000"/>
            <a:ext cx="35283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voliéra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klec</a:t>
            </a:r>
            <a:endParaRPr lang="cs-CZ" sz="2400" dirty="0"/>
          </a:p>
        </p:txBody>
      </p:sp>
      <p:pic>
        <p:nvPicPr>
          <p:cNvPr id="2054" name="Picture 6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 l="2532" t="21043" r="39230" b="15827"/>
          <a:stretch>
            <a:fillRect/>
          </a:stretch>
        </p:blipFill>
        <p:spPr bwMode="auto">
          <a:xfrm>
            <a:off x="7236296" y="2636912"/>
            <a:ext cx="1656184" cy="1728192"/>
          </a:xfrm>
          <a:prstGeom prst="rect">
            <a:avLst/>
          </a:prstGeom>
          <a:noFill/>
        </p:spPr>
      </p:pic>
      <p:pic>
        <p:nvPicPr>
          <p:cNvPr id="6146" name="Picture 2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164288" y="188640"/>
            <a:ext cx="1368153" cy="1368152"/>
          </a:xfrm>
          <a:prstGeom prst="rect">
            <a:avLst/>
          </a:prstGeom>
          <a:noFill/>
        </p:spPr>
      </p:pic>
      <p:pic>
        <p:nvPicPr>
          <p:cNvPr id="6148" name="Picture 4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 l="30000" t="33099" b="1901"/>
          <a:stretch>
            <a:fillRect/>
          </a:stretch>
        </p:blipFill>
        <p:spPr bwMode="auto">
          <a:xfrm>
            <a:off x="683568" y="476672"/>
            <a:ext cx="1008113" cy="936104"/>
          </a:xfrm>
          <a:prstGeom prst="rect">
            <a:avLst/>
          </a:prstGeom>
          <a:noFill/>
        </p:spPr>
      </p:pic>
      <p:sp>
        <p:nvSpPr>
          <p:cNvPr id="13" name="Elipsa 12"/>
          <p:cNvSpPr/>
          <p:nvPr/>
        </p:nvSpPr>
        <p:spPr>
          <a:xfrm>
            <a:off x="899592" y="476672"/>
            <a:ext cx="504056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755576" y="476672"/>
            <a:ext cx="288032" cy="28803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043608" y="692696"/>
            <a:ext cx="216024" cy="36004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  <p:bldP spid="1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8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FF0000"/>
                </a:solidFill>
                <a:latin typeface="Monotype Corsiva" pitchFamily="66" charset="0"/>
              </a:rPr>
              <a:t>HAD</a:t>
            </a:r>
            <a:endParaRPr lang="cs-CZ" sz="8800" dirty="0">
              <a:solidFill>
                <a:srgbClr val="FF0000"/>
              </a:solidFill>
              <a:latin typeface="Monotype Corsiva" pitchFamily="66" charset="0"/>
            </a:endParaRPr>
          </a:p>
        </p:txBody>
      </p:sp>
      <p:pic>
        <p:nvPicPr>
          <p:cNvPr id="33794" name="Picture 2" descr="Soubor:Thamnophis sirtalis infernalis 00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22780" y="2780928"/>
            <a:ext cx="4128459" cy="3096344"/>
          </a:xfrm>
          <a:prstGeom prst="rect">
            <a:avLst/>
          </a:prstGeom>
          <a:noFill/>
        </p:spPr>
      </p:pic>
      <p:pic>
        <p:nvPicPr>
          <p:cNvPr id="33796" name="Picture 4" descr="Soubor:Serpent bles 04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192" y="548680"/>
            <a:ext cx="2376264" cy="2376264"/>
          </a:xfrm>
          <a:prstGeom prst="rect">
            <a:avLst/>
          </a:prstGeom>
          <a:noFill/>
        </p:spPr>
      </p:pic>
      <p:pic>
        <p:nvPicPr>
          <p:cNvPr id="33798" name="Picture 6" descr="fotografie,hadi,kobry,zvířata"/>
          <p:cNvPicPr>
            <a:picLocks noChangeAspect="1" noChangeArrowheads="1"/>
          </p:cNvPicPr>
          <p:nvPr/>
        </p:nvPicPr>
        <p:blipFill>
          <a:blip r:embed="rId6" cstate="print"/>
          <a:srcRect l="17949" t="2564" r="17949"/>
          <a:stretch>
            <a:fillRect/>
          </a:stretch>
        </p:blipFill>
        <p:spPr bwMode="auto">
          <a:xfrm>
            <a:off x="6588224" y="3789040"/>
            <a:ext cx="1800200" cy="2736304"/>
          </a:xfrm>
          <a:prstGeom prst="rect">
            <a:avLst/>
          </a:prstGeom>
          <a:noFill/>
        </p:spPr>
      </p:pic>
      <p:pic>
        <p:nvPicPr>
          <p:cNvPr id="33800" name="Picture 8" descr="fotografie,hadi,plazi,příroda,užovka,užovky,zvířata"/>
          <p:cNvPicPr>
            <a:picLocks noChangeAspect="1" noChangeArrowheads="1"/>
          </p:cNvPicPr>
          <p:nvPr/>
        </p:nvPicPr>
        <p:blipFill>
          <a:blip r:embed="rId7" cstate="print"/>
          <a:srcRect t="18750" r="6250" b="18750"/>
          <a:stretch>
            <a:fillRect/>
          </a:stretch>
        </p:blipFill>
        <p:spPr bwMode="auto">
          <a:xfrm>
            <a:off x="755576" y="836712"/>
            <a:ext cx="2160240" cy="1440160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8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610744" cy="1143000"/>
          </a:xfrm>
        </p:spPr>
        <p:txBody>
          <a:bodyPr/>
          <a:lstStyle/>
          <a:p>
            <a:r>
              <a:rPr lang="cs-CZ" dirty="0" smtClean="0"/>
              <a:t>POTRAVA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15816" y="3284984"/>
            <a:ext cx="28083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PŘÍBYTEK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07904" y="4293096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dirty="0" smtClean="0"/>
              <a:t>terárium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1412776"/>
            <a:ext cx="5112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dirty="0" smtClean="0"/>
              <a:t>myš, hraboš, kuře, ještěrky, hmyz</a:t>
            </a:r>
            <a:endParaRPr lang="cs-CZ" sz="2400" dirty="0"/>
          </a:p>
        </p:txBody>
      </p:sp>
      <p:pic>
        <p:nvPicPr>
          <p:cNvPr id="32770" name="Picture 2" descr="myš domácí">
            <a:hlinkClick r:id="rId2" tooltip="myš domácí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476672"/>
            <a:ext cx="1141668" cy="792088"/>
          </a:xfrm>
          <a:prstGeom prst="rect">
            <a:avLst/>
          </a:prstGeom>
          <a:noFill/>
        </p:spPr>
      </p:pic>
      <p:pic>
        <p:nvPicPr>
          <p:cNvPr id="32772" name="Picture 4" descr="Soubor:Hen with chickens in native breeding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64362" t="17668" r="1564" b="21756"/>
          <a:stretch>
            <a:fillRect/>
          </a:stretch>
        </p:blipFill>
        <p:spPr bwMode="auto">
          <a:xfrm>
            <a:off x="6372200" y="548680"/>
            <a:ext cx="1296144" cy="1728192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ZÁKLADNÍ ÚDAJE DUM: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64096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 DUM :  Radka Smetanová, ZŠ a MŠ Klášter Hradiště nad Jizerou 81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Období vytvoření DUM : 1. pololetí školního roku 2011/2012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Ročník : druhý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oblast : Člověk a jeho svět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obor : Prvouka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okruh : Místo, kde žijeme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Téma : Domácí mazlíčci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DUM byl vytvořen jako doprovodný materiál pro výklad v předmětu 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prvouka ve druhém ročníku ZŠ.</a:t>
            </a:r>
          </a:p>
          <a:p>
            <a:pPr lvl="0">
              <a:buFont typeface="Arial" pitchFamily="34" charset="0"/>
              <a:buChar char="•"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určen k prezentaci pomocí datového projektoru nebo předvedení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na monitorech žáků.                       </a:t>
            </a: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Použité zdroje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30. 4.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30. 4. 2006 [cit. 2011-03-22]. Dostupné z WWW: &lt;Soubor:</a:t>
            </a:r>
            <a:r>
              <a:rPr lang="cs-CZ" sz="1400" dirty="0" err="1" smtClean="0"/>
              <a:t>Hovawart</a:t>
            </a:r>
            <a:r>
              <a:rPr lang="cs-CZ" sz="1400" dirty="0" smtClean="0"/>
              <a:t> </a:t>
            </a:r>
            <a:r>
              <a:rPr lang="cs-CZ" sz="1400" dirty="0" err="1" smtClean="0"/>
              <a:t>black</a:t>
            </a:r>
            <a:r>
              <a:rPr lang="cs-CZ" sz="1400" dirty="0" smtClean="0"/>
              <a:t> </a:t>
            </a:r>
            <a:r>
              <a:rPr lang="cs-CZ" sz="1400" dirty="0" err="1" smtClean="0"/>
              <a:t>and</a:t>
            </a:r>
            <a:r>
              <a:rPr lang="cs-CZ" sz="1400" dirty="0" smtClean="0"/>
              <a:t> tan.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28 </a:t>
            </a:r>
            <a:r>
              <a:rPr lang="cs-CZ" sz="1400" dirty="0" err="1" smtClean="0"/>
              <a:t>November</a:t>
            </a:r>
            <a:r>
              <a:rPr lang="cs-CZ" sz="1400" dirty="0" smtClean="0"/>
              <a:t> 2009,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28 </a:t>
            </a:r>
            <a:r>
              <a:rPr lang="cs-CZ" sz="1400" dirty="0" err="1" smtClean="0"/>
              <a:t>November</a:t>
            </a:r>
            <a:r>
              <a:rPr lang="cs-CZ" sz="1400" dirty="0" smtClean="0"/>
              <a:t> 2009 [cit. 2011-03-22]. Dostupné z WWW: &lt;</a:t>
            </a:r>
            <a:r>
              <a:rPr lang="cs-CZ" sz="1400" dirty="0" err="1" smtClean="0"/>
              <a:t>Dvoračky</a:t>
            </a:r>
            <a:r>
              <a:rPr lang="cs-CZ" sz="1400" dirty="0" smtClean="0"/>
              <a:t>, psí kotec (01).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30 August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30 August 2005 [cit. 2011-03-23]. Dostupné z WWW: &lt;File:Gretel </a:t>
            </a:r>
            <a:r>
              <a:rPr lang="cs-CZ" sz="1400" dirty="0" err="1" smtClean="0"/>
              <a:t>Eating</a:t>
            </a:r>
            <a:r>
              <a:rPr lang="cs-CZ" sz="1400" dirty="0" smtClean="0"/>
              <a:t> </a:t>
            </a:r>
            <a:r>
              <a:rPr lang="cs-CZ" sz="1400" dirty="0" err="1" smtClean="0"/>
              <a:t>Meat.jpg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10 May 2010,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10 May 2010 [cit. 2011-03-23]. Dostupné z WWW: &lt;File:Kančí a vepřové maso.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10. 11. 2009,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10. 11. 2009 [cit. 2011-03-23]. Dostupné z WWW: &lt;Soubor:</a:t>
            </a:r>
            <a:r>
              <a:rPr lang="cs-CZ" sz="1400" dirty="0" err="1" smtClean="0"/>
              <a:t>Collage</a:t>
            </a:r>
            <a:r>
              <a:rPr lang="cs-CZ" sz="1400" dirty="0" smtClean="0"/>
              <a:t> </a:t>
            </a:r>
            <a:r>
              <a:rPr lang="cs-CZ" sz="1400" dirty="0" err="1" smtClean="0"/>
              <a:t>of</a:t>
            </a:r>
            <a:r>
              <a:rPr lang="cs-CZ" sz="1400" dirty="0" smtClean="0"/>
              <a:t> </a:t>
            </a:r>
            <a:r>
              <a:rPr lang="cs-CZ" sz="1400" dirty="0" err="1" smtClean="0"/>
              <a:t>Six</a:t>
            </a:r>
            <a:r>
              <a:rPr lang="cs-CZ" sz="1400" dirty="0" smtClean="0"/>
              <a:t> </a:t>
            </a:r>
            <a:r>
              <a:rPr lang="cs-CZ" sz="1400" dirty="0" err="1" smtClean="0"/>
              <a:t>Cats</a:t>
            </a:r>
            <a:r>
              <a:rPr lang="cs-CZ" sz="1400" dirty="0" smtClean="0"/>
              <a:t>-01.jpg&gt;.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15 </a:t>
            </a:r>
            <a:r>
              <a:rPr lang="cs-CZ" sz="1400" dirty="0" err="1" smtClean="0"/>
              <a:t>February</a:t>
            </a:r>
            <a:r>
              <a:rPr lang="cs-CZ" sz="1400" dirty="0" smtClean="0"/>
              <a:t>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15 </a:t>
            </a:r>
            <a:r>
              <a:rPr lang="cs-CZ" sz="1400" dirty="0" err="1" smtClean="0"/>
              <a:t>February</a:t>
            </a:r>
            <a:r>
              <a:rPr lang="cs-CZ" sz="1400" dirty="0" smtClean="0"/>
              <a:t> 2006 [cit. 2011-03-23]. Dostupné z WWW: &lt;File:Aquarium - </a:t>
            </a:r>
            <a:r>
              <a:rPr lang="cs-CZ" sz="1400" dirty="0" err="1" smtClean="0"/>
              <a:t>dried</a:t>
            </a:r>
            <a:r>
              <a:rPr lang="cs-CZ" sz="1400" dirty="0" smtClean="0"/>
              <a:t> food2.jpg&gt;.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8 May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8 May 2005 [cit. 2011-03-23]. Dostupné z WWW: &lt;File:Pyranha </a:t>
            </a:r>
            <a:r>
              <a:rPr lang="cs-CZ" sz="1400" dirty="0" err="1" smtClean="0"/>
              <a:t>Pygocentrus</a:t>
            </a:r>
            <a:r>
              <a:rPr lang="cs-CZ" sz="1400" dirty="0" smtClean="0"/>
              <a:t> </a:t>
            </a:r>
            <a:r>
              <a:rPr lang="cs-CZ" sz="1400" dirty="0" err="1" smtClean="0"/>
              <a:t>piraya</a:t>
            </a:r>
            <a:r>
              <a:rPr lang="cs-CZ" sz="1400" dirty="0" smtClean="0"/>
              <a:t> 1280.jpg&gt;.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6 </a:t>
            </a:r>
            <a:r>
              <a:rPr lang="cs-CZ" sz="1400" dirty="0" err="1" smtClean="0"/>
              <a:t>March</a:t>
            </a:r>
            <a:r>
              <a:rPr lang="cs-CZ" sz="1400" dirty="0" smtClean="0"/>
              <a:t>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6 </a:t>
            </a:r>
            <a:r>
              <a:rPr lang="cs-CZ" sz="1400" dirty="0" err="1" smtClean="0"/>
              <a:t>March</a:t>
            </a:r>
            <a:r>
              <a:rPr lang="cs-CZ" sz="1400" dirty="0" smtClean="0"/>
              <a:t> 2005 [cit. 2011-03-23]. Dostupné z WWW: &lt;File:Aquariumsimple.jpg&gt;.</a:t>
            </a:r>
            <a:endParaRPr lang="cs-CZ" sz="1400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19256" cy="5505475"/>
          </a:xfrm>
        </p:spPr>
        <p:txBody>
          <a:bodyPr>
            <a:normAutofit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27 </a:t>
            </a:r>
            <a:r>
              <a:rPr lang="cs-CZ" sz="1400" dirty="0" err="1" smtClean="0"/>
              <a:t>July</a:t>
            </a:r>
            <a:r>
              <a:rPr lang="cs-CZ" sz="1400" dirty="0" smtClean="0"/>
              <a:t>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27 </a:t>
            </a:r>
            <a:r>
              <a:rPr lang="cs-CZ" sz="1400" dirty="0" err="1" smtClean="0"/>
              <a:t>July</a:t>
            </a:r>
            <a:r>
              <a:rPr lang="cs-CZ" sz="1400" dirty="0" smtClean="0"/>
              <a:t> 2008 [cit. 2011-03-23]. Dostupné z WWW: &lt;File:Aquarium 1 (PSF).</a:t>
            </a:r>
            <a:r>
              <a:rPr lang="cs-CZ" sz="1400" dirty="0" err="1" smtClean="0"/>
              <a:t>png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16 </a:t>
            </a:r>
            <a:r>
              <a:rPr lang="cs-CZ" sz="1400" dirty="0" err="1" smtClean="0"/>
              <a:t>September</a:t>
            </a:r>
            <a:r>
              <a:rPr lang="cs-CZ" sz="1400" dirty="0" smtClean="0"/>
              <a:t>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16 </a:t>
            </a:r>
            <a:r>
              <a:rPr lang="cs-CZ" sz="1400" dirty="0" err="1" smtClean="0"/>
              <a:t>September</a:t>
            </a:r>
            <a:r>
              <a:rPr lang="cs-CZ" sz="1400" dirty="0" smtClean="0"/>
              <a:t> 2006 [cit. 2011-03-23]. Dostupné z WWW: &lt;File:Home </a:t>
            </a:r>
            <a:r>
              <a:rPr lang="cs-CZ" sz="1400" dirty="0" err="1" smtClean="0"/>
              <a:t>aqua</a:t>
            </a:r>
            <a:r>
              <a:rPr lang="cs-CZ" sz="1400" dirty="0" smtClean="0"/>
              <a:t> 240 </a:t>
            </a:r>
            <a:r>
              <a:rPr lang="cs-CZ" sz="1400" dirty="0" err="1" smtClean="0"/>
              <a:t>litres.png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23. 8.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23. 8. 2006 [cit. 2011-03-23]. Dostupné z WWW: &lt;Soubor:Neonka </a:t>
            </a:r>
            <a:r>
              <a:rPr lang="cs-CZ" sz="1400" dirty="0" err="1" smtClean="0"/>
              <a:t>obecna</a:t>
            </a:r>
            <a:r>
              <a:rPr lang="cs-CZ" sz="1400" dirty="0" smtClean="0"/>
              <a:t> </a:t>
            </a:r>
            <a:r>
              <a:rPr lang="cs-CZ" sz="1400" dirty="0" err="1" smtClean="0"/>
              <a:t>paracheirodon</a:t>
            </a:r>
            <a:r>
              <a:rPr lang="cs-CZ" sz="1400" dirty="0" smtClean="0"/>
              <a:t> </a:t>
            </a:r>
            <a:r>
              <a:rPr lang="cs-CZ" sz="1400" dirty="0" err="1" smtClean="0"/>
              <a:t>innesi.jpg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24. 9.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24. 9. 2006 [cit. 2011-03-23]. Dostupné z WWW: &lt;Soubor:</a:t>
            </a:r>
            <a:r>
              <a:rPr lang="cs-CZ" sz="1400" dirty="0" err="1" smtClean="0"/>
              <a:t>Kobbertetra</a:t>
            </a:r>
            <a:r>
              <a:rPr lang="cs-CZ" sz="1400" dirty="0" smtClean="0"/>
              <a:t> </a:t>
            </a:r>
            <a:r>
              <a:rPr lang="cs-CZ" sz="1400" dirty="0" err="1" smtClean="0"/>
              <a:t>Hasemania</a:t>
            </a:r>
            <a:r>
              <a:rPr lang="cs-CZ" sz="1400" dirty="0" smtClean="0"/>
              <a:t> </a:t>
            </a:r>
            <a:r>
              <a:rPr lang="cs-CZ" sz="1400" dirty="0" err="1" smtClean="0"/>
              <a:t>nana.jpg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9. 8.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9. 8. 2007 [cit. 2011-03-23]. Dostupné z WWW: &lt;Soubor:</a:t>
            </a:r>
            <a:r>
              <a:rPr lang="cs-CZ" sz="1400" dirty="0" err="1" smtClean="0"/>
              <a:t>Veuve</a:t>
            </a:r>
            <a:r>
              <a:rPr lang="cs-CZ" sz="1400" dirty="0" smtClean="0"/>
              <a:t> (6).JPG&gt;.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24. 11.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24. 11. 2007 [cit. 2011-03-23]. Dostupné z WWW: &lt;Soubor:</a:t>
            </a:r>
            <a:r>
              <a:rPr lang="cs-CZ" sz="1400" dirty="0" err="1" smtClean="0"/>
              <a:t>Black</a:t>
            </a:r>
            <a:r>
              <a:rPr lang="cs-CZ" sz="1400" dirty="0" smtClean="0"/>
              <a:t> </a:t>
            </a:r>
            <a:r>
              <a:rPr lang="cs-CZ" sz="1400" dirty="0" err="1" smtClean="0"/>
              <a:t>and</a:t>
            </a:r>
            <a:r>
              <a:rPr lang="cs-CZ" sz="1400" dirty="0" smtClean="0"/>
              <a:t> </a:t>
            </a:r>
            <a:r>
              <a:rPr lang="cs-CZ" sz="1400" dirty="0" err="1" smtClean="0"/>
              <a:t>white</a:t>
            </a:r>
            <a:r>
              <a:rPr lang="cs-CZ" sz="1400" dirty="0" smtClean="0"/>
              <a:t> </a:t>
            </a:r>
            <a:r>
              <a:rPr lang="cs-CZ" sz="1400" dirty="0" err="1" smtClean="0"/>
              <a:t>housecat</a:t>
            </a:r>
            <a:r>
              <a:rPr lang="cs-CZ" sz="1400" dirty="0" smtClean="0"/>
              <a:t> </a:t>
            </a:r>
            <a:r>
              <a:rPr lang="cs-CZ" sz="1400" dirty="0" err="1" smtClean="0"/>
              <a:t>curled</a:t>
            </a:r>
            <a:r>
              <a:rPr lang="cs-CZ" sz="1400" dirty="0" smtClean="0"/>
              <a:t> </a:t>
            </a:r>
            <a:r>
              <a:rPr lang="cs-CZ" sz="1400" dirty="0" err="1" smtClean="0"/>
              <a:t>up.jpg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5. 1.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5. 1. 2006 [cit. 2011-03-23]. Dostupné z WWW: &lt;Soubor:Kaninchen3.jpg&gt;.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15. 4.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15. 4. 2008 [cit. 2011-03-23]. Dostupné z WWW: &lt;Soubor:Králík novozélandský bílý.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23 </a:t>
            </a:r>
            <a:r>
              <a:rPr lang="cs-CZ" sz="1400" dirty="0" err="1" smtClean="0"/>
              <a:t>October</a:t>
            </a:r>
            <a:r>
              <a:rPr lang="cs-CZ" sz="1400" dirty="0" smtClean="0"/>
              <a:t>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23 </a:t>
            </a:r>
            <a:r>
              <a:rPr lang="cs-CZ" sz="1400" dirty="0" err="1" smtClean="0"/>
              <a:t>October</a:t>
            </a:r>
            <a:r>
              <a:rPr lang="cs-CZ" sz="1400" dirty="0" smtClean="0"/>
              <a:t> 2005 [cit. 2011-03-23]. Dostupné z WWW: &lt;File:Rabbit </a:t>
            </a:r>
            <a:r>
              <a:rPr lang="cs-CZ" sz="1400" dirty="0" err="1" smtClean="0"/>
              <a:t>small.JPG</a:t>
            </a:r>
            <a:r>
              <a:rPr lang="cs-CZ" sz="1400" dirty="0" smtClean="0"/>
              <a:t>&gt;.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2020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19256" cy="5505475"/>
          </a:xfrm>
        </p:spPr>
        <p:txBody>
          <a:bodyPr>
            <a:normAutofit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7 </a:t>
            </a:r>
            <a:r>
              <a:rPr lang="cs-CZ" sz="1400" dirty="0" err="1" smtClean="0"/>
              <a:t>March</a:t>
            </a:r>
            <a:r>
              <a:rPr lang="cs-CZ" sz="1400" dirty="0" smtClean="0"/>
              <a:t>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7 </a:t>
            </a:r>
            <a:r>
              <a:rPr lang="cs-CZ" sz="1400" dirty="0" err="1" smtClean="0"/>
              <a:t>March</a:t>
            </a:r>
            <a:r>
              <a:rPr lang="cs-CZ" sz="1400" dirty="0" smtClean="0"/>
              <a:t> 2007 [cit. 2011-03-23]. Dostupné z WWW: &lt;File:Cilantro.jpg&gt;.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18. 5.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18. 5. 2006 [cit. 2011-03-23]. Dostupné z WWW: &lt;Soubor:Morče.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25. 4.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25. 4. 2005 [cit. 2011-03-23]. Dostupné z WWW: &lt;Soubor:Guinea 1.jpg&gt;.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30. 3.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30. 3. 2006 [cit. 2011-03-23]. Dostupné z WWW: &lt;Soubor:</a:t>
            </a:r>
            <a:r>
              <a:rPr lang="cs-CZ" sz="1400" dirty="0" err="1" smtClean="0"/>
              <a:t>Cacatua</a:t>
            </a:r>
            <a:r>
              <a:rPr lang="cs-CZ" sz="1400" dirty="0" smtClean="0"/>
              <a:t> </a:t>
            </a:r>
            <a:r>
              <a:rPr lang="cs-CZ" sz="1400" dirty="0" err="1" smtClean="0"/>
              <a:t>leadbeateri.jpg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26. 2.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26. 2. 2006 [cit. 2011-03-23]. Dostupné z WWW: &lt;Soubor:</a:t>
            </a:r>
            <a:r>
              <a:rPr lang="cs-CZ" sz="1400" dirty="0" err="1" smtClean="0"/>
              <a:t>Thamnophis</a:t>
            </a:r>
            <a:r>
              <a:rPr lang="cs-CZ" sz="1400" dirty="0" smtClean="0"/>
              <a:t> </a:t>
            </a:r>
            <a:r>
              <a:rPr lang="cs-CZ" sz="1400" dirty="0" err="1" smtClean="0"/>
              <a:t>sirtalis</a:t>
            </a:r>
            <a:r>
              <a:rPr lang="cs-CZ" sz="1400" dirty="0" smtClean="0"/>
              <a:t> </a:t>
            </a:r>
            <a:r>
              <a:rPr lang="cs-CZ" sz="1400" dirty="0" err="1" smtClean="0"/>
              <a:t>infernalis</a:t>
            </a:r>
            <a:r>
              <a:rPr lang="cs-CZ" sz="1400" dirty="0" smtClean="0"/>
              <a:t> 002.jpg&gt;.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18. 12. 2004,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18. 12. 2004 [cit. 2011-03-23]. Dostupné z WWW: &lt;Soubor:</a:t>
            </a:r>
            <a:r>
              <a:rPr lang="cs-CZ" sz="1400" dirty="0" err="1" smtClean="0"/>
              <a:t>Serpent</a:t>
            </a:r>
            <a:r>
              <a:rPr lang="cs-CZ" sz="1400" dirty="0" smtClean="0"/>
              <a:t> </a:t>
            </a:r>
            <a:r>
              <a:rPr lang="cs-CZ" sz="1400" dirty="0" err="1" smtClean="0"/>
              <a:t>bles</a:t>
            </a:r>
            <a:r>
              <a:rPr lang="cs-CZ" sz="1400" dirty="0" smtClean="0"/>
              <a:t> 04.JPG&gt;.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15. 12. 2004,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15. 12. 2004 [cit. 2011-03-23]. Dostupné z WWW: &lt;Soubor:House </a:t>
            </a:r>
            <a:r>
              <a:rPr lang="cs-CZ" sz="1400" dirty="0" err="1" smtClean="0"/>
              <a:t>mouse.jpg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18. 11.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18. 11. 2006 [cit. 2011-03-23]. Dostupné z WWW: &lt;Soubor:Hen </a:t>
            </a:r>
            <a:r>
              <a:rPr lang="cs-CZ" sz="1400" dirty="0" err="1" smtClean="0"/>
              <a:t>with</a:t>
            </a:r>
            <a:r>
              <a:rPr lang="cs-CZ" sz="1400" dirty="0" smtClean="0"/>
              <a:t> </a:t>
            </a:r>
            <a:r>
              <a:rPr lang="cs-CZ" sz="1400" dirty="0" err="1" smtClean="0"/>
              <a:t>chickens</a:t>
            </a:r>
            <a:r>
              <a:rPr lang="cs-CZ" sz="1400" dirty="0" smtClean="0"/>
              <a:t> in </a:t>
            </a:r>
            <a:r>
              <a:rPr lang="cs-CZ" sz="1400" dirty="0" err="1" smtClean="0"/>
              <a:t>native</a:t>
            </a:r>
            <a:r>
              <a:rPr lang="cs-CZ" sz="1400" dirty="0" smtClean="0"/>
              <a:t> </a:t>
            </a:r>
            <a:r>
              <a:rPr lang="cs-CZ" sz="1400" dirty="0" err="1" smtClean="0"/>
              <a:t>breeding.jpg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15. 12.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15. 12. 2006 [cit. 2011-03-23]. Dostupné z WWW: &lt;Soubor:</a:t>
            </a:r>
            <a:r>
              <a:rPr lang="cs-CZ" sz="1400" dirty="0" err="1" smtClean="0"/>
              <a:t>Aksel.JPG</a:t>
            </a:r>
            <a:r>
              <a:rPr lang="cs-CZ" sz="1400" dirty="0" smtClean="0"/>
              <a:t>&gt;.</a:t>
            </a:r>
            <a:endParaRPr lang="cs-CZ" sz="1400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620688"/>
            <a:ext cx="75608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Použité obrázky jsou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screeny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z MS Office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Použité obrázky pocházejí z databáze obrázků MS Office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585</TotalTime>
  <Words>430</Words>
  <Application>Microsoft Office PowerPoint</Application>
  <PresentationFormat>Předvádění na obrazovce (4:3)</PresentationFormat>
  <Paragraphs>97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  Domácí mazlíčci   VY_32_INOVACE_06_domacimazlicci</vt:lpstr>
      <vt:lpstr>DOMÁCÍ MAZLÍČCI</vt:lpstr>
      <vt:lpstr>PES</vt:lpstr>
      <vt:lpstr>Prezentace aplikace PowerPoint</vt:lpstr>
      <vt:lpstr>POTRAVA PRO PSY</vt:lpstr>
      <vt:lpstr>RYBIČKY</vt:lpstr>
      <vt:lpstr>PŘÍBYTEK - akvárium</vt:lpstr>
      <vt:lpstr>POTRAVA PRO RYBIČKY</vt:lpstr>
      <vt:lpstr>   KOČKA</vt:lpstr>
      <vt:lpstr>Prezentace aplikace PowerPoint</vt:lpstr>
      <vt:lpstr>KRÁLÍK</vt:lpstr>
      <vt:lpstr>PŘÍBYTEK</vt:lpstr>
      <vt:lpstr>MORČE</vt:lpstr>
      <vt:lpstr>POTRAVA</vt:lpstr>
      <vt:lpstr>PAPOUŠEK</vt:lpstr>
      <vt:lpstr>POTRAVA</vt:lpstr>
      <vt:lpstr>HAD</vt:lpstr>
      <vt:lpstr>POTRAVA</vt:lpstr>
      <vt:lpstr>Prezentace aplikace PowerPoint</vt:lpstr>
      <vt:lpstr>Použité zdroje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Tabule</cp:lastModifiedBy>
  <cp:revision>67</cp:revision>
  <dcterms:created xsi:type="dcterms:W3CDTF">2011-03-22T13:45:10Z</dcterms:created>
  <dcterms:modified xsi:type="dcterms:W3CDTF">2012-02-17T13:10:13Z</dcterms:modified>
</cp:coreProperties>
</file>