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7" r:id="rId5"/>
    <p:sldId id="258" r:id="rId6"/>
    <p:sldId id="265" r:id="rId7"/>
    <p:sldId id="263" r:id="rId8"/>
    <p:sldId id="266" r:id="rId9"/>
    <p:sldId id="267" r:id="rId10"/>
    <p:sldId id="259" r:id="rId11"/>
    <p:sldId id="269" r:id="rId12"/>
    <p:sldId id="262" r:id="rId13"/>
    <p:sldId id="264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2AA55-E435-4939-9F5B-CD07DDE4FFA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82C19C-E9C5-4477-AD0E-E4A18A33B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3/3e/Kellerwald_004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hyperlink" Target="http://upload.wikimedia.org/wikipedia/commons/d/d1/Blackberries_on_bush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2/2f/Fraises_3.jpg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hyperlink" Target="http://upload.wikimedia.org/wikipedia/commons/8/8d/Parasol_(Macrolepiota_procera).jpg" TargetMode="External"/><Relationship Id="rId7" Type="http://schemas.openxmlformats.org/officeDocument/2006/relationships/hyperlink" Target="http://upload.wikimedia.org/wikipedia/commons/d/db/Death_cap.JPG" TargetMode="External"/><Relationship Id="rId12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hyperlink" Target="http://upload.wikimedia.org/wikipedia/commons/0/05/Xerocomus_chrysenteron1.jpg" TargetMode="External"/><Relationship Id="rId5" Type="http://schemas.openxmlformats.org/officeDocument/2006/relationships/hyperlink" Target="http://upload.wikimedia.org/wikipedia/commons/a/a8/Amanita_muscaria_UK.JPG" TargetMode="External"/><Relationship Id="rId10" Type="http://schemas.openxmlformats.org/officeDocument/2006/relationships/image" Target="../media/image12.jpeg"/><Relationship Id="rId4" Type="http://schemas.openxmlformats.org/officeDocument/2006/relationships/image" Target="../media/image9.jpeg"/><Relationship Id="rId9" Type="http://schemas.openxmlformats.org/officeDocument/2006/relationships/hyperlink" Target="http://upload.wikimedia.org/wikipedia/commons/b/b0/Boletus_edulis_EtgHollande_041031_091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1/Erinaceus_europaeus_LC0119.jpg" TargetMode="External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hyperlink" Target="http://upload.wikimedia.org/wikipedia/commons/5/54/Wood_Jizera_Mountain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4.jpeg"/><Relationship Id="rId7" Type="http://schemas.openxmlformats.org/officeDocument/2006/relationships/hyperlink" Target="http://upload.wikimedia.org/wikipedia/commons/a/a3/Saut_chevreuil.jpg" TargetMode="External"/><Relationship Id="rId2" Type="http://schemas.openxmlformats.org/officeDocument/2006/relationships/hyperlink" Target="http://upload.wikimedia.org/wikipedia/commons/5/54/Wood_Jizera_Mountain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hyperlink" Target="http://upload.wikimedia.org/wikipedia/commons/4/44/Frischlinge_mit_Bachen.jpg" TargetMode="External"/><Relationship Id="rId10" Type="http://schemas.openxmlformats.org/officeDocument/2006/relationships/image" Target="../media/image23.jpeg"/><Relationship Id="rId4" Type="http://schemas.openxmlformats.org/officeDocument/2006/relationships/image" Target="../media/image20.jpeg"/><Relationship Id="rId9" Type="http://schemas.openxmlformats.org/officeDocument/2006/relationships/hyperlink" Target="http://upload.wikimedia.org/wikipedia/commons/8/81/Pine_Marten_in_Kent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f/Kuckuck_(Cuculus_canorus)_by_Tim_Peukert.jpg" TargetMode="External"/><Relationship Id="rId13" Type="http://schemas.openxmlformats.org/officeDocument/2006/relationships/image" Target="../media/image28.jpeg"/><Relationship Id="rId3" Type="http://schemas.openxmlformats.org/officeDocument/2006/relationships/image" Target="../media/image14.jpeg"/><Relationship Id="rId7" Type="http://schemas.openxmlformats.org/officeDocument/2006/relationships/image" Target="../media/image25.jpeg"/><Relationship Id="rId12" Type="http://schemas.openxmlformats.org/officeDocument/2006/relationships/hyperlink" Target="http://upload.wikimedia.org/wikipedia/commons/9/93/Tierpark_Berlin,_Bubo_bubo_omissus,_252-357.JPG" TargetMode="External"/><Relationship Id="rId2" Type="http://schemas.openxmlformats.org/officeDocument/2006/relationships/hyperlink" Target="http://upload.wikimedia.org/wikipedia/commons/5/54/Wood_Jizera_Mountain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d/d7/Phasianus_colchicus_2_tom_(Lukasz_Lukasik).jpg" TargetMode="External"/><Relationship Id="rId11" Type="http://schemas.openxmlformats.org/officeDocument/2006/relationships/image" Target="../media/image27.jpeg"/><Relationship Id="rId5" Type="http://schemas.openxmlformats.org/officeDocument/2006/relationships/image" Target="../media/image24.jpeg"/><Relationship Id="rId10" Type="http://schemas.openxmlformats.org/officeDocument/2006/relationships/hyperlink" Target="http://upload.wikimedia.org/wikipedia/commons/4/4e/Buteo_buteo_2_(Marek_Szczepanek).jpg" TargetMode="External"/><Relationship Id="rId4" Type="http://schemas.openxmlformats.org/officeDocument/2006/relationships/hyperlink" Target="http://upload.wikimedia.org/wikipedia/commons/3/31/Schwarzspecht.jpg" TargetMode="External"/><Relationship Id="rId9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13" Type="http://schemas.openxmlformats.org/officeDocument/2006/relationships/hyperlink" Target="http://upload.wikimedia.org/wikipedia/commons/d/df/Paris_quadrifolia_2011_G1.jpg" TargetMode="External"/><Relationship Id="rId3" Type="http://schemas.openxmlformats.org/officeDocument/2006/relationships/hyperlink" Target="http://upload.wikimedia.org/wikipedia/commons/c/c1/Anemone_nemorosa.jpg" TargetMode="External"/><Relationship Id="rId7" Type="http://schemas.openxmlformats.org/officeDocument/2006/relationships/hyperlink" Target="http://upload.wikimedia.org/wikipedia/commons/2/24/Chelidonium_majus_bgiu.jpg" TargetMode="External"/><Relationship Id="rId12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11" Type="http://schemas.openxmlformats.org/officeDocument/2006/relationships/hyperlink" Target="http://upload.wikimedia.org/wikipedia/commons/c/cc/Moos_5769.jpg" TargetMode="External"/><Relationship Id="rId5" Type="http://schemas.openxmlformats.org/officeDocument/2006/relationships/hyperlink" Target="http://upload.wikimedia.org/wikipedia/commons/8/88/Convallaria_majalis_l.jpg" TargetMode="External"/><Relationship Id="rId10" Type="http://schemas.openxmlformats.org/officeDocument/2006/relationships/image" Target="../media/image33.jpeg"/><Relationship Id="rId4" Type="http://schemas.openxmlformats.org/officeDocument/2006/relationships/image" Target="../media/image30.jpeg"/><Relationship Id="rId9" Type="http://schemas.openxmlformats.org/officeDocument/2006/relationships/hyperlink" Target="http://upload.wikimedia.org/wikipedia/commons/2/2b/Unknown_004.jpg" TargetMode="External"/><Relationship Id="rId14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49289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atin typeface="Times New Roman" pitchFamily="18" charset="0"/>
                <a:cs typeface="Times New Roman" pitchFamily="18" charset="0"/>
              </a:rPr>
              <a:t>LES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9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VY_32_INOVACE_08_les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196752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7920880" cy="15325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56166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LES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je přírodní společenství, které má pro člověka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zvláštní význam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564904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stromy vytvářejí kyslík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42900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dává nám dřevo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365104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poskytuje potravu  živočichům i lidem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5373216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místem odpočinku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ellerwald 00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620688"/>
            <a:ext cx="7620000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87624" y="1268760"/>
            <a:ext cx="496855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JEHLIČNATÉ STROMY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4869160"/>
            <a:ext cx="432048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LISTNATÉ STROMY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eštné lesy,deštný les,dráhy,fotografie,krajiny,lesy,příroda,rostliny,stezky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5911"/>
            <a:ext cx="9144000" cy="662473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5576" y="620688"/>
            <a:ext cx="345638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LESNÍ PLODY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645024"/>
            <a:ext cx="1828800" cy="1828800"/>
          </a:xfrm>
          <a:prstGeom prst="rect">
            <a:avLst/>
          </a:prstGeom>
          <a:noFill/>
        </p:spPr>
      </p:pic>
      <p:pic>
        <p:nvPicPr>
          <p:cNvPr id="5124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924944"/>
            <a:ext cx="1828800" cy="1828800"/>
          </a:xfrm>
          <a:prstGeom prst="rect">
            <a:avLst/>
          </a:prstGeom>
          <a:noFill/>
        </p:spPr>
      </p:pic>
      <p:pic>
        <p:nvPicPr>
          <p:cNvPr id="5126" name="Picture 6" descr="File:Fraises 3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6200000">
            <a:off x="2087724" y="4113076"/>
            <a:ext cx="2592288" cy="1944216"/>
          </a:xfrm>
          <a:prstGeom prst="rect">
            <a:avLst/>
          </a:prstGeom>
          <a:noFill/>
        </p:spPr>
      </p:pic>
      <p:pic>
        <p:nvPicPr>
          <p:cNvPr id="5128" name="Picture 8" descr="Soubor:Blackberries on bush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933056"/>
            <a:ext cx="2182061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iStockphoto,kořeny,lesy,listí,listy,mlha,opar,pralesy,příroda,rána,rostliny,sluneční paprsky,stromy,venku,životní prostředí"/>
          <p:cNvPicPr>
            <a:picLocks noChangeAspect="1" noChangeArrowheads="1"/>
          </p:cNvPicPr>
          <p:nvPr/>
        </p:nvPicPr>
        <p:blipFill>
          <a:blip r:embed="rId2" cstate="print"/>
          <a:srcRect t="16315" r="1087" b="17380"/>
          <a:stretch>
            <a:fillRect/>
          </a:stretch>
        </p:blipFill>
        <p:spPr bwMode="auto">
          <a:xfrm>
            <a:off x="179512" y="260648"/>
            <a:ext cx="8784976" cy="640871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5576" y="620688"/>
            <a:ext cx="259228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HOUBY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File:Parasol (Macrolepiota procera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789040"/>
            <a:ext cx="1688108" cy="2255823"/>
          </a:xfrm>
          <a:prstGeom prst="rect">
            <a:avLst/>
          </a:prstGeom>
          <a:noFill/>
        </p:spPr>
      </p:pic>
      <p:pic>
        <p:nvPicPr>
          <p:cNvPr id="4100" name="Picture 4" descr="File:Amanita muscaria UK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293096"/>
            <a:ext cx="2479767" cy="1944216"/>
          </a:xfrm>
          <a:prstGeom prst="rect">
            <a:avLst/>
          </a:prstGeom>
          <a:noFill/>
        </p:spPr>
      </p:pic>
      <p:pic>
        <p:nvPicPr>
          <p:cNvPr id="4102" name="Picture 6" descr="File:Death cap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67944" y="4005064"/>
            <a:ext cx="2161560" cy="2232248"/>
          </a:xfrm>
          <a:prstGeom prst="rect">
            <a:avLst/>
          </a:prstGeom>
          <a:noFill/>
        </p:spPr>
      </p:pic>
      <p:pic>
        <p:nvPicPr>
          <p:cNvPr id="4104" name="Picture 8" descr="Soubor:Boletus edulis EtgHollande 041031 09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28184" y="1052736"/>
            <a:ext cx="2340768" cy="1755576"/>
          </a:xfrm>
          <a:prstGeom prst="rect">
            <a:avLst/>
          </a:prstGeom>
          <a:noFill/>
        </p:spPr>
      </p:pic>
      <p:pic>
        <p:nvPicPr>
          <p:cNvPr id="4106" name="Picture 10" descr="Soubor:Xerocomus chrysenteron1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19672" y="1484784"/>
            <a:ext cx="3242386" cy="216024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508104" y="5085184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 </a:t>
            </a:r>
            <a:r>
              <a:rPr lang="cs-CZ" sz="7200" b="1" dirty="0" smtClean="0">
                <a:solidFill>
                  <a:srgbClr val="FF0000"/>
                </a:solidFill>
              </a:rPr>
              <a:t>!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7744" y="4797152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 </a:t>
            </a:r>
            <a:r>
              <a:rPr lang="cs-CZ" sz="7200" b="1" dirty="0" smtClean="0">
                <a:solidFill>
                  <a:srgbClr val="FF0000"/>
                </a:solidFill>
              </a:rPr>
              <a:t>!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V lese najdeme mnoho volně žijících živočichů.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to velká i menší zvířata, ptáci, hmyz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a někteří plazi.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Les jim poskytuje úkryt, potravu i vhodné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podmínky pro rozmnožování.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645024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podzim se pořádají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hony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509120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zimě nosí hajní a myslivci zvěři do krmelců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potravu / žaludy, kaštany, seno, sůl /.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80526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Největšími nepřáteli zvířat jsou pytláci.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Wood Jizera Mountai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8680"/>
            <a:ext cx="7620000" cy="5715000"/>
          </a:xfrm>
          <a:prstGeom prst="rect">
            <a:avLst/>
          </a:prstGeom>
          <a:noFill/>
        </p:spPr>
      </p:pic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5750" r="1564" b="17314"/>
          <a:stretch>
            <a:fillRect/>
          </a:stretch>
        </p:blipFill>
        <p:spPr bwMode="auto">
          <a:xfrm>
            <a:off x="971600" y="4149080"/>
            <a:ext cx="2329671" cy="1584176"/>
          </a:xfrm>
          <a:prstGeom prst="rect">
            <a:avLst/>
          </a:prstGeom>
          <a:noFill/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19687" r="1564" b="17314"/>
          <a:stretch>
            <a:fillRect/>
          </a:stretch>
        </p:blipFill>
        <p:spPr bwMode="auto">
          <a:xfrm>
            <a:off x="5868144" y="4149080"/>
            <a:ext cx="2137738" cy="1368152"/>
          </a:xfrm>
          <a:prstGeom prst="rect">
            <a:avLst/>
          </a:prstGeom>
          <a:noFill/>
        </p:spPr>
      </p:pic>
      <p:pic>
        <p:nvPicPr>
          <p:cNvPr id="3078" name="Picture 6" descr="Lstivá lišk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2780928"/>
            <a:ext cx="2016224" cy="2016224"/>
          </a:xfrm>
          <a:prstGeom prst="rect">
            <a:avLst/>
          </a:prstGeom>
          <a:noFill/>
        </p:spPr>
      </p:pic>
      <p:pic>
        <p:nvPicPr>
          <p:cNvPr id="3080" name="Picture 8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t="19687" r="1564" b="17314"/>
          <a:stretch>
            <a:fillRect/>
          </a:stretch>
        </p:blipFill>
        <p:spPr bwMode="auto">
          <a:xfrm>
            <a:off x="1187624" y="1070018"/>
            <a:ext cx="2448272" cy="1566894"/>
          </a:xfrm>
          <a:prstGeom prst="rect">
            <a:avLst/>
          </a:prstGeom>
          <a:noFill/>
        </p:spPr>
      </p:pic>
      <p:pic>
        <p:nvPicPr>
          <p:cNvPr id="3082" name="Picture 10" descr="Soubor:Erinaceus europaeus LC0119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80112" y="980728"/>
            <a:ext cx="2211932" cy="165618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Wood Jizera Mountai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8680"/>
            <a:ext cx="7620000" cy="5715000"/>
          </a:xfrm>
          <a:prstGeom prst="rect">
            <a:avLst/>
          </a:prstGeom>
          <a:noFill/>
        </p:spPr>
      </p:pic>
      <p:pic>
        <p:nvPicPr>
          <p:cNvPr id="2355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3717032"/>
            <a:ext cx="1828800" cy="1828800"/>
          </a:xfrm>
          <a:prstGeom prst="rect">
            <a:avLst/>
          </a:prstGeom>
          <a:noFill/>
        </p:spPr>
      </p:pic>
      <p:pic>
        <p:nvPicPr>
          <p:cNvPr id="23556" name="Picture 4" descr="Soubor:Frischlinge mit Bachen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t="37940" r="409"/>
          <a:stretch>
            <a:fillRect/>
          </a:stretch>
        </p:blipFill>
        <p:spPr bwMode="auto">
          <a:xfrm>
            <a:off x="3779912" y="4077072"/>
            <a:ext cx="5040560" cy="2355776"/>
          </a:xfrm>
          <a:prstGeom prst="rect">
            <a:avLst/>
          </a:prstGeom>
          <a:noFill/>
        </p:spPr>
      </p:pic>
      <p:pic>
        <p:nvPicPr>
          <p:cNvPr id="23558" name="Picture 6" descr="Soubor:Saut chevreuil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4" y="332656"/>
            <a:ext cx="4320480" cy="2774559"/>
          </a:xfrm>
          <a:prstGeom prst="rect">
            <a:avLst/>
          </a:prstGeom>
          <a:noFill/>
        </p:spPr>
      </p:pic>
      <p:pic>
        <p:nvPicPr>
          <p:cNvPr id="23560" name="Picture 8" descr="Soubor:Pine Marten in Kent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43608" y="1268760"/>
            <a:ext cx="2879254" cy="164246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Wood Jizera Mountai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4664"/>
            <a:ext cx="8352928" cy="5994666"/>
          </a:xfrm>
          <a:prstGeom prst="rect">
            <a:avLst/>
          </a:prstGeom>
          <a:noFill/>
        </p:spPr>
      </p:pic>
      <p:pic>
        <p:nvPicPr>
          <p:cNvPr id="25604" name="Picture 4" descr="Soubor:Schwarzspech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24822" t="14286" r="710"/>
          <a:stretch>
            <a:fillRect/>
          </a:stretch>
        </p:blipFill>
        <p:spPr bwMode="auto">
          <a:xfrm>
            <a:off x="1043608" y="2852936"/>
            <a:ext cx="1728192" cy="3024336"/>
          </a:xfrm>
          <a:prstGeom prst="rect">
            <a:avLst/>
          </a:prstGeom>
          <a:noFill/>
        </p:spPr>
      </p:pic>
      <p:pic>
        <p:nvPicPr>
          <p:cNvPr id="25606" name="Picture 6" descr="Soubor:Phasianus colchicus 2 tom (Lukasz Lukasik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4293096"/>
            <a:ext cx="2688299" cy="2016224"/>
          </a:xfrm>
          <a:prstGeom prst="rect">
            <a:avLst/>
          </a:prstGeom>
          <a:noFill/>
        </p:spPr>
      </p:pic>
      <p:pic>
        <p:nvPicPr>
          <p:cNvPr id="25608" name="Picture 8" descr="Soubor:Kuckuck (Cuculus canorus) by Tim Peukert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1052736"/>
            <a:ext cx="2228568" cy="1484784"/>
          </a:xfrm>
          <a:prstGeom prst="rect">
            <a:avLst/>
          </a:prstGeom>
          <a:noFill/>
        </p:spPr>
      </p:pic>
      <p:pic>
        <p:nvPicPr>
          <p:cNvPr id="25610" name="Picture 10" descr="Soubor:Buteo buteo 2 (Marek Szczepanek)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41935"/>
          <a:stretch>
            <a:fillRect/>
          </a:stretch>
        </p:blipFill>
        <p:spPr bwMode="auto">
          <a:xfrm>
            <a:off x="3635896" y="1268760"/>
            <a:ext cx="2304256" cy="2661909"/>
          </a:xfrm>
          <a:prstGeom prst="rect">
            <a:avLst/>
          </a:prstGeom>
          <a:noFill/>
        </p:spPr>
      </p:pic>
      <p:pic>
        <p:nvPicPr>
          <p:cNvPr id="25612" name="Picture 12" descr="File:Tierpark Berlin, Bubo bubo omissus, 252-357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72200" y="548680"/>
            <a:ext cx="2337206" cy="3499967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esty,dráhy,fotografie,krajiny,lesy,listy,podzim,příroda,roční období,stezky,stromy,venkov"/>
          <p:cNvPicPr>
            <a:picLocks noChangeAspect="1" noChangeArrowheads="1"/>
          </p:cNvPicPr>
          <p:nvPr/>
        </p:nvPicPr>
        <p:blipFill>
          <a:blip r:embed="rId2" cstate="print"/>
          <a:srcRect t="16283" r="-23" b="18586"/>
          <a:stretch>
            <a:fillRect/>
          </a:stretch>
        </p:blipFill>
        <p:spPr bwMode="auto">
          <a:xfrm>
            <a:off x="251520" y="332656"/>
            <a:ext cx="8712968" cy="6264696"/>
          </a:xfrm>
          <a:prstGeom prst="rect">
            <a:avLst/>
          </a:prstGeom>
          <a:noFill/>
        </p:spPr>
      </p:pic>
      <p:pic>
        <p:nvPicPr>
          <p:cNvPr id="2050" name="Picture 2" descr="Soubor:Anemone nemoros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293096"/>
            <a:ext cx="2651448" cy="198858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971600" y="764704"/>
            <a:ext cx="280831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LESNÍ BYLINY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Soubor:Convallaria majalis l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3501008"/>
            <a:ext cx="1787599" cy="2592288"/>
          </a:xfrm>
          <a:prstGeom prst="rect">
            <a:avLst/>
          </a:prstGeom>
          <a:noFill/>
        </p:spPr>
      </p:pic>
      <p:pic>
        <p:nvPicPr>
          <p:cNvPr id="2054" name="Picture 6" descr="Soubor:Chelidonium majus bgiu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908720"/>
            <a:ext cx="2592288" cy="1944216"/>
          </a:xfrm>
          <a:prstGeom prst="rect">
            <a:avLst/>
          </a:prstGeom>
          <a:noFill/>
        </p:spPr>
      </p:pic>
      <p:pic>
        <p:nvPicPr>
          <p:cNvPr id="2056" name="Picture 8" descr="File:Unknown 004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1628800"/>
            <a:ext cx="2808312" cy="2106234"/>
          </a:xfrm>
          <a:prstGeom prst="rect">
            <a:avLst/>
          </a:prstGeom>
          <a:noFill/>
        </p:spPr>
      </p:pic>
      <p:pic>
        <p:nvPicPr>
          <p:cNvPr id="2058" name="Picture 10" descr="Soubor:Moos 5769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635896" y="4293096"/>
            <a:ext cx="2496277" cy="1872208"/>
          </a:xfrm>
          <a:prstGeom prst="rect">
            <a:avLst/>
          </a:prstGeom>
          <a:noFill/>
        </p:spPr>
      </p:pic>
      <p:pic>
        <p:nvPicPr>
          <p:cNvPr id="2060" name="Picture 12" descr="Soubor:Paris quadrifolia 2011 G1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771800" y="1916832"/>
            <a:ext cx="3201476" cy="259228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076056" y="2132856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 </a:t>
            </a:r>
            <a:r>
              <a:rPr lang="cs-CZ" sz="7200" b="1" dirty="0" smtClean="0">
                <a:solidFill>
                  <a:srgbClr val="FF0000"/>
                </a:solidFill>
              </a:rPr>
              <a:t>!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12360" y="3789040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 </a:t>
            </a:r>
            <a:r>
              <a:rPr lang="cs-CZ" sz="7200" b="1" dirty="0" smtClean="0">
                <a:solidFill>
                  <a:srgbClr val="FF0000"/>
                </a:solidFill>
              </a:rPr>
              <a:t>!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Člověk a jeho svět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Prvouka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Rozmanitost přírody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Les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prvouka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 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5.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5. 2007 [cit. 2011-08-19]. Dostupné z WWW: &lt;File:Kellerwald 004.jpg&gt;.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10. 7.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10. 7. 2006 [cit. 2011-08-19]. Dostupné z WWW: &lt;Soubor:</a:t>
            </a:r>
            <a:r>
              <a:rPr lang="cs-CZ" sz="1400" dirty="0" err="1" smtClean="0"/>
              <a:t>Wood</a:t>
            </a:r>
            <a:r>
              <a:rPr lang="cs-CZ" sz="1400" dirty="0" smtClean="0"/>
              <a:t> Jizera </a:t>
            </a:r>
            <a:r>
              <a:rPr lang="cs-CZ" sz="1400" dirty="0" err="1" smtClean="0"/>
              <a:t>Mountains.JPG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6. 6. 2011,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6. 6. 2011 [cit. 2011-08-21]. Dostupné z WWW: &lt;File:Fraises 3.jpg&gt;.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14. 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14. 1. 2006 [cit. 2011-08-21]. Dostupné z WWW: &lt;Soubor:</a:t>
            </a:r>
            <a:r>
              <a:rPr lang="cs-CZ" sz="1400" dirty="0" err="1" smtClean="0"/>
              <a:t>Blackberries</a:t>
            </a:r>
            <a:r>
              <a:rPr lang="cs-CZ" sz="1400" dirty="0" smtClean="0"/>
              <a:t> on </a:t>
            </a:r>
            <a:r>
              <a:rPr lang="cs-CZ" sz="1400" dirty="0" err="1" smtClean="0"/>
              <a:t>bush.jpg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8. 3. 2011,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8. 3. 2011 [cit. 2011-08-21]. Dostupné z WWW: &lt;File:Parasol (</a:t>
            </a:r>
            <a:r>
              <a:rPr lang="cs-CZ" sz="1400" dirty="0" err="1" smtClean="0"/>
              <a:t>Macrolepiota</a:t>
            </a:r>
            <a:r>
              <a:rPr lang="cs-CZ" sz="1400" dirty="0" smtClean="0"/>
              <a:t> </a:t>
            </a:r>
            <a:r>
              <a:rPr lang="cs-CZ" sz="1400" dirty="0" err="1" smtClean="0"/>
              <a:t>procera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2011,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2011 [cit. 2011-08-21]. Dostupné z WWW: &lt;File:Amanita </a:t>
            </a:r>
            <a:r>
              <a:rPr lang="cs-CZ" sz="1400" dirty="0" err="1" smtClean="0"/>
              <a:t>muscaria</a:t>
            </a:r>
            <a:r>
              <a:rPr lang="cs-CZ" sz="1400" dirty="0" smtClean="0"/>
              <a:t> UK.JPG&gt;.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6. 10.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6. 10. 2010 [cit. 2011-08-21]. Dostupné z WWW: &lt;File:Death </a:t>
            </a:r>
            <a:r>
              <a:rPr lang="cs-CZ" sz="1400" dirty="0" err="1" smtClean="0"/>
              <a:t>cap.JPG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6. 6.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6. 6. 2005 [cit. 2011-08-21]. Dostupné z WWW: &lt;Soubor:</a:t>
            </a:r>
            <a:r>
              <a:rPr lang="cs-CZ" sz="1400" dirty="0" err="1" smtClean="0"/>
              <a:t>Boletus</a:t>
            </a:r>
            <a:r>
              <a:rPr lang="cs-CZ" sz="1400" dirty="0" smtClean="0"/>
              <a:t> </a:t>
            </a:r>
            <a:r>
              <a:rPr lang="cs-CZ" sz="1400" dirty="0" err="1" smtClean="0"/>
              <a:t>edulis</a:t>
            </a:r>
            <a:r>
              <a:rPr lang="cs-CZ" sz="1400" dirty="0" smtClean="0"/>
              <a:t> </a:t>
            </a:r>
            <a:r>
              <a:rPr lang="cs-CZ" sz="1400" dirty="0" err="1" smtClean="0"/>
              <a:t>EtgHollande</a:t>
            </a:r>
            <a:r>
              <a:rPr lang="cs-CZ" sz="1400" dirty="0" smtClean="0"/>
              <a:t> 041031 091.jpg&gt;.</a:t>
            </a:r>
            <a:endParaRPr lang="cs-CZ" sz="14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361459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12.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12. 2005 [cit. 2011-08-21]. Dostupné z WWW: &lt;Soubor:</a:t>
            </a:r>
            <a:r>
              <a:rPr lang="cs-CZ" sz="1400" dirty="0" err="1" smtClean="0"/>
              <a:t>Xerocomus</a:t>
            </a:r>
            <a:r>
              <a:rPr lang="cs-CZ" sz="1400" dirty="0" smtClean="0"/>
              <a:t> chrysenteron1.jpg&gt;.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22. 5.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22. 5. 2005 [cit. 2011-08-21]. Dostupné z WWW: &lt;Soubor:</a:t>
            </a:r>
            <a:r>
              <a:rPr lang="cs-CZ" sz="1400" dirty="0" err="1" smtClean="0"/>
              <a:t>Anemone</a:t>
            </a:r>
            <a:r>
              <a:rPr lang="cs-CZ" sz="1400" dirty="0" smtClean="0"/>
              <a:t> </a:t>
            </a:r>
            <a:r>
              <a:rPr lang="cs-CZ" sz="1400" dirty="0" err="1" smtClean="0"/>
              <a:t>nemorosa.jpg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11.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11. 2004 [cit. 2011-08-21]. Dostupné z WWW: &lt;Soubor:</a:t>
            </a:r>
            <a:r>
              <a:rPr lang="cs-CZ" sz="1400" dirty="0" err="1" smtClean="0"/>
              <a:t>Convallaria</a:t>
            </a:r>
            <a:r>
              <a:rPr lang="cs-CZ" sz="1400" dirty="0" smtClean="0"/>
              <a:t> </a:t>
            </a:r>
            <a:r>
              <a:rPr lang="cs-CZ" sz="1400" dirty="0" err="1" smtClean="0"/>
              <a:t>majalis</a:t>
            </a:r>
            <a:r>
              <a:rPr lang="cs-CZ" sz="1400" dirty="0" smtClean="0"/>
              <a:t> l.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1. 5.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1. 5. 2005 [cit. 2011-08-21]. Dostupné z WWW: &lt;Soubor:</a:t>
            </a:r>
            <a:r>
              <a:rPr lang="cs-CZ" sz="1400" dirty="0" err="1" smtClean="0"/>
              <a:t>Chelidonium</a:t>
            </a:r>
            <a:r>
              <a:rPr lang="cs-CZ" sz="1400" dirty="0" smtClean="0"/>
              <a:t> </a:t>
            </a:r>
            <a:r>
              <a:rPr lang="cs-CZ" sz="1400" dirty="0" err="1" smtClean="0"/>
              <a:t>majus</a:t>
            </a:r>
            <a:r>
              <a:rPr lang="cs-CZ" sz="1400" dirty="0" smtClean="0"/>
              <a:t> </a:t>
            </a:r>
            <a:r>
              <a:rPr lang="cs-CZ" sz="1400" dirty="0" err="1" smtClean="0"/>
              <a:t>bgiu.jpg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22. 6.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22. 6. 2007 [cit. 2011-08-21]. Dostupné z WWW: &lt;File:Unknown 004.jpg&gt;.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6.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6. 2005 [cit. 2011-08-21]. Dostupné z WWW: &lt;Soubor:</a:t>
            </a:r>
            <a:r>
              <a:rPr lang="cs-CZ" sz="1400" dirty="0" err="1" smtClean="0"/>
              <a:t>Moos</a:t>
            </a:r>
            <a:r>
              <a:rPr lang="cs-CZ" sz="1400" dirty="0" smtClean="0"/>
              <a:t> 5769.jpg&gt;.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7. 8. 2011,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7. 8. 2011 [cit. 2011-08-21]. Dostupné z WWW: &lt;Soubor:Paris </a:t>
            </a:r>
            <a:r>
              <a:rPr lang="cs-CZ" sz="1400" dirty="0" err="1" smtClean="0"/>
              <a:t>quadrifolia</a:t>
            </a:r>
            <a:r>
              <a:rPr lang="cs-CZ" sz="1400" dirty="0" smtClean="0"/>
              <a:t> 2011 G1.jpg&gt;.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14. 10.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14. 10. 2007 [cit. 2011-08-21]. Dostupné z WWW: &lt;Soubor:</a:t>
            </a:r>
            <a:r>
              <a:rPr lang="cs-CZ" sz="1400" dirty="0" err="1" smtClean="0"/>
              <a:t>Erinaceus</a:t>
            </a:r>
            <a:r>
              <a:rPr lang="cs-CZ" sz="1400" dirty="0" smtClean="0"/>
              <a:t> </a:t>
            </a:r>
            <a:r>
              <a:rPr lang="cs-CZ" sz="1400" dirty="0" err="1" smtClean="0"/>
              <a:t>europaeus</a:t>
            </a:r>
            <a:r>
              <a:rPr lang="cs-CZ" sz="1400" dirty="0" smtClean="0"/>
              <a:t> LC0119.jpg&gt;.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2.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2. 2006 [cit. 2011-08-21]. Dostupné z WWW: &lt;Soubor:</a:t>
            </a:r>
            <a:r>
              <a:rPr lang="cs-CZ" sz="1400" dirty="0" err="1" smtClean="0"/>
              <a:t>Frischlinge</a:t>
            </a:r>
            <a:r>
              <a:rPr lang="cs-CZ" sz="1400" dirty="0" smtClean="0"/>
              <a:t> </a:t>
            </a:r>
            <a:r>
              <a:rPr lang="cs-CZ" sz="1400" dirty="0" err="1" smtClean="0"/>
              <a:t>mit</a:t>
            </a:r>
            <a:r>
              <a:rPr lang="cs-CZ" sz="1400" dirty="0" smtClean="0"/>
              <a:t> </a:t>
            </a:r>
            <a:r>
              <a:rPr lang="cs-CZ" sz="1400" dirty="0" err="1" smtClean="0"/>
              <a:t>Bachen.jpg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28. 3.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28. 3. 2009 [cit. 2011-08-21]. Dostupné z WWW: &lt;Soubor:</a:t>
            </a:r>
            <a:r>
              <a:rPr lang="cs-CZ" sz="1400" dirty="0" err="1" smtClean="0"/>
              <a:t>Saut</a:t>
            </a:r>
            <a:r>
              <a:rPr lang="cs-CZ" sz="1400" dirty="0" smtClean="0"/>
              <a:t> </a:t>
            </a:r>
            <a:r>
              <a:rPr lang="cs-CZ" sz="1400" dirty="0" err="1" smtClean="0"/>
              <a:t>chevreuil.jpg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91264" cy="5361459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7. 2.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7. 2. 2006 [cit. 2011-08-21]. Dostupné z WWW: &lt;Soubor:</a:t>
            </a:r>
            <a:r>
              <a:rPr lang="cs-CZ" sz="1400" dirty="0" err="1" smtClean="0"/>
              <a:t>Schwarzspecht.jpg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3.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12. 3. 2006 [cit. 2011-08-21]. Dostupné z WWW: &lt;Soubor:</a:t>
            </a:r>
            <a:r>
              <a:rPr lang="cs-CZ" sz="1400" dirty="0" err="1" smtClean="0"/>
              <a:t>Phasianus</a:t>
            </a:r>
            <a:r>
              <a:rPr lang="cs-CZ" sz="1400" dirty="0" smtClean="0"/>
              <a:t> </a:t>
            </a:r>
            <a:r>
              <a:rPr lang="cs-CZ" sz="1400" dirty="0" err="1" smtClean="0"/>
              <a:t>colchicus</a:t>
            </a:r>
            <a:r>
              <a:rPr lang="cs-CZ" sz="1400" dirty="0" smtClean="0"/>
              <a:t> 2 tom (</a:t>
            </a:r>
            <a:r>
              <a:rPr lang="cs-CZ" sz="1400" dirty="0" err="1" smtClean="0"/>
              <a:t>Lukasz</a:t>
            </a:r>
            <a:r>
              <a:rPr lang="cs-CZ" sz="1400" dirty="0" smtClean="0"/>
              <a:t> </a:t>
            </a:r>
            <a:r>
              <a:rPr lang="cs-CZ" sz="1400" dirty="0" err="1" smtClean="0"/>
              <a:t>Lukasik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10.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10. 2010 [cit. 2011-08-21]. Dostupné z WWW: &lt;Soubor:</a:t>
            </a:r>
            <a:r>
              <a:rPr lang="cs-CZ" sz="1400" dirty="0" err="1" smtClean="0"/>
              <a:t>Kuckuck</a:t>
            </a:r>
            <a:r>
              <a:rPr lang="cs-CZ" sz="1400" dirty="0" smtClean="0"/>
              <a:t> (</a:t>
            </a:r>
            <a:r>
              <a:rPr lang="cs-CZ" sz="1400" dirty="0" err="1" smtClean="0"/>
              <a:t>Cuculus</a:t>
            </a:r>
            <a:r>
              <a:rPr lang="cs-CZ" sz="1400" dirty="0" smtClean="0"/>
              <a:t> </a:t>
            </a:r>
            <a:r>
              <a:rPr lang="cs-CZ" sz="1400" dirty="0" err="1" smtClean="0"/>
              <a:t>canorus</a:t>
            </a:r>
            <a:r>
              <a:rPr lang="cs-CZ" sz="1400" dirty="0" smtClean="0"/>
              <a:t>) by </a:t>
            </a:r>
            <a:r>
              <a:rPr lang="cs-CZ" sz="1400" dirty="0" err="1" smtClean="0"/>
              <a:t>Tim</a:t>
            </a:r>
            <a:r>
              <a:rPr lang="cs-CZ" sz="1400" dirty="0" smtClean="0"/>
              <a:t> </a:t>
            </a:r>
            <a:r>
              <a:rPr lang="cs-CZ" sz="1400" dirty="0" err="1" smtClean="0"/>
              <a:t>Peukert.jpg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28. 3.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28. 3. 2005 [cit. 2011-08-21]. Dostupné z WWW: &lt;Soubor:</a:t>
            </a:r>
            <a:r>
              <a:rPr lang="cs-CZ" sz="1400" dirty="0" err="1" smtClean="0"/>
              <a:t>Buteo</a:t>
            </a:r>
            <a:r>
              <a:rPr lang="cs-CZ" sz="1400" dirty="0" smtClean="0"/>
              <a:t> </a:t>
            </a:r>
            <a:r>
              <a:rPr lang="cs-CZ" sz="1400" dirty="0" err="1" smtClean="0"/>
              <a:t>buteo</a:t>
            </a:r>
            <a:r>
              <a:rPr lang="cs-CZ" sz="1400" dirty="0" smtClean="0"/>
              <a:t> 2 (Marek </a:t>
            </a:r>
            <a:r>
              <a:rPr lang="cs-CZ" sz="1400" dirty="0" err="1" smtClean="0"/>
              <a:t>Szczepanek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5. 4. 2011,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5. 4. 2011 [cit. 2011-08-21]. Dostupné z WWW: &lt;File:Tierpark Berlin, </a:t>
            </a:r>
            <a:r>
              <a:rPr lang="cs-CZ" sz="1400" dirty="0" err="1" smtClean="0"/>
              <a:t>Bubo</a:t>
            </a:r>
            <a:r>
              <a:rPr lang="cs-CZ" sz="1400" dirty="0" smtClean="0"/>
              <a:t> </a:t>
            </a:r>
            <a:r>
              <a:rPr lang="cs-CZ" sz="1400" dirty="0" err="1" smtClean="0"/>
              <a:t>bubo</a:t>
            </a:r>
            <a:r>
              <a:rPr lang="cs-CZ" sz="1400" dirty="0" smtClean="0"/>
              <a:t> </a:t>
            </a:r>
            <a:r>
              <a:rPr lang="cs-CZ" sz="1400" dirty="0" err="1" smtClean="0"/>
              <a:t>omissus</a:t>
            </a:r>
            <a:r>
              <a:rPr lang="cs-CZ" sz="1400" dirty="0" smtClean="0"/>
              <a:t>, 252-357.JPG&gt;.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17. 10.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17. 10. 2007 [cit. 2011-08-21]. Dostupné z WWW: &lt;Soubor:Pine </a:t>
            </a:r>
            <a:r>
              <a:rPr lang="cs-CZ" sz="1400" dirty="0" err="1" smtClean="0"/>
              <a:t>Marten</a:t>
            </a:r>
            <a:r>
              <a:rPr lang="cs-CZ" sz="1400" dirty="0" smtClean="0"/>
              <a:t> in </a:t>
            </a:r>
            <a:r>
              <a:rPr lang="cs-CZ" sz="1400" dirty="0" err="1" smtClean="0"/>
              <a:t>Kent.jpg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611560" y="4941168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284</Words>
  <Application>Microsoft Office PowerPoint</Application>
  <PresentationFormat>Předvádění na obrazovce (4:3)</PresentationFormat>
  <Paragraphs>71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 LES  VY_32_INOVACE_08_les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 :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22</cp:revision>
  <dcterms:created xsi:type="dcterms:W3CDTF">2011-06-04T20:43:48Z</dcterms:created>
  <dcterms:modified xsi:type="dcterms:W3CDTF">2012-02-16T19:33:11Z</dcterms:modified>
</cp:coreProperties>
</file>