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63" r:id="rId4"/>
    <p:sldId id="256" r:id="rId5"/>
    <p:sldId id="257" r:id="rId6"/>
    <p:sldId id="258" r:id="rId7"/>
    <p:sldId id="259" r:id="rId8"/>
    <p:sldId id="260" r:id="rId9"/>
    <p:sldId id="264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84" y="-12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D15F7-9B5D-4977-9EF9-4EFFDAD353B7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D15F7-9B5D-4977-9EF9-4EFFDAD353B7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D15F7-9B5D-4977-9EF9-4EFFDAD353B7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4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5.xml"/><Relationship Id="rId1" Type="http://schemas.openxmlformats.org/officeDocument/2006/relationships/themeOverride" Target="../theme/themeOverrid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VY_42_INOVACE_13_1_Konstrukce rovnoběžníku - výška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Roman Marschner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 / Téma: Matematika a její aplikace / Geometrie v rovině a prostoru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>
              <a:buNone/>
              <a:defRPr/>
            </a:pPr>
            <a:r>
              <a:rPr lang="cs-CZ" sz="1700" dirty="0" smtClean="0"/>
              <a:t>Anotace: Pomocí prezentace opakování výšek rovnoběžníku. Sestrojování rovnoběžníku pomocí výšky rovnoběžníku..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 8.B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 18.5.2012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18.5.2012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Konstrukce rovnoběžníku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ze dvou stran a výšky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– výšky rovnoběžníku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Kosoúhelník 3"/>
          <p:cNvSpPr/>
          <p:nvPr/>
        </p:nvSpPr>
        <p:spPr>
          <a:xfrm>
            <a:off x="2195736" y="2852936"/>
            <a:ext cx="5400600" cy="2376264"/>
          </a:xfrm>
          <a:prstGeom prst="parallelogram">
            <a:avLst>
              <a:gd name="adj" fmla="val 63331"/>
            </a:avLst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>
            <a:stCxn id="4" idx="1"/>
          </p:cNvCxnSpPr>
          <p:nvPr/>
        </p:nvCxnSpPr>
        <p:spPr>
          <a:xfrm>
            <a:off x="5648492" y="2852936"/>
            <a:ext cx="3628" cy="2376264"/>
          </a:xfrm>
          <a:prstGeom prst="line">
            <a:avLst/>
          </a:prstGeom>
          <a:ln w="190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4427984" y="2852936"/>
            <a:ext cx="3628" cy="2376264"/>
          </a:xfrm>
          <a:prstGeom prst="line">
            <a:avLst/>
          </a:prstGeom>
          <a:ln w="190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3635896" y="2996952"/>
            <a:ext cx="2880320" cy="1584176"/>
          </a:xfrm>
          <a:prstGeom prst="line">
            <a:avLst/>
          </a:prstGeom>
          <a:ln w="190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3347864" y="3429000"/>
            <a:ext cx="2880320" cy="1584176"/>
          </a:xfrm>
          <a:prstGeom prst="line">
            <a:avLst/>
          </a:prstGeom>
          <a:ln w="190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1890718" y="5229200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995174" y="5240813"/>
            <a:ext cx="3658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402886" y="2348880"/>
            <a:ext cx="38985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D</a:t>
            </a:r>
            <a:endParaRPr lang="cs-CZ" sz="2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435334" y="2360493"/>
            <a:ext cx="3626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083018" y="5229200"/>
            <a:ext cx="34496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948910" y="3789040"/>
            <a:ext cx="35939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508104" y="2348880"/>
            <a:ext cx="32573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555776" y="3656637"/>
            <a:ext cx="35939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d</a:t>
            </a:r>
            <a:endParaRPr lang="cs-CZ" sz="2600" dirty="0"/>
          </a:p>
        </p:txBody>
      </p:sp>
      <p:sp>
        <p:nvSpPr>
          <p:cNvPr id="25" name="Oblouk 24"/>
          <p:cNvSpPr/>
          <p:nvPr/>
        </p:nvSpPr>
        <p:spPr>
          <a:xfrm>
            <a:off x="4067944" y="4869240"/>
            <a:ext cx="720000" cy="720000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louk 25"/>
          <p:cNvSpPr/>
          <p:nvPr/>
        </p:nvSpPr>
        <p:spPr>
          <a:xfrm>
            <a:off x="5292080" y="4869240"/>
            <a:ext cx="720000" cy="720000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louk 26"/>
          <p:cNvSpPr/>
          <p:nvPr/>
        </p:nvSpPr>
        <p:spPr>
          <a:xfrm rot="18244597">
            <a:off x="5872347" y="4729347"/>
            <a:ext cx="720000" cy="720000"/>
          </a:xfrm>
          <a:prstGeom prst="arc">
            <a:avLst>
              <a:gd name="adj1" fmla="val 16336109"/>
              <a:gd name="adj2" fmla="val 20851439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louk 28"/>
          <p:cNvSpPr/>
          <p:nvPr/>
        </p:nvSpPr>
        <p:spPr>
          <a:xfrm rot="18244597">
            <a:off x="6160379" y="4297299"/>
            <a:ext cx="720000" cy="720000"/>
          </a:xfrm>
          <a:prstGeom prst="arc">
            <a:avLst>
              <a:gd name="adj1" fmla="val 16336109"/>
              <a:gd name="adj2" fmla="val 20666804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4572000" y="5067184"/>
            <a:ext cx="18000" cy="1800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Elipsa 30"/>
          <p:cNvSpPr/>
          <p:nvPr/>
        </p:nvSpPr>
        <p:spPr>
          <a:xfrm>
            <a:off x="5796136" y="5085184"/>
            <a:ext cx="18000" cy="1800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/>
          <p:cNvSpPr/>
          <p:nvPr/>
        </p:nvSpPr>
        <p:spPr>
          <a:xfrm>
            <a:off x="6156176" y="4869160"/>
            <a:ext cx="18000" cy="1800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/>
          <p:cNvSpPr/>
          <p:nvPr/>
        </p:nvSpPr>
        <p:spPr>
          <a:xfrm>
            <a:off x="6444208" y="4419112"/>
            <a:ext cx="18000" cy="1800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/>
          <p:cNvSpPr/>
          <p:nvPr/>
        </p:nvSpPr>
        <p:spPr>
          <a:xfrm>
            <a:off x="4572000" y="2978952"/>
            <a:ext cx="18000" cy="1800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louk 34"/>
          <p:cNvSpPr/>
          <p:nvPr/>
        </p:nvSpPr>
        <p:spPr>
          <a:xfrm rot="5400000">
            <a:off x="4067944" y="2492896"/>
            <a:ext cx="720000" cy="720000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louk 36"/>
          <p:cNvSpPr/>
          <p:nvPr/>
        </p:nvSpPr>
        <p:spPr>
          <a:xfrm rot="5400000">
            <a:off x="5292160" y="2492896"/>
            <a:ext cx="720000" cy="720000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/>
          <p:cNvSpPr/>
          <p:nvPr/>
        </p:nvSpPr>
        <p:spPr>
          <a:xfrm>
            <a:off x="5796136" y="2996952"/>
            <a:ext cx="18000" cy="1800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/>
          <p:cNvSpPr/>
          <p:nvPr/>
        </p:nvSpPr>
        <p:spPr>
          <a:xfrm>
            <a:off x="3401872" y="3627024"/>
            <a:ext cx="18000" cy="1800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/>
          <p:cNvSpPr/>
          <p:nvPr/>
        </p:nvSpPr>
        <p:spPr>
          <a:xfrm>
            <a:off x="3635896" y="3140968"/>
            <a:ext cx="18000" cy="1800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louk 41"/>
          <p:cNvSpPr/>
          <p:nvPr/>
        </p:nvSpPr>
        <p:spPr>
          <a:xfrm rot="7229667">
            <a:off x="2999032" y="3057832"/>
            <a:ext cx="720000" cy="720000"/>
          </a:xfrm>
          <a:prstGeom prst="arc">
            <a:avLst>
              <a:gd name="adj1" fmla="val 16336109"/>
              <a:gd name="adj2" fmla="val 88210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louk 42"/>
          <p:cNvSpPr/>
          <p:nvPr/>
        </p:nvSpPr>
        <p:spPr>
          <a:xfrm rot="7229667">
            <a:off x="3287064" y="2625784"/>
            <a:ext cx="720000" cy="720000"/>
          </a:xfrm>
          <a:prstGeom prst="arc">
            <a:avLst>
              <a:gd name="adj1" fmla="val 16336109"/>
              <a:gd name="adj2" fmla="val 88210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4067944" y="4365104"/>
            <a:ext cx="43627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v</a:t>
            </a:r>
            <a:r>
              <a:rPr lang="cs-CZ" sz="2600" baseline="-25000" dirty="0" err="1" smtClean="0"/>
              <a:t>a</a:t>
            </a:r>
            <a:endParaRPr lang="cs-CZ" sz="2600" baseline="-250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5287855" y="3212976"/>
            <a:ext cx="43627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v</a:t>
            </a:r>
            <a:r>
              <a:rPr lang="cs-CZ" sz="2600" baseline="-25000" dirty="0" err="1" smtClean="0"/>
              <a:t>c</a:t>
            </a:r>
            <a:endParaRPr lang="cs-CZ" sz="2600" baseline="-250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5863919" y="3872661"/>
            <a:ext cx="45236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v</a:t>
            </a:r>
            <a:r>
              <a:rPr lang="cs-CZ" sz="2600" baseline="-25000" dirty="0" err="1" smtClean="0"/>
              <a:t>b</a:t>
            </a:r>
            <a:endParaRPr lang="cs-CZ" sz="2600" baseline="-250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3631671" y="3584629"/>
            <a:ext cx="44909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v</a:t>
            </a:r>
            <a:r>
              <a:rPr lang="cs-CZ" sz="2600" baseline="-25000" dirty="0" err="1" smtClean="0"/>
              <a:t>d</a:t>
            </a:r>
            <a:endParaRPr lang="cs-CZ" sz="2600" baseline="-250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2627784" y="5805264"/>
            <a:ext cx="99488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v</a:t>
            </a:r>
            <a:r>
              <a:rPr lang="cs-CZ" sz="2600" baseline="-25000" dirty="0" err="1" smtClean="0"/>
              <a:t>a</a:t>
            </a:r>
            <a:r>
              <a:rPr lang="cs-CZ" sz="2600" dirty="0" smtClean="0"/>
              <a:t> = </a:t>
            </a:r>
            <a:r>
              <a:rPr lang="cs-CZ" sz="2600" dirty="0" err="1" smtClean="0"/>
              <a:t>v</a:t>
            </a:r>
            <a:r>
              <a:rPr lang="cs-CZ" sz="2600" baseline="-25000" dirty="0" err="1" smtClean="0"/>
              <a:t>c</a:t>
            </a:r>
            <a:endParaRPr lang="cs-CZ" sz="2600" baseline="-250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4297192" y="5805264"/>
            <a:ext cx="103419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v</a:t>
            </a:r>
            <a:r>
              <a:rPr lang="cs-CZ" sz="2600" baseline="-25000" dirty="0" err="1" smtClean="0"/>
              <a:t>b</a:t>
            </a:r>
            <a:r>
              <a:rPr lang="cs-CZ" sz="2600" dirty="0" smtClean="0"/>
              <a:t> = </a:t>
            </a:r>
            <a:r>
              <a:rPr lang="cs-CZ" sz="2600" dirty="0" err="1" smtClean="0"/>
              <a:t>v</a:t>
            </a:r>
            <a:r>
              <a:rPr lang="cs-CZ" sz="2600" baseline="-25000" dirty="0" err="1" smtClean="0"/>
              <a:t>d</a:t>
            </a:r>
            <a:endParaRPr lang="cs-CZ" sz="2600" baseline="-25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53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53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8" dur="1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2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3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5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9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0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1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3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4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5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7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8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9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1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2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3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9" dur="1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3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4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6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8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0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1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2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4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5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6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8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9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0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2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3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4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  <p:bldP spid="23" grpId="0"/>
      <p:bldP spid="24" grpId="0"/>
      <p:bldP spid="25" grpId="0" animBg="1"/>
      <p:bldP spid="26" grpId="0" animBg="1"/>
      <p:bldP spid="26" grpId="1" animBg="1"/>
      <p:bldP spid="27" grpId="0" animBg="1"/>
      <p:bldP spid="27" grpId="1" animBg="1"/>
      <p:bldP spid="29" grpId="0" animBg="1"/>
      <p:bldP spid="30" grpId="0" animBg="1"/>
      <p:bldP spid="31" grpId="0" animBg="1"/>
      <p:bldP spid="31" grpId="1" animBg="1"/>
      <p:bldP spid="32" grpId="0" animBg="1"/>
      <p:bldP spid="32" grpId="1" animBg="1"/>
      <p:bldP spid="33" grpId="0" animBg="1"/>
      <p:bldP spid="34" grpId="0" animBg="1"/>
      <p:bldP spid="35" grpId="0" animBg="1"/>
      <p:bldP spid="37" grpId="0" animBg="1"/>
      <p:bldP spid="37" grpId="1" animBg="1"/>
      <p:bldP spid="38" grpId="0" animBg="1"/>
      <p:bldP spid="38" grpId="1" animBg="1"/>
      <p:bldP spid="39" grpId="0" animBg="1"/>
      <p:bldP spid="39" grpId="1" animBg="1"/>
      <p:bldP spid="40" grpId="0" animBg="1"/>
      <p:bldP spid="42" grpId="0" animBg="1"/>
      <p:bldP spid="42" grpId="1" animBg="1"/>
      <p:bldP spid="43" grpId="0" animBg="1"/>
      <p:bldP spid="44" grpId="0"/>
      <p:bldP spid="45" grpId="0"/>
      <p:bldP spid="45" grpId="1"/>
      <p:bldP spid="46" grpId="0"/>
      <p:bldP spid="47" grpId="0"/>
      <p:bldP spid="47" grpId="1"/>
      <p:bldP spid="48" grpId="0"/>
      <p:bldP spid="4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Narýsuj rovnoběžník ABCD</a:t>
            </a:r>
            <a:br>
              <a:rPr lang="cs-CZ" dirty="0" smtClean="0"/>
            </a:br>
            <a:r>
              <a:rPr lang="cs-CZ" dirty="0" smtClean="0"/>
              <a:t>a = 5 cm, b = 3,5 cm, </a:t>
            </a:r>
            <a:r>
              <a:rPr lang="cs-CZ" dirty="0" err="1" smtClean="0"/>
              <a:t>v</a:t>
            </a:r>
            <a:r>
              <a:rPr lang="cs-CZ" baseline="-25000" dirty="0" err="1" smtClean="0"/>
              <a:t>a</a:t>
            </a:r>
            <a:r>
              <a:rPr lang="cs-CZ" dirty="0" smtClean="0"/>
              <a:t>= 3 cm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Náčrt</a:t>
            </a:r>
            <a:endParaRPr lang="cs-CZ" sz="32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Načrtneme  obrázek a vyznačíme barevně známé údaje.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0" name="Volný tvar 9"/>
          <p:cNvSpPr/>
          <p:nvPr/>
        </p:nvSpPr>
        <p:spPr>
          <a:xfrm>
            <a:off x="4355976" y="3140968"/>
            <a:ext cx="4464496" cy="2088232"/>
          </a:xfrm>
          <a:custGeom>
            <a:avLst/>
            <a:gdLst>
              <a:gd name="connsiteX0" fmla="*/ 0 w 4428000"/>
              <a:gd name="connsiteY0" fmla="*/ 2088232 h 2088232"/>
              <a:gd name="connsiteX1" fmla="*/ 1257951 w 4428000"/>
              <a:gd name="connsiteY1" fmla="*/ 0 h 2088232"/>
              <a:gd name="connsiteX2" fmla="*/ 4428000 w 4428000"/>
              <a:gd name="connsiteY2" fmla="*/ 0 h 2088232"/>
              <a:gd name="connsiteX3" fmla="*/ 3170049 w 4428000"/>
              <a:gd name="connsiteY3" fmla="*/ 2088232 h 2088232"/>
              <a:gd name="connsiteX4" fmla="*/ 0 w 4428000"/>
              <a:gd name="connsiteY4" fmla="*/ 2088232 h 2088232"/>
              <a:gd name="connsiteX0" fmla="*/ 0 w 4464496"/>
              <a:gd name="connsiteY0" fmla="*/ 2088232 h 2088232"/>
              <a:gd name="connsiteX1" fmla="*/ 1257951 w 4464496"/>
              <a:gd name="connsiteY1" fmla="*/ 0 h 2088232"/>
              <a:gd name="connsiteX2" fmla="*/ 4464496 w 4464496"/>
              <a:gd name="connsiteY2" fmla="*/ 0 h 2088232"/>
              <a:gd name="connsiteX3" fmla="*/ 3170049 w 4464496"/>
              <a:gd name="connsiteY3" fmla="*/ 2088232 h 2088232"/>
              <a:gd name="connsiteX4" fmla="*/ 0 w 4464496"/>
              <a:gd name="connsiteY4" fmla="*/ 2088232 h 2088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64496" h="2088232">
                <a:moveTo>
                  <a:pt x="0" y="2088232"/>
                </a:moveTo>
                <a:lnTo>
                  <a:pt x="1257951" y="0"/>
                </a:lnTo>
                <a:lnTo>
                  <a:pt x="4464496" y="0"/>
                </a:lnTo>
                <a:lnTo>
                  <a:pt x="3170049" y="2088232"/>
                </a:lnTo>
                <a:lnTo>
                  <a:pt x="0" y="2088232"/>
                </a:lnTo>
                <a:close/>
              </a:path>
            </a:pathLst>
          </a:cu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ovací čára 11"/>
          <p:cNvCxnSpPr/>
          <p:nvPr/>
        </p:nvCxnSpPr>
        <p:spPr>
          <a:xfrm>
            <a:off x="4355976" y="5229200"/>
            <a:ext cx="3168352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flipV="1">
            <a:off x="7524328" y="3140968"/>
            <a:ext cx="1296144" cy="208823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6372200" y="3140968"/>
            <a:ext cx="0" cy="2088232"/>
          </a:xfrm>
          <a:prstGeom prst="line">
            <a:avLst/>
          </a:prstGeom>
          <a:ln w="285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4139952" y="5157192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363326" y="5168805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8676456" y="2720533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364088" y="2708920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D</a:t>
            </a:r>
            <a:endParaRPr lang="cs-CZ" sz="26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516488" y="5157192"/>
            <a:ext cx="85571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5 cm</a:t>
            </a:r>
            <a:endParaRPr lang="cs-CZ" sz="26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8100392" y="4149080"/>
            <a:ext cx="136815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3,5 cm</a:t>
            </a:r>
            <a:endParaRPr lang="cs-CZ" sz="26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380584" y="3872661"/>
            <a:ext cx="85571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3 cm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28" grpId="0"/>
      <p:bldP spid="29" grpId="0"/>
      <p:bldP spid="30" grpId="0"/>
      <p:bldP spid="31" grpId="0"/>
      <p:bldP spid="32" grpId="0"/>
      <p:bldP spid="33" grpId="0"/>
      <p:bldP spid="3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Narýsuj rovnoběžník ABCD</a:t>
            </a:r>
            <a:br>
              <a:rPr lang="cs-CZ" dirty="0" smtClean="0"/>
            </a:br>
            <a:r>
              <a:rPr lang="cs-CZ" dirty="0" smtClean="0"/>
              <a:t>a = 5 cm, b = 3,5 cm, </a:t>
            </a:r>
            <a:r>
              <a:rPr lang="cs-CZ" dirty="0" err="1" smtClean="0"/>
              <a:t>v</a:t>
            </a:r>
            <a:r>
              <a:rPr lang="cs-CZ" baseline="-25000" dirty="0" err="1" smtClean="0"/>
              <a:t>a</a:t>
            </a:r>
            <a:r>
              <a:rPr lang="cs-CZ" dirty="0" smtClean="0"/>
              <a:t>= 3 cm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Rozbor	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Promyslet si, jak postupovat u konstrukce.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Zápis konstrukce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860032" y="2174875"/>
            <a:ext cx="4104456" cy="3951288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600" dirty="0" smtClean="0"/>
              <a:t>AB; │AB│ = 5 cm</a:t>
            </a:r>
          </a:p>
          <a:p>
            <a:pPr marL="457200" indent="-457200">
              <a:buAutoNum type="arabicPeriod"/>
            </a:pPr>
            <a:r>
              <a:rPr lang="cs-CZ" sz="2600" dirty="0" smtClean="0"/>
              <a:t>p; </a:t>
            </a:r>
            <a:r>
              <a:rPr lang="cs-CZ" sz="2600" dirty="0" err="1" smtClean="0"/>
              <a:t>p</a:t>
            </a:r>
            <a:r>
              <a:rPr lang="cs-CZ" sz="2600" dirty="0" smtClean="0"/>
              <a:t> </a:t>
            </a:r>
            <a:r>
              <a:rPr lang="cs-CZ" sz="2600" dirty="0" err="1" smtClean="0"/>
              <a:t>ll</a:t>
            </a:r>
            <a:r>
              <a:rPr lang="cs-CZ" sz="2600" dirty="0" smtClean="0"/>
              <a:t> AB, </a:t>
            </a:r>
            <a:r>
              <a:rPr lang="cs-CZ" sz="2600" dirty="0" smtClean="0"/>
              <a:t>│p, AB│ = </a:t>
            </a:r>
            <a:r>
              <a:rPr lang="cs-CZ" sz="2600" dirty="0" smtClean="0"/>
              <a:t>3 cm</a:t>
            </a:r>
          </a:p>
          <a:p>
            <a:pPr marL="457200" indent="-457200">
              <a:buAutoNum type="arabicPeriod"/>
            </a:pPr>
            <a:r>
              <a:rPr lang="cs-CZ" sz="2600" dirty="0" smtClean="0"/>
              <a:t>k; </a:t>
            </a:r>
            <a:r>
              <a:rPr lang="cs-CZ" sz="2600" dirty="0" err="1" smtClean="0"/>
              <a:t>k</a:t>
            </a:r>
            <a:r>
              <a:rPr lang="cs-CZ" sz="2600" dirty="0" smtClean="0"/>
              <a:t> (B; 3,5 cm)</a:t>
            </a:r>
          </a:p>
          <a:p>
            <a:pPr marL="457200" indent="-457200">
              <a:buAutoNum type="arabicPeriod"/>
            </a:pPr>
            <a:r>
              <a:rPr lang="cs-CZ" sz="2600" dirty="0" smtClean="0"/>
              <a:t>C; </a:t>
            </a:r>
            <a:r>
              <a:rPr lang="cs-CZ" sz="2600" dirty="0" err="1" smtClean="0"/>
              <a:t>C</a:t>
            </a:r>
            <a:r>
              <a:rPr lang="cs-CZ" sz="2600" dirty="0" smtClean="0"/>
              <a:t> </a:t>
            </a:r>
            <a:r>
              <a:rPr lang="cs-CZ" sz="2600" dirty="0">
                <a:sym typeface="Symbol" pitchFamily="18" charset="2"/>
              </a:rPr>
              <a:t> </a:t>
            </a:r>
            <a:r>
              <a:rPr lang="cs-CZ" sz="2600" dirty="0" smtClean="0">
                <a:sym typeface="Symbol" pitchFamily="18" charset="2"/>
              </a:rPr>
              <a:t>p </a:t>
            </a:r>
            <a:r>
              <a:rPr lang="cs-CZ" sz="2600" dirty="0">
                <a:sym typeface="Symbol" pitchFamily="18" charset="2"/>
              </a:rPr>
              <a:t></a:t>
            </a:r>
            <a:r>
              <a:rPr lang="cs-CZ" sz="2600" b="1" dirty="0">
                <a:sym typeface="Symbol" pitchFamily="18" charset="2"/>
              </a:rPr>
              <a:t> </a:t>
            </a:r>
            <a:r>
              <a:rPr lang="cs-CZ" sz="2600" dirty="0" smtClean="0"/>
              <a:t>k</a:t>
            </a:r>
          </a:p>
          <a:p>
            <a:pPr marL="457200" indent="-457200">
              <a:buAutoNum type="arabicPeriod"/>
            </a:pPr>
            <a:r>
              <a:rPr lang="cs-CZ" sz="2600" dirty="0" smtClean="0"/>
              <a:t>D; </a:t>
            </a:r>
            <a:r>
              <a:rPr lang="cs-CZ" sz="2600" dirty="0" err="1" smtClean="0"/>
              <a:t>D</a:t>
            </a:r>
            <a:r>
              <a:rPr lang="cs-CZ" sz="2600" dirty="0" smtClean="0"/>
              <a:t> </a:t>
            </a:r>
            <a:r>
              <a:rPr lang="cs-CZ" sz="2600" dirty="0" smtClean="0">
                <a:sym typeface="Symbol" pitchFamily="18" charset="2"/>
              </a:rPr>
              <a:t> p, </a:t>
            </a:r>
            <a:r>
              <a:rPr lang="cs-CZ" sz="2600" dirty="0" smtClean="0"/>
              <a:t>│DC│ = │AB│, </a:t>
            </a:r>
            <a:br>
              <a:rPr lang="cs-CZ" sz="2600" dirty="0" smtClean="0"/>
            </a:br>
            <a:r>
              <a:rPr lang="cs-CZ" sz="2600" dirty="0" smtClean="0"/>
              <a:t>D </a:t>
            </a:r>
            <a:r>
              <a:rPr lang="cs-CZ" sz="2600" dirty="0" smtClean="0">
                <a:sym typeface="Symbol" pitchFamily="18" charset="2"/>
              </a:rPr>
              <a:t>       BCA</a:t>
            </a:r>
          </a:p>
          <a:p>
            <a:pPr marL="457200" indent="-457200">
              <a:buAutoNum type="arabicPeriod"/>
            </a:pPr>
            <a:r>
              <a:rPr lang="cs-CZ" sz="2600" dirty="0" smtClean="0">
                <a:sym typeface="Symbol" pitchFamily="18" charset="2"/>
              </a:rPr>
              <a:t>rovnoběžník ABCD</a:t>
            </a:r>
            <a:endParaRPr lang="cs-CZ" sz="2600" dirty="0" smtClean="0"/>
          </a:p>
        </p:txBody>
      </p:sp>
      <p:sp>
        <p:nvSpPr>
          <p:cNvPr id="7" name="Volný tvar 6"/>
          <p:cNvSpPr/>
          <p:nvPr/>
        </p:nvSpPr>
        <p:spPr>
          <a:xfrm>
            <a:off x="179512" y="3501008"/>
            <a:ext cx="4464496" cy="2088232"/>
          </a:xfrm>
          <a:custGeom>
            <a:avLst/>
            <a:gdLst>
              <a:gd name="connsiteX0" fmla="*/ 0 w 4428000"/>
              <a:gd name="connsiteY0" fmla="*/ 2088232 h 2088232"/>
              <a:gd name="connsiteX1" fmla="*/ 1257951 w 4428000"/>
              <a:gd name="connsiteY1" fmla="*/ 0 h 2088232"/>
              <a:gd name="connsiteX2" fmla="*/ 4428000 w 4428000"/>
              <a:gd name="connsiteY2" fmla="*/ 0 h 2088232"/>
              <a:gd name="connsiteX3" fmla="*/ 3170049 w 4428000"/>
              <a:gd name="connsiteY3" fmla="*/ 2088232 h 2088232"/>
              <a:gd name="connsiteX4" fmla="*/ 0 w 4428000"/>
              <a:gd name="connsiteY4" fmla="*/ 2088232 h 2088232"/>
              <a:gd name="connsiteX0" fmla="*/ 0 w 4464496"/>
              <a:gd name="connsiteY0" fmla="*/ 2088232 h 2088232"/>
              <a:gd name="connsiteX1" fmla="*/ 1257951 w 4464496"/>
              <a:gd name="connsiteY1" fmla="*/ 0 h 2088232"/>
              <a:gd name="connsiteX2" fmla="*/ 4464496 w 4464496"/>
              <a:gd name="connsiteY2" fmla="*/ 0 h 2088232"/>
              <a:gd name="connsiteX3" fmla="*/ 3170049 w 4464496"/>
              <a:gd name="connsiteY3" fmla="*/ 2088232 h 2088232"/>
              <a:gd name="connsiteX4" fmla="*/ 0 w 4464496"/>
              <a:gd name="connsiteY4" fmla="*/ 2088232 h 2088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64496" h="2088232">
                <a:moveTo>
                  <a:pt x="0" y="2088232"/>
                </a:moveTo>
                <a:lnTo>
                  <a:pt x="1257951" y="0"/>
                </a:lnTo>
                <a:lnTo>
                  <a:pt x="4464496" y="0"/>
                </a:lnTo>
                <a:lnTo>
                  <a:pt x="3170049" y="2088232"/>
                </a:lnTo>
                <a:lnTo>
                  <a:pt x="0" y="2088232"/>
                </a:lnTo>
                <a:close/>
              </a:path>
            </a:pathLst>
          </a:cu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2339752" y="3501008"/>
            <a:ext cx="0" cy="2088232"/>
          </a:xfrm>
          <a:prstGeom prst="line">
            <a:avLst/>
          </a:prstGeom>
          <a:ln w="285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179512" y="5589240"/>
            <a:ext cx="3168352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3347864" y="3501008"/>
            <a:ext cx="1296144" cy="208823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267744" y="4232701"/>
            <a:ext cx="85571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3 cm</a:t>
            </a:r>
            <a:endParaRPr lang="cs-CZ" sz="2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475656" y="5528845"/>
            <a:ext cx="85571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5 cm</a:t>
            </a:r>
            <a:endParaRPr lang="cs-CZ" sz="2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707904" y="4736757"/>
            <a:ext cx="122413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3,5 cm</a:t>
            </a:r>
            <a:endParaRPr lang="cs-CZ" sz="2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-36512" y="5528845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203848" y="5517232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483006" y="2996952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242646" y="3008565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D</a:t>
            </a:r>
            <a:endParaRPr lang="cs-CZ" sz="2600" dirty="0"/>
          </a:p>
        </p:txBody>
      </p:sp>
      <p:cxnSp>
        <p:nvCxnSpPr>
          <p:cNvPr id="19" name="Přímá spojovací čára 18"/>
          <p:cNvCxnSpPr/>
          <p:nvPr/>
        </p:nvCxnSpPr>
        <p:spPr>
          <a:xfrm>
            <a:off x="6012160" y="4581128"/>
            <a:ext cx="0" cy="28803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>
            <a:off x="6012160" y="4725144"/>
            <a:ext cx="360040" cy="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rot="10800000" flipV="1">
            <a:off x="0" y="3500438"/>
            <a:ext cx="4929190" cy="57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35496" y="3368605"/>
            <a:ext cx="35939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p</a:t>
            </a:r>
            <a:endParaRPr lang="cs-CZ" sz="2600" dirty="0"/>
          </a:p>
        </p:txBody>
      </p:sp>
      <p:sp>
        <p:nvSpPr>
          <p:cNvPr id="29" name="Oblouk 28"/>
          <p:cNvSpPr/>
          <p:nvPr/>
        </p:nvSpPr>
        <p:spPr>
          <a:xfrm>
            <a:off x="395536" y="2996952"/>
            <a:ext cx="5400000" cy="5400000"/>
          </a:xfrm>
          <a:prstGeom prst="arc">
            <a:avLst>
              <a:gd name="adj1" fmla="val 17194980"/>
              <a:gd name="adj2" fmla="val 1862647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3803000" y="2720533"/>
            <a:ext cx="33695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k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28" grpId="0"/>
      <p:bldP spid="29" grpId="0" animBg="1"/>
      <p:bldP spid="3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Narýsuj rovnoběžník ABCD</a:t>
            </a:r>
            <a:br>
              <a:rPr lang="cs-CZ" dirty="0" smtClean="0"/>
            </a:br>
            <a:r>
              <a:rPr lang="cs-CZ" dirty="0" smtClean="0"/>
              <a:t>a = 5 cm, b = 3,5 cm, </a:t>
            </a:r>
            <a:r>
              <a:rPr lang="cs-CZ" dirty="0" err="1" smtClean="0"/>
              <a:t>v</a:t>
            </a:r>
            <a:r>
              <a:rPr lang="cs-CZ" baseline="-25000" dirty="0" err="1" smtClean="0"/>
              <a:t>a</a:t>
            </a:r>
            <a:r>
              <a:rPr lang="cs-CZ" dirty="0" smtClean="0"/>
              <a:t>= 3 cm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330824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/>
              <a:t>Konstrukce podle zápisu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AB; │AB│ = 5 cm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p; </a:t>
            </a:r>
            <a:r>
              <a:rPr lang="cs-CZ" sz="2400" dirty="0" err="1" smtClean="0"/>
              <a:t>p</a:t>
            </a:r>
            <a:r>
              <a:rPr lang="cs-CZ" sz="2400" dirty="0" smtClean="0"/>
              <a:t> </a:t>
            </a:r>
            <a:r>
              <a:rPr lang="cs-CZ" sz="2400" dirty="0" err="1" smtClean="0"/>
              <a:t>ll</a:t>
            </a:r>
            <a:r>
              <a:rPr lang="cs-CZ" sz="2400" dirty="0" smtClean="0"/>
              <a:t> AB, </a:t>
            </a:r>
            <a:r>
              <a:rPr lang="cs-CZ" sz="2400" dirty="0" smtClean="0"/>
              <a:t>│p, AB│ = 3 cm </a:t>
            </a: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k; </a:t>
            </a:r>
            <a:r>
              <a:rPr lang="cs-CZ" sz="2400" dirty="0" err="1" smtClean="0"/>
              <a:t>k</a:t>
            </a:r>
            <a:r>
              <a:rPr lang="cs-CZ" sz="2400" dirty="0" smtClean="0"/>
              <a:t> (B; 3,5 cm)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C; </a:t>
            </a:r>
            <a:r>
              <a:rPr lang="cs-CZ" sz="2400" dirty="0" err="1" smtClean="0"/>
              <a:t>C</a:t>
            </a:r>
            <a:r>
              <a:rPr lang="cs-CZ" sz="2400" dirty="0" smtClean="0"/>
              <a:t> </a:t>
            </a:r>
            <a:r>
              <a:rPr lang="cs-CZ" sz="2400" dirty="0" smtClean="0">
                <a:sym typeface="Symbol" pitchFamily="18" charset="2"/>
              </a:rPr>
              <a:t> p </a:t>
            </a:r>
            <a:r>
              <a:rPr lang="cs-CZ" sz="2400" b="1" dirty="0" smtClean="0">
                <a:sym typeface="Symbol" pitchFamily="18" charset="2"/>
              </a:rPr>
              <a:t> </a:t>
            </a:r>
            <a:r>
              <a:rPr lang="cs-CZ" sz="2400" dirty="0" smtClean="0"/>
              <a:t>k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D; </a:t>
            </a:r>
            <a:r>
              <a:rPr lang="cs-CZ" sz="2400" dirty="0" err="1" smtClean="0"/>
              <a:t>D</a:t>
            </a:r>
            <a:r>
              <a:rPr lang="cs-CZ" sz="2400" dirty="0" smtClean="0"/>
              <a:t> </a:t>
            </a:r>
            <a:r>
              <a:rPr lang="cs-CZ" sz="2400" dirty="0" smtClean="0">
                <a:sym typeface="Symbol" pitchFamily="18" charset="2"/>
              </a:rPr>
              <a:t> p, </a:t>
            </a:r>
            <a:r>
              <a:rPr lang="cs-CZ" sz="2400" dirty="0" smtClean="0"/>
              <a:t>│DC│ = │AB│, </a:t>
            </a:r>
            <a:br>
              <a:rPr lang="cs-CZ" sz="2400" dirty="0" smtClean="0"/>
            </a:br>
            <a:r>
              <a:rPr lang="cs-CZ" sz="2400" dirty="0" smtClean="0"/>
              <a:t>D </a:t>
            </a:r>
            <a:r>
              <a:rPr lang="cs-CZ" sz="2400" dirty="0" smtClean="0">
                <a:sym typeface="Symbol" pitchFamily="18" charset="2"/>
              </a:rPr>
              <a:t>       BCA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sym typeface="Symbol" pitchFamily="18" charset="2"/>
              </a:rPr>
              <a:t>rovnoběžník ABCD</a:t>
            </a:r>
            <a:endParaRPr lang="cs-CZ" sz="2400" dirty="0" smtClean="0"/>
          </a:p>
          <a:p>
            <a:pPr>
              <a:buNone/>
            </a:pPr>
            <a:endParaRPr lang="cs-CZ" sz="3200" b="1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4716016" y="5661248"/>
            <a:ext cx="309634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Volný tvar 12"/>
          <p:cNvSpPr/>
          <p:nvPr/>
        </p:nvSpPr>
        <p:spPr>
          <a:xfrm>
            <a:off x="4860032" y="5590572"/>
            <a:ext cx="0" cy="208344"/>
          </a:xfrm>
          <a:custGeom>
            <a:avLst/>
            <a:gdLst>
              <a:gd name="connsiteX0" fmla="*/ 0 w 0"/>
              <a:gd name="connsiteY0" fmla="*/ 0 h 208344"/>
              <a:gd name="connsiteX1" fmla="*/ 0 w 0"/>
              <a:gd name="connsiteY1" fmla="*/ 208344 h 208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08344">
                <a:moveTo>
                  <a:pt x="0" y="0"/>
                </a:moveTo>
                <a:lnTo>
                  <a:pt x="0" y="208344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olný tvar 13"/>
          <p:cNvSpPr/>
          <p:nvPr/>
        </p:nvSpPr>
        <p:spPr>
          <a:xfrm>
            <a:off x="7650866" y="5555848"/>
            <a:ext cx="0" cy="231494"/>
          </a:xfrm>
          <a:custGeom>
            <a:avLst/>
            <a:gdLst>
              <a:gd name="connsiteX0" fmla="*/ 0 w 0"/>
              <a:gd name="connsiteY0" fmla="*/ 0 h 231494"/>
              <a:gd name="connsiteX1" fmla="*/ 0 w 0"/>
              <a:gd name="connsiteY1" fmla="*/ 231494 h 2314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31494">
                <a:moveTo>
                  <a:pt x="0" y="0"/>
                </a:moveTo>
                <a:lnTo>
                  <a:pt x="0" y="231494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ovací čára 16"/>
          <p:cNvCxnSpPr/>
          <p:nvPr/>
        </p:nvCxnSpPr>
        <p:spPr>
          <a:xfrm>
            <a:off x="7380312" y="4005064"/>
            <a:ext cx="0" cy="18722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louk 17"/>
          <p:cNvSpPr/>
          <p:nvPr/>
        </p:nvSpPr>
        <p:spPr>
          <a:xfrm rot="19536363">
            <a:off x="6664149" y="4387764"/>
            <a:ext cx="1296144" cy="1152128"/>
          </a:xfrm>
          <a:prstGeom prst="arc">
            <a:avLst>
              <a:gd name="adj1" fmla="val 17395473"/>
              <a:gd name="adj2" fmla="val 20349621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ovací čára 18"/>
          <p:cNvCxnSpPr/>
          <p:nvPr/>
        </p:nvCxnSpPr>
        <p:spPr>
          <a:xfrm>
            <a:off x="3779912" y="4365104"/>
            <a:ext cx="536408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louk 21"/>
          <p:cNvSpPr/>
          <p:nvPr/>
        </p:nvSpPr>
        <p:spPr>
          <a:xfrm>
            <a:off x="6228504" y="4221408"/>
            <a:ext cx="2880000" cy="2880000"/>
          </a:xfrm>
          <a:prstGeom prst="arc">
            <a:avLst>
              <a:gd name="adj1" fmla="val 13685652"/>
              <a:gd name="adj2" fmla="val 18579448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" name="Přímá spojovací čára 24"/>
          <p:cNvCxnSpPr/>
          <p:nvPr/>
        </p:nvCxnSpPr>
        <p:spPr>
          <a:xfrm flipV="1">
            <a:off x="7524328" y="3861048"/>
            <a:ext cx="1008112" cy="20882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flipV="1">
            <a:off x="4716016" y="3861048"/>
            <a:ext cx="1008112" cy="20882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Oblouk 27"/>
          <p:cNvSpPr/>
          <p:nvPr/>
        </p:nvSpPr>
        <p:spPr>
          <a:xfrm rot="16200000">
            <a:off x="5490656" y="1826825"/>
            <a:ext cx="4968000" cy="5004000"/>
          </a:xfrm>
          <a:prstGeom prst="arc">
            <a:avLst>
              <a:gd name="adj1" fmla="val 15591790"/>
              <a:gd name="adj2" fmla="val 1710114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Kosoúhelník 28"/>
          <p:cNvSpPr/>
          <p:nvPr/>
        </p:nvSpPr>
        <p:spPr>
          <a:xfrm>
            <a:off x="4860032" y="4365104"/>
            <a:ext cx="3420000" cy="1296144"/>
          </a:xfrm>
          <a:prstGeom prst="parallelogram">
            <a:avLst>
              <a:gd name="adj" fmla="val 48218"/>
            </a:avLst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4644008" y="5672861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662578" y="5589240"/>
            <a:ext cx="3658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118254" y="3944669"/>
            <a:ext cx="38985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D</a:t>
            </a:r>
            <a:endParaRPr lang="cs-CZ" sz="26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8316416" y="3944669"/>
            <a:ext cx="3626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</a:p>
        </p:txBody>
      </p:sp>
      <p:sp>
        <p:nvSpPr>
          <p:cNvPr id="45" name="TextovéPole 44"/>
          <p:cNvSpPr txBox="1"/>
          <p:nvPr/>
        </p:nvSpPr>
        <p:spPr>
          <a:xfrm>
            <a:off x="8821118" y="4221088"/>
            <a:ext cx="35939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p</a:t>
            </a:r>
            <a:endParaRPr lang="cs-CZ" sz="26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7668344" y="3789040"/>
            <a:ext cx="33695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k</a:t>
            </a:r>
            <a:endParaRPr lang="cs-CZ" sz="26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6932432" y="3933056"/>
            <a:ext cx="44788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C‘</a:t>
            </a:r>
          </a:p>
        </p:txBody>
      </p:sp>
      <p:cxnSp>
        <p:nvCxnSpPr>
          <p:cNvPr id="48" name="Přímá spojovací čára 47"/>
          <p:cNvCxnSpPr>
            <a:stCxn id="31" idx="2"/>
          </p:cNvCxnSpPr>
          <p:nvPr/>
        </p:nvCxnSpPr>
        <p:spPr>
          <a:xfrm flipH="1" flipV="1">
            <a:off x="6732240" y="3645024"/>
            <a:ext cx="1113241" cy="243665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/>
          <p:nvPr/>
        </p:nvCxnSpPr>
        <p:spPr>
          <a:xfrm flipH="1" flipV="1">
            <a:off x="4067944" y="3861048"/>
            <a:ext cx="1080120" cy="24482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Oblouk 52"/>
          <p:cNvSpPr/>
          <p:nvPr/>
        </p:nvSpPr>
        <p:spPr>
          <a:xfrm rot="16200000">
            <a:off x="4301969" y="1979225"/>
            <a:ext cx="4968000" cy="5004000"/>
          </a:xfrm>
          <a:prstGeom prst="arc">
            <a:avLst>
              <a:gd name="adj1" fmla="val 15591790"/>
              <a:gd name="adj2" fmla="val 1710114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TextovéPole 53"/>
          <p:cNvSpPr txBox="1"/>
          <p:nvPr/>
        </p:nvSpPr>
        <p:spPr>
          <a:xfrm>
            <a:off x="4211960" y="3944669"/>
            <a:ext cx="47045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D‘</a:t>
            </a:r>
            <a:endParaRPr lang="cs-CZ" sz="2600" dirty="0"/>
          </a:p>
        </p:txBody>
      </p:sp>
      <p:sp>
        <p:nvSpPr>
          <p:cNvPr id="55" name="Volný tvar 54"/>
          <p:cNvSpPr/>
          <p:nvPr/>
        </p:nvSpPr>
        <p:spPr>
          <a:xfrm>
            <a:off x="4283967" y="4365104"/>
            <a:ext cx="3348000" cy="1296144"/>
          </a:xfrm>
          <a:custGeom>
            <a:avLst/>
            <a:gdLst>
              <a:gd name="connsiteX0" fmla="*/ 0 w 3420000"/>
              <a:gd name="connsiteY0" fmla="*/ 1296144 h 1296144"/>
              <a:gd name="connsiteX1" fmla="*/ 624975 w 3420000"/>
              <a:gd name="connsiteY1" fmla="*/ 0 h 1296144"/>
              <a:gd name="connsiteX2" fmla="*/ 3420000 w 3420000"/>
              <a:gd name="connsiteY2" fmla="*/ 0 h 1296144"/>
              <a:gd name="connsiteX3" fmla="*/ 2795025 w 3420000"/>
              <a:gd name="connsiteY3" fmla="*/ 1296144 h 1296144"/>
              <a:gd name="connsiteX4" fmla="*/ 0 w 3420000"/>
              <a:gd name="connsiteY4" fmla="*/ 1296144 h 1296144"/>
              <a:gd name="connsiteX0" fmla="*/ 576064 w 3996064"/>
              <a:gd name="connsiteY0" fmla="*/ 1296144 h 1296144"/>
              <a:gd name="connsiteX1" fmla="*/ 0 w 3996064"/>
              <a:gd name="connsiteY1" fmla="*/ 0 h 1296144"/>
              <a:gd name="connsiteX2" fmla="*/ 3996064 w 3996064"/>
              <a:gd name="connsiteY2" fmla="*/ 0 h 1296144"/>
              <a:gd name="connsiteX3" fmla="*/ 3371089 w 3996064"/>
              <a:gd name="connsiteY3" fmla="*/ 1296144 h 1296144"/>
              <a:gd name="connsiteX4" fmla="*/ 576064 w 3996064"/>
              <a:gd name="connsiteY4" fmla="*/ 1296144 h 1296144"/>
              <a:gd name="connsiteX0" fmla="*/ 576064 w 3371089"/>
              <a:gd name="connsiteY0" fmla="*/ 1296144 h 1296144"/>
              <a:gd name="connsiteX1" fmla="*/ 0 w 3371089"/>
              <a:gd name="connsiteY1" fmla="*/ 0 h 1296144"/>
              <a:gd name="connsiteX2" fmla="*/ 2808312 w 3371089"/>
              <a:gd name="connsiteY2" fmla="*/ 0 h 1296144"/>
              <a:gd name="connsiteX3" fmla="*/ 3371089 w 3371089"/>
              <a:gd name="connsiteY3" fmla="*/ 1296144 h 1296144"/>
              <a:gd name="connsiteX4" fmla="*/ 576064 w 3371089"/>
              <a:gd name="connsiteY4" fmla="*/ 1296144 h 1296144"/>
              <a:gd name="connsiteX0" fmla="*/ 576064 w 3371089"/>
              <a:gd name="connsiteY0" fmla="*/ 1296144 h 1296144"/>
              <a:gd name="connsiteX1" fmla="*/ 0 w 3371089"/>
              <a:gd name="connsiteY1" fmla="*/ 0 h 1296144"/>
              <a:gd name="connsiteX2" fmla="*/ 2808313 w 3371089"/>
              <a:gd name="connsiteY2" fmla="*/ 0 h 1296144"/>
              <a:gd name="connsiteX3" fmla="*/ 3371089 w 3371089"/>
              <a:gd name="connsiteY3" fmla="*/ 1296144 h 1296144"/>
              <a:gd name="connsiteX4" fmla="*/ 576064 w 3371089"/>
              <a:gd name="connsiteY4" fmla="*/ 1296144 h 12961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71089" h="1296144">
                <a:moveTo>
                  <a:pt x="576064" y="1296144"/>
                </a:moveTo>
                <a:lnTo>
                  <a:pt x="0" y="0"/>
                </a:lnTo>
                <a:lnTo>
                  <a:pt x="2808313" y="0"/>
                </a:lnTo>
                <a:lnTo>
                  <a:pt x="3371089" y="1296144"/>
                </a:lnTo>
                <a:lnTo>
                  <a:pt x="576064" y="1296144"/>
                </a:lnTo>
                <a:close/>
              </a:path>
            </a:pathLst>
          </a:cu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6" name="Přímá spojovací šipka 55"/>
          <p:cNvCxnSpPr/>
          <p:nvPr/>
        </p:nvCxnSpPr>
        <p:spPr>
          <a:xfrm>
            <a:off x="1547664" y="4509120"/>
            <a:ext cx="360040" cy="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čára 56"/>
          <p:cNvCxnSpPr/>
          <p:nvPr/>
        </p:nvCxnSpPr>
        <p:spPr>
          <a:xfrm>
            <a:off x="1547664" y="4365104"/>
            <a:ext cx="0" cy="28803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4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9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1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6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8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2" fill="hold">
                      <p:stCondLst>
                        <p:cond delay="indefinite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6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8" grpId="0" animBg="1"/>
      <p:bldP spid="22" grpId="0" animBg="1"/>
      <p:bldP spid="28" grpId="0" animBg="1"/>
      <p:bldP spid="29" grpId="0" animBg="1"/>
      <p:bldP spid="30" grpId="0"/>
      <p:bldP spid="31" grpId="0"/>
      <p:bldP spid="32" grpId="0"/>
      <p:bldP spid="33" grpId="0"/>
      <p:bldP spid="45" grpId="0"/>
      <p:bldP spid="46" grpId="0"/>
      <p:bldP spid="47" grpId="0"/>
      <p:bldP spid="53" grpId="0" animBg="1"/>
      <p:bldP spid="54" grpId="0"/>
      <p:bldP spid="5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Narýsuj rovnoběžník ABCD</a:t>
            </a:r>
            <a:br>
              <a:rPr lang="cs-CZ" dirty="0" smtClean="0"/>
            </a:br>
            <a:r>
              <a:rPr lang="cs-CZ" dirty="0" smtClean="0"/>
              <a:t>a = 5 cm, b = 3,5 cm, </a:t>
            </a:r>
            <a:r>
              <a:rPr lang="cs-CZ" dirty="0" err="1" smtClean="0"/>
              <a:t>v</a:t>
            </a:r>
            <a:r>
              <a:rPr lang="cs-CZ" baseline="-25000" dirty="0" err="1" smtClean="0"/>
              <a:t>a</a:t>
            </a:r>
            <a:r>
              <a:rPr lang="cs-CZ" dirty="0" smtClean="0"/>
              <a:t>= 3 cm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330824" cy="4525963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3200" b="1" dirty="0" smtClean="0"/>
              <a:t>Ověření konstrukce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Výsledný rovnoběžník</a:t>
            </a:r>
            <a:br>
              <a:rPr lang="cs-CZ" sz="3200" dirty="0" smtClean="0"/>
            </a:br>
            <a:r>
              <a:rPr lang="cs-CZ" sz="3200" dirty="0" smtClean="0"/>
              <a:t>přeměříme, zda</a:t>
            </a:r>
            <a:br>
              <a:rPr lang="cs-CZ" sz="3200" dirty="0" smtClean="0"/>
            </a:br>
            <a:r>
              <a:rPr lang="cs-CZ" sz="3200" dirty="0" smtClean="0"/>
              <a:t>odpovídá zadání.</a:t>
            </a:r>
          </a:p>
          <a:p>
            <a:pPr>
              <a:buNone/>
            </a:pPr>
            <a:r>
              <a:rPr lang="cs-CZ" sz="3200" b="1" dirty="0" smtClean="0"/>
              <a:t>Diskuze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Určíme počet </a:t>
            </a:r>
            <a:r>
              <a:rPr lang="cs-CZ" sz="3200" dirty="0" smtClean="0"/>
              <a:t>řešení </a:t>
            </a:r>
            <a:br>
              <a:rPr lang="cs-CZ" sz="3200" dirty="0" smtClean="0"/>
            </a:br>
            <a:r>
              <a:rPr lang="cs-CZ" sz="3200" dirty="0" smtClean="0"/>
              <a:t>v </a:t>
            </a:r>
            <a:r>
              <a:rPr lang="cs-CZ" sz="3200" dirty="0" smtClean="0"/>
              <a:t>dané polorovině.</a:t>
            </a:r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b="1" dirty="0" smtClean="0"/>
              <a:t>Úloha má dvě řešení.</a:t>
            </a:r>
          </a:p>
          <a:p>
            <a:pPr>
              <a:buNone/>
            </a:pPr>
            <a:endParaRPr lang="cs-CZ" sz="3200" b="1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4716016" y="5661248"/>
            <a:ext cx="309634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Volný tvar 12"/>
          <p:cNvSpPr/>
          <p:nvPr/>
        </p:nvSpPr>
        <p:spPr>
          <a:xfrm>
            <a:off x="4860032" y="5590572"/>
            <a:ext cx="0" cy="208344"/>
          </a:xfrm>
          <a:custGeom>
            <a:avLst/>
            <a:gdLst>
              <a:gd name="connsiteX0" fmla="*/ 0 w 0"/>
              <a:gd name="connsiteY0" fmla="*/ 0 h 208344"/>
              <a:gd name="connsiteX1" fmla="*/ 0 w 0"/>
              <a:gd name="connsiteY1" fmla="*/ 208344 h 208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08344">
                <a:moveTo>
                  <a:pt x="0" y="0"/>
                </a:moveTo>
                <a:lnTo>
                  <a:pt x="0" y="208344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olný tvar 13"/>
          <p:cNvSpPr/>
          <p:nvPr/>
        </p:nvSpPr>
        <p:spPr>
          <a:xfrm>
            <a:off x="7650866" y="5555848"/>
            <a:ext cx="0" cy="231494"/>
          </a:xfrm>
          <a:custGeom>
            <a:avLst/>
            <a:gdLst>
              <a:gd name="connsiteX0" fmla="*/ 0 w 0"/>
              <a:gd name="connsiteY0" fmla="*/ 0 h 231494"/>
              <a:gd name="connsiteX1" fmla="*/ 0 w 0"/>
              <a:gd name="connsiteY1" fmla="*/ 231494 h 2314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31494">
                <a:moveTo>
                  <a:pt x="0" y="0"/>
                </a:moveTo>
                <a:lnTo>
                  <a:pt x="0" y="231494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ovací čára 16"/>
          <p:cNvCxnSpPr/>
          <p:nvPr/>
        </p:nvCxnSpPr>
        <p:spPr>
          <a:xfrm>
            <a:off x="7380312" y="4005064"/>
            <a:ext cx="0" cy="18722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louk 17"/>
          <p:cNvSpPr/>
          <p:nvPr/>
        </p:nvSpPr>
        <p:spPr>
          <a:xfrm rot="19536363">
            <a:off x="6664149" y="4387764"/>
            <a:ext cx="1296144" cy="1152128"/>
          </a:xfrm>
          <a:prstGeom prst="arc">
            <a:avLst>
              <a:gd name="adj1" fmla="val 17395473"/>
              <a:gd name="adj2" fmla="val 20349621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ovací čára 18"/>
          <p:cNvCxnSpPr/>
          <p:nvPr/>
        </p:nvCxnSpPr>
        <p:spPr>
          <a:xfrm>
            <a:off x="3779912" y="4365104"/>
            <a:ext cx="536408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louk 21"/>
          <p:cNvSpPr/>
          <p:nvPr/>
        </p:nvSpPr>
        <p:spPr>
          <a:xfrm>
            <a:off x="6228504" y="4221408"/>
            <a:ext cx="2880000" cy="2880000"/>
          </a:xfrm>
          <a:prstGeom prst="arc">
            <a:avLst>
              <a:gd name="adj1" fmla="val 13685652"/>
              <a:gd name="adj2" fmla="val 18579448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" name="Přímá spojovací čára 24"/>
          <p:cNvCxnSpPr/>
          <p:nvPr/>
        </p:nvCxnSpPr>
        <p:spPr>
          <a:xfrm flipV="1">
            <a:off x="7524328" y="3861048"/>
            <a:ext cx="1008112" cy="20882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flipV="1">
            <a:off x="4716016" y="3861048"/>
            <a:ext cx="1008112" cy="20882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Oblouk 27"/>
          <p:cNvSpPr/>
          <p:nvPr/>
        </p:nvSpPr>
        <p:spPr>
          <a:xfrm rot="16200000">
            <a:off x="5490656" y="1826825"/>
            <a:ext cx="4968000" cy="5004000"/>
          </a:xfrm>
          <a:prstGeom prst="arc">
            <a:avLst>
              <a:gd name="adj1" fmla="val 15591790"/>
              <a:gd name="adj2" fmla="val 1710114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Kosoúhelník 28"/>
          <p:cNvSpPr/>
          <p:nvPr/>
        </p:nvSpPr>
        <p:spPr>
          <a:xfrm>
            <a:off x="4860032" y="4365104"/>
            <a:ext cx="3420000" cy="1296144"/>
          </a:xfrm>
          <a:prstGeom prst="parallelogram">
            <a:avLst>
              <a:gd name="adj" fmla="val 48218"/>
            </a:avLst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4644008" y="5672861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662578" y="5589240"/>
            <a:ext cx="3658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118254" y="3944669"/>
            <a:ext cx="38985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D</a:t>
            </a:r>
            <a:endParaRPr lang="cs-CZ" sz="26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8316416" y="3944669"/>
            <a:ext cx="3626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</a:p>
        </p:txBody>
      </p:sp>
      <p:sp>
        <p:nvSpPr>
          <p:cNvPr id="45" name="TextovéPole 44"/>
          <p:cNvSpPr txBox="1"/>
          <p:nvPr/>
        </p:nvSpPr>
        <p:spPr>
          <a:xfrm>
            <a:off x="8821118" y="4221088"/>
            <a:ext cx="35939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p</a:t>
            </a:r>
            <a:endParaRPr lang="cs-CZ" sz="26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7668344" y="3789040"/>
            <a:ext cx="33695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k</a:t>
            </a:r>
            <a:endParaRPr lang="cs-CZ" sz="26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6932432" y="3933056"/>
            <a:ext cx="44788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C‘</a:t>
            </a:r>
          </a:p>
        </p:txBody>
      </p:sp>
      <p:cxnSp>
        <p:nvCxnSpPr>
          <p:cNvPr id="48" name="Přímá spojovací čára 47"/>
          <p:cNvCxnSpPr>
            <a:stCxn id="31" idx="2"/>
          </p:cNvCxnSpPr>
          <p:nvPr/>
        </p:nvCxnSpPr>
        <p:spPr>
          <a:xfrm flipH="1" flipV="1">
            <a:off x="6732240" y="3645024"/>
            <a:ext cx="1113241" cy="243665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/>
          <p:nvPr/>
        </p:nvCxnSpPr>
        <p:spPr>
          <a:xfrm flipH="1" flipV="1">
            <a:off x="4067944" y="3861048"/>
            <a:ext cx="1080120" cy="24482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Oblouk 52"/>
          <p:cNvSpPr/>
          <p:nvPr/>
        </p:nvSpPr>
        <p:spPr>
          <a:xfrm rot="16200000">
            <a:off x="4301969" y="1979225"/>
            <a:ext cx="4968000" cy="5004000"/>
          </a:xfrm>
          <a:prstGeom prst="arc">
            <a:avLst>
              <a:gd name="adj1" fmla="val 15591790"/>
              <a:gd name="adj2" fmla="val 1710114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TextovéPole 53"/>
          <p:cNvSpPr txBox="1"/>
          <p:nvPr/>
        </p:nvSpPr>
        <p:spPr>
          <a:xfrm>
            <a:off x="4211960" y="3944669"/>
            <a:ext cx="47045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D‘</a:t>
            </a:r>
            <a:endParaRPr lang="cs-CZ" sz="2600" dirty="0"/>
          </a:p>
        </p:txBody>
      </p:sp>
      <p:sp>
        <p:nvSpPr>
          <p:cNvPr id="55" name="Volný tvar 54"/>
          <p:cNvSpPr/>
          <p:nvPr/>
        </p:nvSpPr>
        <p:spPr>
          <a:xfrm>
            <a:off x="4283967" y="4365104"/>
            <a:ext cx="3348000" cy="1296144"/>
          </a:xfrm>
          <a:custGeom>
            <a:avLst/>
            <a:gdLst>
              <a:gd name="connsiteX0" fmla="*/ 0 w 3420000"/>
              <a:gd name="connsiteY0" fmla="*/ 1296144 h 1296144"/>
              <a:gd name="connsiteX1" fmla="*/ 624975 w 3420000"/>
              <a:gd name="connsiteY1" fmla="*/ 0 h 1296144"/>
              <a:gd name="connsiteX2" fmla="*/ 3420000 w 3420000"/>
              <a:gd name="connsiteY2" fmla="*/ 0 h 1296144"/>
              <a:gd name="connsiteX3" fmla="*/ 2795025 w 3420000"/>
              <a:gd name="connsiteY3" fmla="*/ 1296144 h 1296144"/>
              <a:gd name="connsiteX4" fmla="*/ 0 w 3420000"/>
              <a:gd name="connsiteY4" fmla="*/ 1296144 h 1296144"/>
              <a:gd name="connsiteX0" fmla="*/ 576064 w 3996064"/>
              <a:gd name="connsiteY0" fmla="*/ 1296144 h 1296144"/>
              <a:gd name="connsiteX1" fmla="*/ 0 w 3996064"/>
              <a:gd name="connsiteY1" fmla="*/ 0 h 1296144"/>
              <a:gd name="connsiteX2" fmla="*/ 3996064 w 3996064"/>
              <a:gd name="connsiteY2" fmla="*/ 0 h 1296144"/>
              <a:gd name="connsiteX3" fmla="*/ 3371089 w 3996064"/>
              <a:gd name="connsiteY3" fmla="*/ 1296144 h 1296144"/>
              <a:gd name="connsiteX4" fmla="*/ 576064 w 3996064"/>
              <a:gd name="connsiteY4" fmla="*/ 1296144 h 1296144"/>
              <a:gd name="connsiteX0" fmla="*/ 576064 w 3371089"/>
              <a:gd name="connsiteY0" fmla="*/ 1296144 h 1296144"/>
              <a:gd name="connsiteX1" fmla="*/ 0 w 3371089"/>
              <a:gd name="connsiteY1" fmla="*/ 0 h 1296144"/>
              <a:gd name="connsiteX2" fmla="*/ 2808312 w 3371089"/>
              <a:gd name="connsiteY2" fmla="*/ 0 h 1296144"/>
              <a:gd name="connsiteX3" fmla="*/ 3371089 w 3371089"/>
              <a:gd name="connsiteY3" fmla="*/ 1296144 h 1296144"/>
              <a:gd name="connsiteX4" fmla="*/ 576064 w 3371089"/>
              <a:gd name="connsiteY4" fmla="*/ 1296144 h 1296144"/>
              <a:gd name="connsiteX0" fmla="*/ 576064 w 3371089"/>
              <a:gd name="connsiteY0" fmla="*/ 1296144 h 1296144"/>
              <a:gd name="connsiteX1" fmla="*/ 0 w 3371089"/>
              <a:gd name="connsiteY1" fmla="*/ 0 h 1296144"/>
              <a:gd name="connsiteX2" fmla="*/ 2808313 w 3371089"/>
              <a:gd name="connsiteY2" fmla="*/ 0 h 1296144"/>
              <a:gd name="connsiteX3" fmla="*/ 3371089 w 3371089"/>
              <a:gd name="connsiteY3" fmla="*/ 1296144 h 1296144"/>
              <a:gd name="connsiteX4" fmla="*/ 576064 w 3371089"/>
              <a:gd name="connsiteY4" fmla="*/ 1296144 h 12961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71089" h="1296144">
                <a:moveTo>
                  <a:pt x="576064" y="1296144"/>
                </a:moveTo>
                <a:lnTo>
                  <a:pt x="0" y="0"/>
                </a:lnTo>
                <a:lnTo>
                  <a:pt x="2808313" y="0"/>
                </a:lnTo>
                <a:lnTo>
                  <a:pt x="3371089" y="1296144"/>
                </a:lnTo>
                <a:lnTo>
                  <a:pt x="576064" y="1296144"/>
                </a:lnTo>
                <a:close/>
              </a:path>
            </a:pathLst>
          </a:cu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archiv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421</Words>
  <Application>Microsoft Office PowerPoint</Application>
  <PresentationFormat>Předvádění na obrazovce (4:3)</PresentationFormat>
  <Paragraphs>110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Motiv sady Office</vt:lpstr>
      <vt:lpstr>1_Motiv sady Office</vt:lpstr>
      <vt:lpstr>2_Motiv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Konstrukce rovnoběžníku</vt:lpstr>
      <vt:lpstr>Opakování – výšky rovnoběžníku</vt:lpstr>
      <vt:lpstr>Narýsuj rovnoběžník ABCD a = 5 cm, b = 3,5 cm, va= 3 cm</vt:lpstr>
      <vt:lpstr>Narýsuj rovnoběžník ABCD a = 5 cm, b = 3,5 cm, va= 3 cm</vt:lpstr>
      <vt:lpstr>Narýsuj rovnoběžník ABCD a = 5 cm, b = 3,5 cm, va= 3 cm</vt:lpstr>
      <vt:lpstr>Narýsuj rovnoběžník ABCD a = 5 cm, b = 3,5 cm, va= 3 cm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Konstrukce rovnoběžníku</dc:title>
  <dc:creator>Roman</dc:creator>
  <cp:lastModifiedBy>Roman Marshner</cp:lastModifiedBy>
  <cp:revision>14</cp:revision>
  <dcterms:created xsi:type="dcterms:W3CDTF">2012-05-16T15:35:24Z</dcterms:created>
  <dcterms:modified xsi:type="dcterms:W3CDTF">2012-06-14T11:47:18Z</dcterms:modified>
</cp:coreProperties>
</file>