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6" r:id="rId4"/>
    <p:sldId id="258" r:id="rId5"/>
    <p:sldId id="260" r:id="rId6"/>
    <p:sldId id="261" r:id="rId7"/>
    <p:sldId id="259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99FF"/>
    <a:srgbClr val="3F36F2"/>
    <a:srgbClr val="5123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12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028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929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561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463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677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856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36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3075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736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81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8D7D7A-B775-405A-849C-3148CFBD8A2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905D0-51D3-4697-A5B4-08625D62A1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584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10" Type="http://schemas.openxmlformats.org/officeDocument/2006/relationships/audio" Target="../media/audio1.wav"/><Relationship Id="rId4" Type="http://schemas.openxmlformats.org/officeDocument/2006/relationships/image" Target="../media/image2.jpeg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7/7c/Baobab_and_elephant%2C_Tanzania_.jpg/800px-Baobab_and_elephant%2C_Tanzania_.jpg" TargetMode="External"/><Relationship Id="rId3" Type="http://schemas.openxmlformats.org/officeDocument/2006/relationships/hyperlink" Target="http://upload.wikimedia.org/wikipedia/commons/2/2a/Subtropical.png" TargetMode="External"/><Relationship Id="rId7" Type="http://schemas.openxmlformats.org/officeDocument/2006/relationships/hyperlink" Target="http://media.novinky.cz/460/324608-top_foto1-5ady6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animals.euweb.cz/zviratka/s002.jpg" TargetMode="External"/><Relationship Id="rId5" Type="http://schemas.openxmlformats.org/officeDocument/2006/relationships/hyperlink" Target="http://img.aktualne.centrum.cz/148/5/1480556-prales.jpg" TargetMode="External"/><Relationship Id="rId10" Type="http://schemas.openxmlformats.org/officeDocument/2006/relationships/audio" Target="../media/audio1.wav"/><Relationship Id="rId4" Type="http://schemas.openxmlformats.org/officeDocument/2006/relationships/hyperlink" Target="http://mb.horolezci.cz/fotky/joshua-tree/img/p1010790.jpg" TargetMode="External"/><Relationship Id="rId9" Type="http://schemas.openxmlformats.org/officeDocument/2006/relationships/hyperlink" Target="http://upload.wikimedia.org/wikipedia/commons/thumb/2/23/Moving_Octopus_Vulgaris_2005-01-14.ogg/mid-Moving_Octopus_Vulgaris_2005-01-14.og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4872735"/>
              </p:ext>
            </p:extLst>
          </p:nvPr>
        </p:nvGraphicFramePr>
        <p:xfrm>
          <a:off x="395536" y="332656"/>
          <a:ext cx="8424936" cy="6192688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4048686"/>
                <a:gridCol w="4376250"/>
              </a:tblGrid>
              <a:tr h="10266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Jméno autora výukového materiálu</a:t>
                      </a:r>
                      <a:endParaRPr lang="cs-CZ" sz="1800" kern="50" dirty="0">
                        <a:effectLst/>
                        <a:latin typeface="Benguiat Frisky" pitchFamily="66" charset="0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 smtClean="0">
                          <a:effectLst/>
                          <a:latin typeface="Times New Roman"/>
                          <a:ea typeface="AR PL UMing HK"/>
                          <a:cs typeface="Lohit Hindi"/>
                        </a:rPr>
                        <a:t>Soňa  </a:t>
                      </a:r>
                      <a:r>
                        <a:rPr lang="cs-CZ" sz="1800" kern="50" dirty="0" err="1" smtClean="0">
                          <a:effectLst/>
                          <a:latin typeface="Times New Roman"/>
                          <a:ea typeface="AR PL UMing HK"/>
                          <a:cs typeface="Lohit Hindi"/>
                        </a:rPr>
                        <a:t>Maruničová</a:t>
                      </a:r>
                      <a:endParaRPr lang="cs-CZ" sz="1800" kern="50" dirty="0">
                        <a:effectLst/>
                        <a:latin typeface="Times New Roman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</a:tr>
              <a:tr h="10266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Datum (</a:t>
                      </a:r>
                      <a:r>
                        <a:rPr lang="cs-CZ" sz="1800" kern="50" dirty="0" err="1">
                          <a:effectLst/>
                        </a:rPr>
                        <a:t>období,ve</a:t>
                      </a:r>
                      <a:r>
                        <a:rPr lang="cs-CZ" sz="1800" kern="50" dirty="0">
                          <a:effectLst/>
                        </a:rPr>
                        <a:t> kterém byl vytvořen)</a:t>
                      </a:r>
                      <a:endParaRPr lang="cs-CZ" sz="1800" kern="50" dirty="0">
                        <a:effectLst/>
                        <a:latin typeface="Benguiat Frisky" pitchFamily="66" charset="0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 </a:t>
                      </a:r>
                      <a:r>
                        <a:rPr lang="cs-CZ" sz="1800" kern="50" dirty="0" smtClean="0">
                          <a:effectLst/>
                        </a:rPr>
                        <a:t>5/2012</a:t>
                      </a:r>
                      <a:endParaRPr lang="cs-CZ" sz="1800" kern="50" dirty="0">
                        <a:effectLst/>
                        <a:latin typeface="Times New Roman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</a:tr>
              <a:tr h="10266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 err="1">
                          <a:effectLst/>
                        </a:rPr>
                        <a:t>Ročník,pro</a:t>
                      </a:r>
                      <a:r>
                        <a:rPr lang="cs-CZ" sz="1800" kern="50" dirty="0">
                          <a:effectLst/>
                        </a:rPr>
                        <a:t> který je výukový materiál určen</a:t>
                      </a:r>
                      <a:endParaRPr lang="cs-CZ" sz="1800" kern="50" dirty="0">
                        <a:effectLst/>
                        <a:latin typeface="Benguiat Frisky" pitchFamily="66" charset="0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 </a:t>
                      </a:r>
                      <a:r>
                        <a:rPr lang="cs-CZ" sz="1800" kern="50" dirty="0" smtClean="0">
                          <a:effectLst/>
                        </a:rPr>
                        <a:t>5. ročník</a:t>
                      </a:r>
                      <a:endParaRPr lang="cs-CZ" sz="1800" kern="50" dirty="0">
                        <a:effectLst/>
                        <a:latin typeface="Times New Roman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</a:tr>
              <a:tr h="10266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Vzdělávací oblast /obor/ </a:t>
                      </a:r>
                      <a:r>
                        <a:rPr lang="cs-CZ" sz="1800" kern="50" dirty="0" err="1">
                          <a:effectLst/>
                        </a:rPr>
                        <a:t>tém</a:t>
                      </a:r>
                      <a:r>
                        <a:rPr lang="cs-CZ" sz="1800" kern="50" dirty="0">
                          <a:effectLst/>
                        </a:rPr>
                        <a:t>. okruh/ téma </a:t>
                      </a:r>
                      <a:endParaRPr lang="cs-CZ" sz="1800" kern="50" dirty="0">
                        <a:effectLst/>
                        <a:latin typeface="Benguiat Frisky" pitchFamily="66" charset="0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 </a:t>
                      </a:r>
                      <a:r>
                        <a:rPr lang="cs-CZ" sz="1800" kern="50" dirty="0" smtClean="0">
                          <a:effectLst/>
                        </a:rPr>
                        <a:t>Přírodověda – člověk a živá příroda</a:t>
                      </a:r>
                      <a:endParaRPr lang="cs-CZ" sz="1800" kern="50" dirty="0">
                        <a:effectLst/>
                        <a:latin typeface="Times New Roman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</a:tr>
              <a:tr h="20862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>
                          <a:effectLst/>
                        </a:rPr>
                        <a:t>Metodický list/anotace </a:t>
                      </a:r>
                      <a:endParaRPr lang="cs-CZ" sz="1800" kern="50" dirty="0">
                        <a:effectLst/>
                        <a:latin typeface="Benguiat Frisky" pitchFamily="66" charset="0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800" kern="50" dirty="0" smtClean="0">
                          <a:effectLst/>
                        </a:rPr>
                        <a:t>Pomocí prezentace si žáci doplní informace, které poslouží k </a:t>
                      </a:r>
                      <a:r>
                        <a:rPr lang="cs-CZ" sz="1800" kern="50" baseline="0" dirty="0" smtClean="0">
                          <a:effectLst/>
                        </a:rPr>
                        <a:t> rozvoji jejich gramotnosti a ke zdokonalení v dané oblasti. Opakují již naučené. Práce s učebnicí, sebehodnocení a sebevzdělávání  je nedílnou součástí integrace ve vyšším ročníku.</a:t>
                      </a:r>
                      <a:endParaRPr lang="cs-CZ" sz="1800" kern="50" dirty="0">
                        <a:effectLst/>
                        <a:latin typeface="Times New Roman"/>
                        <a:ea typeface="AR PL UMing HK"/>
                        <a:cs typeface="Lohit Hindi"/>
                      </a:endParaRPr>
                    </a:p>
                  </a:txBody>
                  <a:tcPr marL="34925" marR="34925" marT="34925" marB="349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3425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20888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rgbClr val="7030A0"/>
                </a:solidFill>
                <a:effectLst/>
              </a:rPr>
              <a:t>☺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žáci pracují s učebnicí</a:t>
            </a:r>
            <a:b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2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32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☺</a:t>
            </a:r>
            <a:r>
              <a:rPr lang="cs-CZ" sz="3200" dirty="0" smtClean="0">
                <a:effectLst/>
              </a:rPr>
              <a:t>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informace vyhledávají a zapisuji na </a:t>
            </a:r>
            <a:b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papír či do sešitu</a:t>
            </a:r>
            <a:b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32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☺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výpisky jsou stručné, ale věcné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7030A0"/>
                </a:solidFill>
                <a:effectLst/>
              </a:rPr>
            </a:br>
            <a:r>
              <a:rPr lang="cs-CZ" sz="3200" dirty="0">
                <a:solidFill>
                  <a:srgbClr val="7030A0"/>
                </a:solidFill>
              </a:rPr>
              <a:t/>
            </a:r>
            <a:br>
              <a:rPr lang="cs-CZ" sz="3200" dirty="0">
                <a:solidFill>
                  <a:srgbClr val="7030A0"/>
                </a:solidFill>
              </a:rPr>
            </a:br>
            <a:r>
              <a:rPr lang="cs-CZ" sz="3200" dirty="0" smtClean="0">
                <a:solidFill>
                  <a:srgbClr val="7030A0"/>
                </a:solidFill>
                <a:effectLst/>
              </a:rPr>
              <a:t>☺ </a:t>
            </a:r>
            <a:r>
              <a:rPr lang="cs-CZ" sz="32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hodnotí výsledky své práce</a:t>
            </a:r>
            <a:endParaRPr lang="cs-CZ" sz="32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79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309464" y="332656"/>
            <a:ext cx="864096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9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1</a:t>
            </a:r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Jsou odlišnosti mezi jednotlivými podnebnými </a:t>
            </a:r>
          </a:p>
          <a:p>
            <a:pPr algn="l"/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pásy v oceánech? Jaké. (str. 39)</a:t>
            </a:r>
            <a:endParaRPr lang="cs-CZ" sz="29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09464" y="4653136"/>
            <a:ext cx="864096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9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3</a:t>
            </a:r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Na konkrétních případech živých organismů popiš, </a:t>
            </a:r>
          </a:p>
          <a:p>
            <a:pPr algn="l"/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jak se přizpůsobily životu v oblasti podnebného </a:t>
            </a:r>
          </a:p>
          <a:p>
            <a:pPr algn="l"/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pásu, kde žijí. (str. 40)</a:t>
            </a:r>
            <a:endParaRPr lang="cs-CZ" sz="2900" dirty="0"/>
          </a:p>
        </p:txBody>
      </p:sp>
      <p:sp>
        <p:nvSpPr>
          <p:cNvPr id="9" name="Nadpis 1"/>
          <p:cNvSpPr txBox="1">
            <a:spLocks noGrp="1"/>
          </p:cNvSpPr>
          <p:nvPr>
            <p:ph type="ctrTitle"/>
          </p:nvPr>
        </p:nvSpPr>
        <p:spPr>
          <a:xfrm>
            <a:off x="309464" y="2420888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2. Kromě podnebí mají vliv na výskyt </a:t>
            </a:r>
            <a:b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rostlinstva a živočišstva u nás i jiné </a:t>
            </a:r>
            <a:b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29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podmínky. Jaké?  (str. 42)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3641496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5867" y="2708920"/>
            <a:ext cx="903649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5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Vypiš zástupce rostlin a živočichů</a:t>
            </a:r>
            <a:b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žijících v různých podnebných pásech (str.34-38).</a:t>
            </a:r>
            <a:endParaRPr lang="cs-CZ" sz="2800" b="1" dirty="0">
              <a:solidFill>
                <a:srgbClr val="51237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kvaleir" pitchFamily="34" charset="-18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8525" y="260648"/>
            <a:ext cx="9036496" cy="2160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4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Jak třídíme živočichy? </a:t>
            </a:r>
          </a:p>
          <a:p>
            <a:pPr algn="l"/>
            <a:r>
              <a:rPr lang="cs-CZ" sz="28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Vypiš zástupce jednotlivých 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skupin. (str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48-49)</a:t>
            </a:r>
            <a:endParaRPr lang="cs-CZ" sz="2800" b="1" dirty="0">
              <a:solidFill>
                <a:srgbClr val="51237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kvaleir" pitchFamily="34" charset="-18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127720" y="4797152"/>
            <a:ext cx="903649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6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Napiš, proč jsou zakládány botanické a zoologické   </a:t>
            </a:r>
          </a:p>
          <a:p>
            <a:pPr algn="l"/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zahrady. (str. 41)</a:t>
            </a:r>
            <a:endParaRPr lang="cs-CZ" sz="2800" b="1" dirty="0">
              <a:solidFill>
                <a:srgbClr val="51237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kvaleir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007097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http://upload.wikimedia.org/wikipedia/commons/thumb/2/23/Moving_Octopus_Vulgaris_2005-01-14.ogg/mid-Moving_Octopus_Vulgaris_2005-01-14.og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06307"/>
            <a:ext cx="2955620" cy="221671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media.novinky.cz/460/324608-top_foto1-5ady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350" y="3571393"/>
            <a:ext cx="5715000" cy="32194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img.aktualne.centrum.cz/148/5/1480556-prale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7" y="4841352"/>
            <a:ext cx="2702308" cy="201664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animals.euweb.cz/zviratka/s00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116" y="3025068"/>
            <a:ext cx="2306768" cy="33275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27720" y="476672"/>
            <a:ext cx="903649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800" b="1" dirty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7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 </a:t>
            </a:r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V jakých společenstvech žijí rostliny a živočichové </a:t>
            </a:r>
          </a:p>
          <a:p>
            <a:pPr algn="l"/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v České republice? Vyjmenuj hlavní zástupce </a:t>
            </a:r>
          </a:p>
          <a:p>
            <a:pPr algn="l"/>
            <a:r>
              <a:rPr lang="cs-CZ" sz="2800" b="1" dirty="0" smtClean="0">
                <a:solidFill>
                  <a:srgbClr val="51237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živých organizmů zde žijících. (str.42–43)</a:t>
            </a:r>
            <a:endParaRPr lang="cs-CZ" sz="2800" b="1" dirty="0">
              <a:solidFill>
                <a:srgbClr val="51237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kvaleir" pitchFamily="34" charset="-18"/>
            </a:endParaRPr>
          </a:p>
        </p:txBody>
      </p:sp>
      <p:pic>
        <p:nvPicPr>
          <p:cNvPr id="1026" name="Picture 2" descr="http://upload.wikimedia.org/wikipedia/commons/2/2a/Subtropical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720" y="1859070"/>
            <a:ext cx="3472036" cy="16068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mb.horolezci.cz/fotky/joshua-tree/img/p1010790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850" y="2329499"/>
            <a:ext cx="2857500" cy="2143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upload.wikimedia.org/wikipedia/commons/thumb/7/7c/Baobab_and_elephant%2C_Tanzania_.jpg/800px-Baobab_and_elephant%2C_Tanzania_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82" r="7713"/>
          <a:stretch/>
        </p:blipFill>
        <p:spPr bwMode="auto">
          <a:xfrm>
            <a:off x="0" y="3045960"/>
            <a:ext cx="2522178" cy="203922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674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 noGrp="1"/>
          </p:cNvSpPr>
          <p:nvPr>
            <p:ph type="ctrTitle"/>
          </p:nvPr>
        </p:nvSpPr>
        <p:spPr>
          <a:xfrm>
            <a:off x="231506" y="116632"/>
            <a:ext cx="889248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cs-CZ" sz="36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Zkontroluj správnost svých odpovědí.</a:t>
            </a:r>
            <a:br>
              <a:rPr lang="cs-CZ" sz="36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36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36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1) Ano.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V moři tropického a subtropického pásu má voda celoroční vysokou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teplotu, živočichové mají příznivé podmínky pro život.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V moři mírného pásu žije menší množství druhů živočichů.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Jednotlivé druhy se však vyskytují v obrovském množství jedinců.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V moři polárního pásu můžeme vidět největší savce na Zemi -velryby.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2) Především zásahy člověka do přírody – stavby přehrad a rybníků, těžba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nerostných surovin, obdělávání půdy, chovem hospodářských zvířat,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vymezování chráněného území aj…..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3) Živočichové: využívají svého zbarvení, aby splynuli s prostředím.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Pestrobarevní papoušci snadno splynou s barevným rostlinstvem tropických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deštných lesů. Naproti ptáci našich listnatých a smíšených lesů splývají se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svým okolím díky nenápadnému zabarvení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.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4) - OBRATLOVCI – ryby, obojživelníci, plazi, ptáci, savci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- BEZOBRATLÍ – motýli, brouci, blanokřídlí, dvoukřídlí, vážky</a:t>
            </a:r>
            <a:endParaRPr lang="cs-CZ" sz="1800" dirty="0">
              <a:solidFill>
                <a:srgbClr val="0099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9172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6"/>
            <a:ext cx="8568952" cy="619268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5)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Tropický pás</a:t>
            </a: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–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palmy, vzácná dřeva, kaučukovník,, kávovník,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kakaovník, kokosovník,, banánovník,,                  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</a:t>
            </a:r>
            <a:r>
              <a:rPr lang="cs-CZ" sz="1800" b="1" dirty="0" err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ananasovník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, orchideje, liány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opice, krokodýl, papoušek, leguán, stromové       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žáby, hadi, tygr, jaguár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Savany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–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vysoké traviny, plantáže bavlníku a podzemnice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olejné s plody burských oříšků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slon, zebra, antilopa, žirafa, pakůň, nosorožec,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lev, gepard, sup, hyena, prase bradavičnaté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Pouště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–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kaktusy, tučnolisté rostliny, baobab, na uměle          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zavlažovaných pozemcích pouště se pěstují datlovníky s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plody, ovoce a zelenina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velbloud, pouštní liška, </a:t>
            </a:r>
            <a:r>
              <a:rPr lang="cs-CZ" sz="1800" b="1" dirty="0" err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surikata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, štír, fenek,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sarančata, hmyz, </a:t>
            </a:r>
            <a:r>
              <a:rPr lang="cs-CZ" sz="1800" b="1" dirty="0" err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stepokur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, pavouci, plazi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Subtropický pás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–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cypřiše, cedry, pinie, fíkovníky, levandule,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rozmarýn, cesmína, olivovník, mandloň,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citrusy, vinná réva, ořešák,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daněk, ovce, muflon, šakal, plazi, klokan,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hmyz, racek          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5890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8520" y="0"/>
            <a:ext cx="9036496" cy="583264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Mírný pás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– STEPI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rozlehlé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travnaté porosty, přeměněny z velké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části na pole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bizon, divoký kůň, osel, stáda ovcí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– LISTNATÉ A SMÍŠENÉ LESY - </a:t>
            </a:r>
            <a:r>
              <a:rPr lang="cs-CZ" sz="1800" b="1" dirty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opadavé stromy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- </a:t>
            </a:r>
            <a:r>
              <a:rPr lang="cs-CZ" sz="1800" b="1" dirty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jelen, srnec,      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                  liška, lasička,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                  prase divoké,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                  hlodavci, různé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                  druhy ptáků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– JEHLIČNATÉ LESY - </a:t>
            </a:r>
            <a:r>
              <a:rPr lang="cs-CZ" sz="1800" b="1" dirty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smrk, borovice, jedle, modřín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- 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rys, medvěd hnědý, vlk, los,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bobr, jezevec, kuna,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                                veverka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</a:t>
            </a:r>
            <a:br>
              <a:rPr lang="cs-CZ" sz="1800" b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</a:t>
            </a:r>
            <a:r>
              <a:rPr lang="cs-CZ" sz="1800" b="1" u="sng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Polární </a:t>
            </a:r>
            <a:r>
              <a:rPr lang="cs-CZ" sz="1800" b="1" u="sng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pás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- </a:t>
            </a:r>
            <a:r>
              <a:rPr lang="cs-CZ" sz="1800" b="1" dirty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rostliny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mechy, lišejníky, zakrslé dřeviny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- </a:t>
            </a:r>
            <a:r>
              <a:rPr lang="cs-CZ" sz="1800" b="1" dirty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živočichové</a:t>
            </a:r>
            <a:r>
              <a:rPr lang="cs-CZ" sz="1800" b="1" dirty="0" smtClean="0">
                <a:solidFill>
                  <a:srgbClr val="3F36F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: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medvěd lední, tuleň mrož, tučňák, v tundrách sob, 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        liška polární, sovice sněžná</a:t>
            </a: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endParaRPr lang="cs-CZ" sz="1800" dirty="0">
              <a:solidFill>
                <a:srgbClr val="0099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853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4745" y="260648"/>
            <a:ext cx="8892480" cy="2736304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6) Umožňují lidem pozorovat život rozličných druhů rostlin a živočichů z celého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světa. Studentům a vědcům slouží ke studijním účelům a pro výzkum.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Poskytují také možnost rozmnožovat ohrožené druhy a třeba je i později 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vrátit do jejich přirozeného prostředí.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Ad 7) Společenstvo žijící: v okolí lidských obydlí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na poli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u vody</a:t>
            </a:r>
            <a:b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800" b="1" dirty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</a:t>
            </a:r>
            <a:r>
              <a:rPr lang="cs-CZ" sz="1800" b="1" dirty="0" smtClean="0">
                <a:solidFill>
                  <a:srgbClr val="0099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>                                  v lese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34988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429000"/>
            <a:ext cx="7772400" cy="1470025"/>
          </a:xfrm>
        </p:spPr>
        <p:txBody>
          <a:bodyPr>
            <a:noAutofit/>
          </a:bodyPr>
          <a:lstStyle/>
          <a:p>
            <a:pPr algn="l"/>
            <a:r>
              <a:rPr lang="cs-CZ" sz="1400" b="1" u="sng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ZDROJ:</a:t>
            </a: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Přírodověda 5, člověk a jeho svět</a:t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doc. RNDr. Jiří </a:t>
            </a:r>
            <a:r>
              <a:rPr lang="cs-CZ" sz="1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Matyášek</a:t>
            </a: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, CSc. Mgr. Věra Štiková, doc. RNDr. Josef Trna, CSc.</a:t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  <a:t>ISBN 80-7289-063-8</a:t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cs typeface="Trebuchet MS" pitchFamily="34" charset="0"/>
              </a:rPr>
            </a:b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</a:br>
            <a:r>
              <a:rPr lang="cs-CZ" sz="1400" b="1" u="sng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>CITACE: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</a:b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>http</a:t>
            </a: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>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3"/>
              </a:rPr>
              <a:t>upload.wikimedia.org/wikipedia/commons/2/2a/Subtropical.png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4"/>
              </a:rPr>
              <a:t>http://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4"/>
              </a:rPr>
              <a:t>mb.horolezci.cz/fotky/joshua-tree/img/p1010790.jpg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5"/>
              </a:rPr>
              <a:t>http://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5"/>
              </a:rPr>
              <a:t>img.aktualne.centrum.cz/148/5/1480556-prales.jpg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6"/>
              </a:rPr>
              <a:t>http://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6"/>
              </a:rPr>
              <a:t>www.animals.euweb.cz/zviratka/s002.jpg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7"/>
              </a:rPr>
              <a:t>http://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7"/>
              </a:rPr>
              <a:t>media.novinky.cz/460/324608-top_foto1-5ady6.jpg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8"/>
              </a:rPr>
              <a:t>http://upload.wikimedia.org/wikipedia/commons/thumb/7/7c/Baobab_and_elephant%2C_Tanzania_.jpg/800px-Baobab_and_elephant%2C_Tanzania_.jpg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9"/>
              </a:rPr>
              <a:t>http://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  <a:hlinkClick r:id="rId9"/>
              </a:rPr>
              <a:t>upload.wikimedia.org/wikipedia/commons/thumb/2/23/Moving_Octopus_Vulgaris_2005-01-14.ogg/mid-Moving_Octopus_Vulgaris_2005-01-14.ogg.jpg</a:t>
            </a: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  <a:t/>
            </a:r>
            <a:br>
              <a:rPr lang="cs-CZ" sz="1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kvaleir" pitchFamily="34" charset="-18"/>
              </a:rPr>
            </a:br>
            <a:r>
              <a:rPr lang="cs-CZ" sz="1400" dirty="0" smtClean="0">
                <a:latin typeface="Akvaleir" pitchFamily="34" charset="-18"/>
              </a:rPr>
              <a:t/>
            </a:r>
            <a:br>
              <a:rPr lang="cs-CZ" sz="1400" dirty="0" smtClean="0">
                <a:latin typeface="Akvaleir" pitchFamily="34" charset="-18"/>
              </a:rPr>
            </a:br>
            <a:r>
              <a:rPr lang="cs-CZ" sz="1400" dirty="0" smtClean="0">
                <a:latin typeface="Akvaleir" pitchFamily="34" charset="-18"/>
              </a:rPr>
              <a:t/>
            </a:r>
            <a:br>
              <a:rPr lang="cs-CZ" sz="1400" dirty="0" smtClean="0">
                <a:latin typeface="Akvaleir" pitchFamily="34" charset="-18"/>
              </a:rPr>
            </a:br>
            <a:r>
              <a:rPr lang="cs-CZ" sz="1400" dirty="0" smtClean="0">
                <a:latin typeface="Akvaleir" pitchFamily="34" charset="-18"/>
              </a:rPr>
              <a:t/>
            </a:r>
            <a:br>
              <a:rPr lang="cs-CZ" sz="1400" dirty="0" smtClean="0">
                <a:latin typeface="Akvaleir" pitchFamily="34" charset="-18"/>
              </a:rPr>
            </a:br>
            <a:endParaRPr lang="cs-CZ" sz="1400" dirty="0">
              <a:latin typeface="Akvaleir" pitchFamily="34" charset="-18"/>
            </a:endParaRPr>
          </a:p>
        </p:txBody>
      </p:sp>
    </p:spTree>
    <p:extLst>
      <p:ext uri="{BB962C8B-B14F-4D97-AF65-F5344CB8AC3E}">
        <p14:creationId xmlns:p14="http://schemas.microsoft.com/office/powerpoint/2010/main" val="1943954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</TotalTime>
  <Words>251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☺ žáci pracují s učebnicí  ☺ informace vyhledávají a zapisuji na      papír či do sešitu  ☺ výpisky jsou stručné, ale věcné  ☺ hodnotí výsledky své práce</vt:lpstr>
      <vt:lpstr>2. Kromě podnebí mají vliv na výskyt      rostlinstva a živočišstva u nás i jiné      podmínky. Jaké?  (str. 42)</vt:lpstr>
      <vt:lpstr>Prezentace aplikace PowerPoint</vt:lpstr>
      <vt:lpstr>Prezentace aplikace PowerPoint</vt:lpstr>
      <vt:lpstr>Zkontroluj správnost svých odpovědí.  Ad 1) Ano.         V moři tropického a subtropického pásu má voda celoroční vysokou           teplotu, živočichové mají příznivé podmínky pro život.        V moři mírného pásu žije menší množství druhů živočichů.             Jednotlivé druhy se však vyskytují v obrovském množství jedinců.         V moři polárního pásu můžeme vidět největší savce na Zemi -velryby.   Ad 2) Především zásahy člověka do přírody – stavby přehrad a rybníků, těžba          nerostných surovin, obdělávání půdy, chovem hospodářských zvířat,          vymezování chráněného území aj…..  Ad 3) Živočichové: využívají svého zbarvení, aby splynuli s prostředím.          Pestrobarevní papoušci snadno splynou s barevným rostlinstvem tropických          deštných lesů. Naproti ptáci našich listnatých a smíšených lesů splývají se          svým okolím díky nenápadnému zabarvení.  Ad 4) - OBRATLOVCI – ryby, obojživelníci, plazi, ptáci, savci         - BEZOBRATLÍ – motýli, brouci, blanokřídlí, dvoukřídlí, vážky</vt:lpstr>
      <vt:lpstr>Ad 5) Tropický pás – rostliny: palmy, vzácná dřeva, kaučukovník,, kávovník,                                           kakaovník, kokosovník,, banánovník,,                                                                    ananasovník, orchideje, liány                             - živočichové: opice, krokodýl, papoušek, leguán, stromové                                                               žáby, hadi, tygr, jaguár                  Savany – rostliny: vysoké traviny, plantáže bavlníku a podzemnice                                     olejné s plody burských oříšků                       - živočichové: slon, zebra, antilopa, žirafa, pakůň, nosorožec,                                          lev, gepard, sup, hyena, prase bradavičnaté                    Pouště – rostliny: kaktusy, tučnolisté rostliny, baobab, na uměle                                                   zavlažovaných pozemcích pouště se pěstují datlovníky s                                  plody, ovoce a zelenina                    - živočichové: velbloud, pouštní liška, surikata, štír, fenek,                                        sarančata, hmyz, stepokur, pavouci, plazi                       Subtropický pás – rostliny: cypřiše, cedry, pinie, fíkovníky, levandule,                                               rozmarýn, cesmína, olivovník, mandloň,                                               citrusy, vinná réva, ořešák,                                 - živočichové: daněk, ovce, muflon, šakal, plazi, klokan,                                                      hmyz, racek            </vt:lpstr>
      <vt:lpstr>      Mírný pás – STEPI - rostliny: rozlehlé travnaté porosty, přeměněny z velké                                                     části na pole                                    - živočichové: bizon, divoký kůň, osel, stáda ovcí                                             – LISTNATÉ A SMÍŠENÉ LESY - rostliny: opadavé stromy                                                                         - živočichové: jelen, srnec,                                                                                                     liška, lasička,                                                                                              prase divoké,                                                                                              hlodavci, různé                                                                                               druhy ptáků                     – JEHLIČNATÉ LESY - rostliny: smrk, borovice, jedle, modřín                                                       - živočichové: rys, medvěd hnědý, vlk, los,                                                                             bobr, jezevec, kuna,                                                                            veverka               Polární pás - rostliny: mechy, lišejníky, zakrslé dřeviny                       - živočichové: medvěd lední, tuleň mrož, tučňák, v tundrách sob,                                             liška polární, sovice sněžná  </vt:lpstr>
      <vt:lpstr>Ad 6) Umožňují lidem pozorovat život rozličných druhů rostlin a živočichů z celého          světa. Studentům a vědcům slouží ke studijním účelům a pro výzkum.          Poskytují také možnost rozmnožovat ohrožené druhy a třeba je i později          vrátit do jejich přirozeného prostředí.  Ad 7) Společenstvo žijící: v okolí lidských obydlí                                    na poli                                    u vody                                    v lese</vt:lpstr>
      <vt:lpstr>ZDROJ:  Přírodověda 5, člověk a jeho svět  doc. RNDr. Jiří Matyášek, CSc. Mgr. Věra Štiková, doc. RNDr. Josef Trna, CSc.  ISBN 80-7289-063-8   CITACE:  http://upload.wikimedia.org/wikipedia/commons/2/2a/Subtropical.png  http://mb.horolezci.cz/fotky/joshua-tree/img/p1010790.jpg  http://img.aktualne.centrum.cz/148/5/1480556-prales.jpg  http://www.animals.euweb.cz/zviratka/s002.jpg  http://media.novinky.cz/460/324608-top_foto1-5ady6.jpg  http://upload.wikimedia.org/wikipedia/commons/thumb/7/7c/Baobab_and_elephant%2C_Tanzania_.jpg/800px-Baobab_and_elephant%2C_Tanzania_.jpg  http://upload.wikimedia.org/wikipedia/commons/thumb/2/23/Moving_Octopus_Vulgaris_2005-01-14.ogg/mid-Moving_Octopus_Vulgaris_2005-01-14.ogg.jpg      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sborovna</dc:creator>
  <cp:lastModifiedBy>sborovna</cp:lastModifiedBy>
  <cp:revision>20</cp:revision>
  <dcterms:created xsi:type="dcterms:W3CDTF">2012-06-14T07:21:00Z</dcterms:created>
  <dcterms:modified xsi:type="dcterms:W3CDTF">2012-06-15T07:07:20Z</dcterms:modified>
</cp:coreProperties>
</file>