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58" r:id="rId5"/>
    <p:sldId id="259" r:id="rId6"/>
    <p:sldId id="263" r:id="rId7"/>
    <p:sldId id="265" r:id="rId8"/>
    <p:sldId id="262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CD8E8-EAAF-446D-B218-CDBDAED8D152}" type="datetimeFigureOut">
              <a:rPr lang="cs-CZ" smtClean="0"/>
              <a:pPr/>
              <a:t>16.2.2012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0A164-0C86-4971-9B16-44CD9379E7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CD8E8-EAAF-446D-B218-CDBDAED8D152}" type="datetimeFigureOut">
              <a:rPr lang="cs-CZ" smtClean="0"/>
              <a:pPr/>
              <a:t>16.2.2012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0A164-0C86-4971-9B16-44CD9379E7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CD8E8-EAAF-446D-B218-CDBDAED8D152}" type="datetimeFigureOut">
              <a:rPr lang="cs-CZ" smtClean="0"/>
              <a:pPr/>
              <a:t>16.2.2012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0A164-0C86-4971-9B16-44CD9379E7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CD8E8-EAAF-446D-B218-CDBDAED8D152}" type="datetimeFigureOut">
              <a:rPr lang="cs-CZ" smtClean="0"/>
              <a:pPr/>
              <a:t>16.2.2012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0A164-0C86-4971-9B16-44CD9379E7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CD8E8-EAAF-446D-B218-CDBDAED8D152}" type="datetimeFigureOut">
              <a:rPr lang="cs-CZ" smtClean="0"/>
              <a:pPr/>
              <a:t>16.2.2012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0A164-0C86-4971-9B16-44CD9379E7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CD8E8-EAAF-446D-B218-CDBDAED8D152}" type="datetimeFigureOut">
              <a:rPr lang="cs-CZ" smtClean="0"/>
              <a:pPr/>
              <a:t>16.2.2012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0A164-0C86-4971-9B16-44CD9379E7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CD8E8-EAAF-446D-B218-CDBDAED8D152}" type="datetimeFigureOut">
              <a:rPr lang="cs-CZ" smtClean="0"/>
              <a:pPr/>
              <a:t>16.2.2012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0A164-0C86-4971-9B16-44CD9379E7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CD8E8-EAAF-446D-B218-CDBDAED8D152}" type="datetimeFigureOut">
              <a:rPr lang="cs-CZ" smtClean="0"/>
              <a:pPr/>
              <a:t>16.2.2012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0A164-0C86-4971-9B16-44CD9379E7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CD8E8-EAAF-446D-B218-CDBDAED8D152}" type="datetimeFigureOut">
              <a:rPr lang="cs-CZ" smtClean="0"/>
              <a:pPr/>
              <a:t>16.2.2012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0A164-0C86-4971-9B16-44CD9379E7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CD8E8-EAAF-446D-B218-CDBDAED8D152}" type="datetimeFigureOut">
              <a:rPr lang="cs-CZ" smtClean="0"/>
              <a:pPr/>
              <a:t>16.2.2012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0A164-0C86-4971-9B16-44CD9379E7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CD8E8-EAAF-446D-B218-CDBDAED8D152}" type="datetimeFigureOut">
              <a:rPr lang="cs-CZ" smtClean="0"/>
              <a:pPr/>
              <a:t>16.2.2012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0A164-0C86-4971-9B16-44CD9379E7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0CD8E8-EAAF-446D-B218-CDBDAED8D152}" type="datetimeFigureOut">
              <a:rPr lang="cs-CZ" smtClean="0"/>
              <a:pPr/>
              <a:t>16.2.2012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30A164-0C86-4971-9B16-44CD9379E7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e/ea/Ringelnatter,_Natrix_natrix_04.JPG" TargetMode="External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Fleet_of_Cute.jpg" TargetMode="External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Relationship Id="rId9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hyperlink" Target="http://upload.wikimedia.org/wikipedia/commons/4/4a/Christmas_carp_in_bathtub_(2).jpg" TargetMode="External"/><Relationship Id="rId7" Type="http://schemas.openxmlformats.org/officeDocument/2006/relationships/hyperlink" Target="http://upload.wikimedia.org/wikipedia/commons/0/08/Brochet_Luc_Viatour_.jpg" TargetMode="External"/><Relationship Id="rId12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11" Type="http://schemas.openxmlformats.org/officeDocument/2006/relationships/hyperlink" Target="http://upload.wikimedia.org/wikipedia/commons/1/11/Anodonta_cygnea1.jpg" TargetMode="External"/><Relationship Id="rId5" Type="http://schemas.openxmlformats.org/officeDocument/2006/relationships/hyperlink" Target="http://upload.wikimedia.org/wikipedia/commons/e/ec/Silurus_glanis_01.jpg" TargetMode="External"/><Relationship Id="rId10" Type="http://schemas.openxmlformats.org/officeDocument/2006/relationships/image" Target="../media/image20.jpeg"/><Relationship Id="rId4" Type="http://schemas.openxmlformats.org/officeDocument/2006/relationships/image" Target="../media/image17.jpeg"/><Relationship Id="rId9" Type="http://schemas.openxmlformats.org/officeDocument/2006/relationships/hyperlink" Target="http://upload.wikimedia.org/wikipedia/commons/5/58/Anguilla_anguilla.jpg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hyperlink" Target="http://upload.wikimedia.org/wikipedia/commons/2/21/Blatouch_bahen%C3%AD.JPG" TargetMode="External"/><Relationship Id="rId7" Type="http://schemas.openxmlformats.org/officeDocument/2006/relationships/hyperlink" Target="http://upload.wikimedia.org/wikipedia/commons/f/f9/Lago_endine_canna_palustre_Phragmites_australis_07.jpg" TargetMode="Externa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hyperlink" Target="http://upload.wikimedia.org/wikipedia/commons/1/16/Typha_latifolia_02_bgiu.jpg" TargetMode="External"/><Relationship Id="rId10" Type="http://schemas.openxmlformats.org/officeDocument/2006/relationships/image" Target="../media/image26.jpeg"/><Relationship Id="rId4" Type="http://schemas.openxmlformats.org/officeDocument/2006/relationships/image" Target="../media/image23.jpeg"/><Relationship Id="rId9" Type="http://schemas.openxmlformats.org/officeDocument/2006/relationships/hyperlink" Target="http://upload.wikimedia.org/wikipedia/commons/c/cf/Vrba_Plumlov.JPG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213285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4900" b="1" dirty="0" smtClean="0">
                <a:latin typeface="Times New Roman" pitchFamily="18" charset="0"/>
                <a:cs typeface="Times New Roman" pitchFamily="18" charset="0"/>
              </a:rPr>
              <a:t>PODZIMNÍ RYBNÍK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49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VY_32_INOVACE_05_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podzimnirybnik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F:\1-Radka\LOGO NA ŠABLON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32656"/>
            <a:ext cx="7920880" cy="1532549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0" y="5949280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                        Vytvořeno v rámci v projektu „EU peníze školám“ </a:t>
            </a:r>
          </a:p>
          <a:p>
            <a:r>
              <a:rPr lang="cs-CZ" b="1" dirty="0" smtClean="0"/>
              <a:t>  OP VK oblast podpory 1.4 s názvem Zlepšení podmínek pro vzdělávání na základních školách</a:t>
            </a: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76672"/>
            <a:ext cx="7920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Rybník, řeka a potok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jsou přírodní společenství, 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kde žijí vodní živočichové  rostliny. 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628800"/>
            <a:ext cx="80648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Pro všechny je důležitá čistota vody a prostředí,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ve kterém žijí.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5536" y="2852936"/>
            <a:ext cx="7272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Vodní plochy nám také dávají obživu / ryby /. 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7544" y="3717032"/>
            <a:ext cx="5760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Na podzim bývají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výlovy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rybníků.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7544" y="4509120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Větší řeky slouží k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lodní dopravě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95536" y="5373216"/>
            <a:ext cx="7704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Mnoho vodních zdrojů je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zásobárnou pitné vody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9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9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9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hůze,hnědý,iStockphoto,jezera,listy,mírový,podzim,pralesy,roční období,stromy,světla,voda"/>
          <p:cNvPicPr>
            <a:picLocks noChangeAspect="1" noChangeArrowheads="1"/>
          </p:cNvPicPr>
          <p:nvPr/>
        </p:nvPicPr>
        <p:blipFill>
          <a:blip r:embed="rId2" cstate="print"/>
          <a:srcRect l="16817" r="18586" b="707"/>
          <a:stretch>
            <a:fillRect/>
          </a:stretch>
        </p:blipFill>
        <p:spPr bwMode="auto">
          <a:xfrm>
            <a:off x="251520" y="188640"/>
            <a:ext cx="8712968" cy="6336704"/>
          </a:xfrm>
          <a:prstGeom prst="rect">
            <a:avLst/>
          </a:prstGeom>
          <a:noFill/>
        </p:spPr>
      </p:pic>
      <p:pic>
        <p:nvPicPr>
          <p:cNvPr id="4098" name="Picture 2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 t="19687" r="1564" b="17314"/>
          <a:stretch>
            <a:fillRect/>
          </a:stretch>
        </p:blipFill>
        <p:spPr bwMode="auto">
          <a:xfrm>
            <a:off x="683568" y="4509120"/>
            <a:ext cx="2137738" cy="1368152"/>
          </a:xfrm>
          <a:prstGeom prst="rect">
            <a:avLst/>
          </a:prstGeom>
          <a:noFill/>
        </p:spPr>
      </p:pic>
      <p:pic>
        <p:nvPicPr>
          <p:cNvPr id="4100" name="Picture 4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 l="3937" t="7875" r="1564" b="9439"/>
          <a:stretch>
            <a:fillRect/>
          </a:stretch>
        </p:blipFill>
        <p:spPr bwMode="auto">
          <a:xfrm>
            <a:off x="6176750" y="4149080"/>
            <a:ext cx="2139666" cy="1872208"/>
          </a:xfrm>
          <a:prstGeom prst="rect">
            <a:avLst/>
          </a:prstGeom>
          <a:noFill/>
        </p:spPr>
      </p:pic>
      <p:pic>
        <p:nvPicPr>
          <p:cNvPr id="4102" name="Picture 6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 t="15750" r="5501" b="17314"/>
          <a:stretch>
            <a:fillRect/>
          </a:stretch>
        </p:blipFill>
        <p:spPr bwMode="auto">
          <a:xfrm>
            <a:off x="3203848" y="764704"/>
            <a:ext cx="2236484" cy="1584176"/>
          </a:xfrm>
          <a:prstGeom prst="rect">
            <a:avLst/>
          </a:prstGeom>
          <a:noFill/>
        </p:spPr>
      </p:pic>
      <p:pic>
        <p:nvPicPr>
          <p:cNvPr id="4104" name="Picture 8" descr="Zobrazit podrobnosti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35896" y="3717032"/>
            <a:ext cx="1828800" cy="1828800"/>
          </a:xfrm>
          <a:prstGeom prst="rect">
            <a:avLst/>
          </a:prstGeom>
          <a:noFill/>
        </p:spPr>
      </p:pic>
      <p:pic>
        <p:nvPicPr>
          <p:cNvPr id="4106" name="Picture 10" descr="Zobrazit podrobnosti"/>
          <p:cNvPicPr>
            <a:picLocks noChangeAspect="1" noChangeArrowheads="1"/>
          </p:cNvPicPr>
          <p:nvPr/>
        </p:nvPicPr>
        <p:blipFill>
          <a:blip r:embed="rId7" cstate="print"/>
          <a:srcRect t="15750" r="5501" b="21251"/>
          <a:stretch>
            <a:fillRect/>
          </a:stretch>
        </p:blipFill>
        <p:spPr bwMode="auto">
          <a:xfrm>
            <a:off x="251520" y="1772816"/>
            <a:ext cx="2700300" cy="1800200"/>
          </a:xfrm>
          <a:prstGeom prst="rect">
            <a:avLst/>
          </a:prstGeom>
          <a:noFill/>
        </p:spPr>
      </p:pic>
      <p:pic>
        <p:nvPicPr>
          <p:cNvPr id="4108" name="Picture 12" descr="File:Ringelnatter, Natrix natrix 04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56176" y="1484784"/>
            <a:ext cx="2592288" cy="194421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Don,Fotografie,kopce,krajiny,příroda,Řeka Don,řeky,rostliny,Rusko,stromy,voda"/>
          <p:cNvPicPr>
            <a:picLocks noChangeAspect="1" noChangeArrowheads="1"/>
          </p:cNvPicPr>
          <p:nvPr/>
        </p:nvPicPr>
        <p:blipFill>
          <a:blip r:embed="rId2" cstate="print"/>
          <a:srcRect t="16283" r="-23" b="18586"/>
          <a:stretch>
            <a:fillRect/>
          </a:stretch>
        </p:blipFill>
        <p:spPr bwMode="auto">
          <a:xfrm>
            <a:off x="179512" y="332656"/>
            <a:ext cx="8784975" cy="6264696"/>
          </a:xfrm>
          <a:prstGeom prst="rect">
            <a:avLst/>
          </a:prstGeom>
          <a:noFill/>
        </p:spPr>
      </p:pic>
      <p:pic>
        <p:nvPicPr>
          <p:cNvPr id="3074" name="Picture 2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005064"/>
            <a:ext cx="2116832" cy="2116832"/>
          </a:xfrm>
          <a:prstGeom prst="rect">
            <a:avLst/>
          </a:prstGeom>
          <a:noFill/>
        </p:spPr>
      </p:pic>
      <p:pic>
        <p:nvPicPr>
          <p:cNvPr id="3076" name="Picture 4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 t="8983" r="4183" b="10172"/>
          <a:stretch>
            <a:fillRect/>
          </a:stretch>
        </p:blipFill>
        <p:spPr bwMode="auto">
          <a:xfrm>
            <a:off x="6084168" y="1601797"/>
            <a:ext cx="2592288" cy="2187243"/>
          </a:xfrm>
          <a:prstGeom prst="rect">
            <a:avLst/>
          </a:prstGeom>
          <a:noFill/>
        </p:spPr>
      </p:pic>
      <p:pic>
        <p:nvPicPr>
          <p:cNvPr id="3078" name="Picture 6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 l="18520" r="16659"/>
          <a:stretch>
            <a:fillRect/>
          </a:stretch>
        </p:blipFill>
        <p:spPr bwMode="auto">
          <a:xfrm>
            <a:off x="3419872" y="3356992"/>
            <a:ext cx="1656184" cy="2555033"/>
          </a:xfrm>
          <a:prstGeom prst="rect">
            <a:avLst/>
          </a:prstGeom>
          <a:noFill/>
        </p:spPr>
      </p:pic>
      <p:pic>
        <p:nvPicPr>
          <p:cNvPr id="3080" name="Picture 8" descr="Zobrazit podrobnosti"/>
          <p:cNvPicPr>
            <a:picLocks noChangeAspect="1" noChangeArrowheads="1"/>
          </p:cNvPicPr>
          <p:nvPr/>
        </p:nvPicPr>
        <p:blipFill>
          <a:blip r:embed="rId6" cstate="print"/>
          <a:srcRect l="3125" r="3125"/>
          <a:stretch>
            <a:fillRect/>
          </a:stretch>
        </p:blipFill>
        <p:spPr bwMode="auto">
          <a:xfrm>
            <a:off x="683568" y="980728"/>
            <a:ext cx="2160240" cy="2304256"/>
          </a:xfrm>
          <a:prstGeom prst="rect">
            <a:avLst/>
          </a:prstGeom>
          <a:noFill/>
        </p:spPr>
      </p:pic>
      <p:pic>
        <p:nvPicPr>
          <p:cNvPr id="3082" name="Picture 10" descr="Zobrazit podrobnosti"/>
          <p:cNvPicPr>
            <a:picLocks noChangeAspect="1" noChangeArrowheads="1"/>
          </p:cNvPicPr>
          <p:nvPr/>
        </p:nvPicPr>
        <p:blipFill>
          <a:blip r:embed="rId7" cstate="print"/>
          <a:srcRect r="-848" b="11433"/>
          <a:stretch>
            <a:fillRect/>
          </a:stretch>
        </p:blipFill>
        <p:spPr bwMode="auto">
          <a:xfrm rot="13342272">
            <a:off x="3713330" y="886601"/>
            <a:ext cx="1844310" cy="1619718"/>
          </a:xfrm>
          <a:prstGeom prst="rect">
            <a:avLst/>
          </a:prstGeom>
          <a:noFill/>
        </p:spPr>
      </p:pic>
      <p:pic>
        <p:nvPicPr>
          <p:cNvPr id="3084" name="Picture 12" descr="http://upload.wikimedia.org/wikipedia/commons/thumb/7/75/Fleet_of_Cute.jpg/250px-Fleet_of_Cute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80112" y="4221088"/>
            <a:ext cx="3170164" cy="2016224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bazény,fotografie,oceán,odrazy,pod vodou,příroda,voda"/>
          <p:cNvPicPr>
            <a:picLocks noChangeAspect="1" noChangeArrowheads="1"/>
          </p:cNvPicPr>
          <p:nvPr/>
        </p:nvPicPr>
        <p:blipFill>
          <a:blip r:embed="rId2" cstate="print"/>
          <a:srcRect l="18609" r="18586"/>
          <a:stretch>
            <a:fillRect/>
          </a:stretch>
        </p:blipFill>
        <p:spPr bwMode="auto">
          <a:xfrm>
            <a:off x="251520" y="271848"/>
            <a:ext cx="8640960" cy="6397512"/>
          </a:xfrm>
          <a:prstGeom prst="rect">
            <a:avLst/>
          </a:prstGeom>
          <a:noFill/>
        </p:spPr>
      </p:pic>
      <p:pic>
        <p:nvPicPr>
          <p:cNvPr id="2054" name="Picture 6" descr="File:Christmas carp in bathtub (2)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3717032"/>
            <a:ext cx="4248472" cy="2464114"/>
          </a:xfrm>
          <a:prstGeom prst="rect">
            <a:avLst/>
          </a:prstGeom>
          <a:noFill/>
        </p:spPr>
      </p:pic>
      <p:pic>
        <p:nvPicPr>
          <p:cNvPr id="2056" name="Picture 8" descr="File:Silurus glanis 01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32040" y="1052736"/>
            <a:ext cx="3443536" cy="2242603"/>
          </a:xfrm>
          <a:prstGeom prst="rect">
            <a:avLst/>
          </a:prstGeom>
          <a:noFill/>
        </p:spPr>
      </p:pic>
      <p:pic>
        <p:nvPicPr>
          <p:cNvPr id="2058" name="Picture 10" descr="File:Brochet Luc Viatour 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99592" y="908720"/>
            <a:ext cx="3324779" cy="2269162"/>
          </a:xfrm>
          <a:prstGeom prst="rect">
            <a:avLst/>
          </a:prstGeom>
          <a:noFill/>
        </p:spPr>
      </p:pic>
      <p:pic>
        <p:nvPicPr>
          <p:cNvPr id="2060" name="Picture 12" descr="Soubor:Anguilla anguilla.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83568" y="3861048"/>
            <a:ext cx="3369430" cy="2232248"/>
          </a:xfrm>
          <a:prstGeom prst="rect">
            <a:avLst/>
          </a:prstGeom>
          <a:noFill/>
        </p:spPr>
      </p:pic>
      <p:pic>
        <p:nvPicPr>
          <p:cNvPr id="2062" name="Picture 14" descr="Soubor:Anodonta cygnea1.jpg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419872" y="2708920"/>
            <a:ext cx="2015162" cy="2448272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6" name="Picture 6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 t="10836" b="11613"/>
          <a:stretch>
            <a:fillRect/>
          </a:stretch>
        </p:blipFill>
        <p:spPr bwMode="auto">
          <a:xfrm>
            <a:off x="683568" y="404664"/>
            <a:ext cx="7632848" cy="5919352"/>
          </a:xfrm>
          <a:prstGeom prst="rect">
            <a:avLst/>
          </a:prstGeom>
          <a:noFill/>
        </p:spPr>
      </p:pic>
      <p:pic>
        <p:nvPicPr>
          <p:cNvPr id="20492" name="Picture 12" descr="Soubor:Blatouch bahení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692696"/>
            <a:ext cx="3083496" cy="2312622"/>
          </a:xfrm>
          <a:prstGeom prst="rect">
            <a:avLst/>
          </a:prstGeom>
          <a:noFill/>
        </p:spPr>
      </p:pic>
      <p:pic>
        <p:nvPicPr>
          <p:cNvPr id="20494" name="Picture 14" descr="Soubor:Typha latifolia 02 bgiu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92080" y="620688"/>
            <a:ext cx="3552395" cy="2664296"/>
          </a:xfrm>
          <a:prstGeom prst="rect">
            <a:avLst/>
          </a:prstGeom>
          <a:noFill/>
        </p:spPr>
      </p:pic>
      <p:pic>
        <p:nvPicPr>
          <p:cNvPr id="20496" name="Picture 16" descr="File:Lago endine canna palustre Phragmites australis 07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43608" y="2780928"/>
            <a:ext cx="2754306" cy="3672408"/>
          </a:xfrm>
          <a:prstGeom prst="rect">
            <a:avLst/>
          </a:prstGeom>
          <a:noFill/>
        </p:spPr>
      </p:pic>
      <p:pic>
        <p:nvPicPr>
          <p:cNvPr id="20498" name="Picture 18" descr="Soubor:Vrba Plumlov.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220072" y="2852936"/>
            <a:ext cx="2700300" cy="360040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76672"/>
            <a:ext cx="61206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ZÁKLADNÍ ÚDAJE DUM: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1484784"/>
            <a:ext cx="8640960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Autor DUM :  Radka Smetanová, ZŠ a MŠ Klášter Hradiště nad Jizerou 81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Období vytvoření DUM : 1. pololetí školního roku 2011/2012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Ročník : druhý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Vzdělávací oblast : Člověk a jeho svět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Vzdělávací obor : Prvouka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Tématický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okruh :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Rozmanitost přírody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Téma : Podzimní rybník</a:t>
            </a:r>
          </a:p>
          <a:p>
            <a:pPr lvl="0"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DUM byl vytvořen jako doprovodný materiál pro výklad v předmětu  </a:t>
            </a:r>
          </a:p>
          <a:p>
            <a:pPr lvl="0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prvouka ve druhém ročníku ZŠ.</a:t>
            </a:r>
          </a:p>
          <a:p>
            <a:pPr lvl="0">
              <a:buFont typeface="Arial" pitchFamily="34" charset="0"/>
              <a:buChar char="•"/>
            </a:pPr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Je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určen k prezentaci pomocí datového projektoru nebo předvedení </a:t>
            </a:r>
          </a:p>
          <a:p>
            <a:pPr lvl="0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na monitorech žáků.                       </a:t>
            </a:r>
          </a:p>
          <a:p>
            <a:pPr lvl="0">
              <a:buFont typeface="Arial" pitchFamily="34" charset="0"/>
              <a:buChar char="•"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cs-CZ" dirty="0" smtClean="0"/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Použité zdroje :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8. 5. 2011,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8. 5. 2011 [cit. 2011-08-21]. Dostupné z WWW: &lt;File:Ringelnatter, </a:t>
            </a:r>
            <a:r>
              <a:rPr lang="cs-CZ" sz="1400" dirty="0" err="1" smtClean="0"/>
              <a:t>Natrix</a:t>
            </a:r>
            <a:r>
              <a:rPr lang="cs-CZ" sz="1400" dirty="0" smtClean="0"/>
              <a:t> </a:t>
            </a:r>
            <a:r>
              <a:rPr lang="cs-CZ" sz="1400" dirty="0" err="1" smtClean="0"/>
              <a:t>natrix</a:t>
            </a:r>
            <a:r>
              <a:rPr lang="cs-CZ" sz="1400" dirty="0" smtClean="0"/>
              <a:t> 04.JPG&gt;.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19. 9. 2006,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19. 9. 2006 [cit. 2011-08-21]. Dostupné z WWW: &lt;Soubor:</a:t>
            </a:r>
            <a:r>
              <a:rPr lang="cs-CZ" sz="1400" dirty="0" err="1" smtClean="0"/>
              <a:t>Fleet</a:t>
            </a:r>
            <a:r>
              <a:rPr lang="cs-CZ" sz="1400" dirty="0" smtClean="0"/>
              <a:t> </a:t>
            </a:r>
            <a:r>
              <a:rPr lang="cs-CZ" sz="1400" dirty="0" err="1" smtClean="0"/>
              <a:t>of</a:t>
            </a:r>
            <a:r>
              <a:rPr lang="cs-CZ" sz="1400" dirty="0" smtClean="0"/>
              <a:t> </a:t>
            </a:r>
            <a:r>
              <a:rPr lang="cs-CZ" sz="1400" dirty="0" err="1" smtClean="0"/>
              <a:t>Cute.jpg</a:t>
            </a:r>
            <a:r>
              <a:rPr lang="cs-CZ" sz="1400" dirty="0" smtClean="0"/>
              <a:t>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7. 2. 2010,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7. 2. 2010 [cit. 2011-08-21]. Dostupné z WWW: &lt;File:Christmas </a:t>
            </a:r>
            <a:r>
              <a:rPr lang="cs-CZ" sz="1400" dirty="0" err="1" smtClean="0"/>
              <a:t>carp</a:t>
            </a:r>
            <a:r>
              <a:rPr lang="cs-CZ" sz="1400" dirty="0" smtClean="0"/>
              <a:t> in </a:t>
            </a:r>
            <a:r>
              <a:rPr lang="cs-CZ" sz="1400" dirty="0" err="1" smtClean="0"/>
              <a:t>bathtub</a:t>
            </a:r>
            <a:r>
              <a:rPr lang="cs-CZ" sz="1400" dirty="0" smtClean="0"/>
              <a:t> (2).</a:t>
            </a:r>
            <a:r>
              <a:rPr lang="cs-CZ" sz="1400" dirty="0" err="1" smtClean="0"/>
              <a:t>jpg</a:t>
            </a:r>
            <a:r>
              <a:rPr lang="cs-CZ" sz="1400" dirty="0" smtClean="0"/>
              <a:t>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15. 12. 2009,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15. 12. 2009 [cit. 2011-08-21]. Dostupné z WWW: &lt;File:Silurus </a:t>
            </a:r>
            <a:r>
              <a:rPr lang="cs-CZ" sz="1400" dirty="0" err="1" smtClean="0"/>
              <a:t>glanis</a:t>
            </a:r>
            <a:r>
              <a:rPr lang="cs-CZ" sz="1400" dirty="0" smtClean="0"/>
              <a:t> 01.jpg&gt;.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21. 3. 2008,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21. 3. 2008 [cit. 2011-08-21]. Dostupné z WWW: &lt;File:Brochet </a:t>
            </a:r>
            <a:r>
              <a:rPr lang="cs-CZ" sz="1400" dirty="0" err="1" smtClean="0"/>
              <a:t>Luc</a:t>
            </a:r>
            <a:r>
              <a:rPr lang="cs-CZ" sz="1400" dirty="0" smtClean="0"/>
              <a:t> </a:t>
            </a:r>
            <a:r>
              <a:rPr lang="cs-CZ" sz="1400" dirty="0" err="1" smtClean="0"/>
              <a:t>Viatour</a:t>
            </a:r>
            <a:r>
              <a:rPr lang="cs-CZ" sz="1400" dirty="0" smtClean="0"/>
              <a:t> .</a:t>
            </a:r>
            <a:r>
              <a:rPr lang="cs-CZ" sz="1400" dirty="0" err="1" smtClean="0"/>
              <a:t>jpg</a:t>
            </a:r>
            <a:r>
              <a:rPr lang="cs-CZ" sz="1400" dirty="0" smtClean="0"/>
              <a:t>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21. 8. 2005,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21. 8. 2005 [cit. 2011-08-21]. Dostupné z WWW: &lt;Soubor:Anguilla </a:t>
            </a:r>
            <a:r>
              <a:rPr lang="cs-CZ" sz="1400" dirty="0" err="1" smtClean="0"/>
              <a:t>anguilla.jpg</a:t>
            </a:r>
            <a:r>
              <a:rPr lang="cs-CZ" sz="1400" dirty="0" smtClean="0"/>
              <a:t>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23. 11. 2007,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23. 11. 2007 [cit. 2011-08-21]. Dostupné z WWW: &lt;Soubor:</a:t>
            </a:r>
            <a:r>
              <a:rPr lang="cs-CZ" sz="1400" dirty="0" err="1" smtClean="0"/>
              <a:t>Anodonta</a:t>
            </a:r>
            <a:r>
              <a:rPr lang="cs-CZ" sz="1400" dirty="0" smtClean="0"/>
              <a:t> cygnea1.jpg&gt;.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30. 4. 2007,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30. 4. 2007 [cit. 2011-08-21]. Dostupné z WWW: &lt;Soubor:Blatouch </a:t>
            </a:r>
            <a:r>
              <a:rPr lang="cs-CZ" sz="1400" dirty="0" err="1" smtClean="0"/>
              <a:t>bahení.JPG</a:t>
            </a:r>
            <a:r>
              <a:rPr lang="cs-CZ" sz="1400" dirty="0" smtClean="0"/>
              <a:t>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3. 7. 2005,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3. 7. 2005 [cit. 2011-08-21]. Dostupné z WWW: &lt;Soubor:</a:t>
            </a:r>
            <a:r>
              <a:rPr lang="cs-CZ" sz="1400" dirty="0" err="1" smtClean="0"/>
              <a:t>Typha</a:t>
            </a:r>
            <a:r>
              <a:rPr lang="cs-CZ" sz="1400" dirty="0" smtClean="0"/>
              <a:t> </a:t>
            </a:r>
            <a:r>
              <a:rPr lang="cs-CZ" sz="1400" dirty="0" err="1" smtClean="0"/>
              <a:t>latifolia</a:t>
            </a:r>
            <a:r>
              <a:rPr lang="cs-CZ" sz="1400" dirty="0" smtClean="0"/>
              <a:t> 02 </a:t>
            </a:r>
            <a:r>
              <a:rPr lang="cs-CZ" sz="1400" dirty="0" err="1" smtClean="0"/>
              <a:t>bgiu.jpg</a:t>
            </a:r>
            <a:r>
              <a:rPr lang="cs-CZ" sz="1400" dirty="0" smtClean="0"/>
              <a:t>&gt;.</a:t>
            </a:r>
            <a:endParaRPr lang="cs-CZ" sz="140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764704"/>
            <a:ext cx="8291264" cy="5361459"/>
          </a:xfrm>
        </p:spPr>
        <p:txBody>
          <a:bodyPr>
            <a:normAutofit/>
          </a:bodyPr>
          <a:lstStyle/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28. 10. 2008,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28. 10. 2008 [cit. 2011-08-21]. Dostupné z WWW: &lt;File:Lago </a:t>
            </a:r>
            <a:r>
              <a:rPr lang="cs-CZ" sz="1400" dirty="0" err="1" smtClean="0"/>
              <a:t>endine</a:t>
            </a:r>
            <a:r>
              <a:rPr lang="cs-CZ" sz="1400" dirty="0" smtClean="0"/>
              <a:t> </a:t>
            </a:r>
            <a:r>
              <a:rPr lang="cs-CZ" sz="1400" dirty="0" err="1" smtClean="0"/>
              <a:t>canna</a:t>
            </a:r>
            <a:r>
              <a:rPr lang="cs-CZ" sz="1400" dirty="0" smtClean="0"/>
              <a:t> </a:t>
            </a:r>
            <a:r>
              <a:rPr lang="cs-CZ" sz="1400" dirty="0" err="1" smtClean="0"/>
              <a:t>palustre</a:t>
            </a:r>
            <a:r>
              <a:rPr lang="cs-CZ" sz="1400" dirty="0" smtClean="0"/>
              <a:t> </a:t>
            </a:r>
            <a:r>
              <a:rPr lang="cs-CZ" sz="1400" dirty="0" err="1" smtClean="0"/>
              <a:t>Phragmites</a:t>
            </a:r>
            <a:r>
              <a:rPr lang="cs-CZ" sz="1400" dirty="0" smtClean="0"/>
              <a:t> </a:t>
            </a:r>
            <a:r>
              <a:rPr lang="cs-CZ" sz="1400" dirty="0" err="1" smtClean="0"/>
              <a:t>australis</a:t>
            </a:r>
            <a:r>
              <a:rPr lang="cs-CZ" sz="1400" dirty="0" smtClean="0"/>
              <a:t> 07.jpg&gt;.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14. 1. 2007,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14. 1. 2007 [cit. 2011-08-21]. Dostupné z WWW: &lt;Soubor:Vrba </a:t>
            </a:r>
            <a:r>
              <a:rPr lang="cs-CZ" sz="1400" dirty="0" err="1" smtClean="0"/>
              <a:t>Plumlov.JPG</a:t>
            </a:r>
            <a:r>
              <a:rPr lang="cs-CZ" sz="1400" dirty="0" smtClean="0"/>
              <a:t>&gt;.</a:t>
            </a:r>
            <a:endParaRPr lang="cs-CZ" sz="1400" dirty="0"/>
          </a:p>
        </p:txBody>
      </p:sp>
      <p:sp>
        <p:nvSpPr>
          <p:cNvPr id="4" name="Obdélník 3"/>
          <p:cNvSpPr/>
          <p:nvPr/>
        </p:nvSpPr>
        <p:spPr>
          <a:xfrm>
            <a:off x="539552" y="2132856"/>
            <a:ext cx="75608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Použité obrázky jsou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screeny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z MS Office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Použité obrázky pocházejí z databáze obrázků MS Office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209</Words>
  <Application>Microsoft Office PowerPoint</Application>
  <PresentationFormat>Předvádění na obrazovce (4:3)</PresentationFormat>
  <Paragraphs>41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  PODZIMNÍ RYBNÍK     VY_32_INOVACE_05_podzimnirybnik</vt:lpstr>
      <vt:lpstr>Snímek 2</vt:lpstr>
      <vt:lpstr>Snímek 3</vt:lpstr>
      <vt:lpstr>Snímek 4</vt:lpstr>
      <vt:lpstr>Snímek 5</vt:lpstr>
      <vt:lpstr>Snímek 6</vt:lpstr>
      <vt:lpstr>Snímek 7</vt:lpstr>
      <vt:lpstr>Použité zdroje :</vt:lpstr>
      <vt:lpstr>Snímek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pc</cp:lastModifiedBy>
  <cp:revision>17</cp:revision>
  <dcterms:created xsi:type="dcterms:W3CDTF">2011-06-04T20:51:30Z</dcterms:created>
  <dcterms:modified xsi:type="dcterms:W3CDTF">2012-02-16T19:30:55Z</dcterms:modified>
</cp:coreProperties>
</file>