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1" r:id="rId5"/>
    <p:sldId id="263" r:id="rId6"/>
    <p:sldId id="262" r:id="rId7"/>
    <p:sldId id="264" r:id="rId8"/>
    <p:sldId id="266" r:id="rId9"/>
    <p:sldId id="260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E0141-2B1D-4205-A0D1-3CB6D9990AC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D3A54-8BEA-4018-878C-9B31604EA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E0141-2B1D-4205-A0D1-3CB6D9990AC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D3A54-8BEA-4018-878C-9B31604EA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E0141-2B1D-4205-A0D1-3CB6D9990AC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D3A54-8BEA-4018-878C-9B31604EA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E0141-2B1D-4205-A0D1-3CB6D9990AC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D3A54-8BEA-4018-878C-9B31604EA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E0141-2B1D-4205-A0D1-3CB6D9990AC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D3A54-8BEA-4018-878C-9B31604EA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E0141-2B1D-4205-A0D1-3CB6D9990AC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D3A54-8BEA-4018-878C-9B31604EA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E0141-2B1D-4205-A0D1-3CB6D9990AC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D3A54-8BEA-4018-878C-9B31604EA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E0141-2B1D-4205-A0D1-3CB6D9990AC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D3A54-8BEA-4018-878C-9B31604EA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E0141-2B1D-4205-A0D1-3CB6D9990AC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D3A54-8BEA-4018-878C-9B31604EA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E0141-2B1D-4205-A0D1-3CB6D9990AC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D3A54-8BEA-4018-878C-9B31604EA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E0141-2B1D-4205-A0D1-3CB6D9990AC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D3A54-8BEA-4018-878C-9B31604EA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8E0141-2B1D-4205-A0D1-3CB6D9990AC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3D3A54-8BEA-4018-878C-9B31604EA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2.jpeg"/><Relationship Id="rId7" Type="http://schemas.openxmlformats.org/officeDocument/2006/relationships/image" Target="../media/image5.jpeg"/><Relationship Id="rId2" Type="http://schemas.openxmlformats.org/officeDocument/2006/relationships/hyperlink" Target="http://upload.wikimedia.org/wikipedia/commons/4/43/Zuckerr%C3%BCb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f/f4/Aardappel_bloeiend_Fresco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0.jpeg"/><Relationship Id="rId2" Type="http://schemas.openxmlformats.org/officeDocument/2006/relationships/hyperlink" Target="http://upload.wikimedia.org/wikipedia/commons/d/d5/Sunflower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hyperlink" Target="http://upload.wikimedia.org/wikipedia/commons/3/37/Yumi2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hyperlink" Target="http://upload.wikimedia.org/wikipedia/commons/6/64/Pieris.brassicae.female.mounted.jpg" TargetMode="External"/><Relationship Id="rId7" Type="http://schemas.openxmlformats.org/officeDocument/2006/relationships/hyperlink" Target="http://upload.wikimedia.org/wikipedia/commons/a/ae/Leptinotarsa_fg02.jpg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hyperlink" Target="http://upload.wikimedia.org/wikipedia/commons/5/52/Pieris.brassicae.caterpillar.jpg" TargetMode="External"/><Relationship Id="rId10" Type="http://schemas.openxmlformats.org/officeDocument/2006/relationships/image" Target="../media/image19.jpeg"/><Relationship Id="rId4" Type="http://schemas.openxmlformats.org/officeDocument/2006/relationships/image" Target="../media/image16.jpeg"/><Relationship Id="rId9" Type="http://schemas.openxmlformats.org/officeDocument/2006/relationships/hyperlink" Target="http://upload.wikimedia.org/wikipedia/commons/2/2e/Potato_beetle_larvae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4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1/14/Convolvulus_arvenvis_flower_leaves.jpg" TargetMode="Externa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72816"/>
            <a:ext cx="7772400" cy="2550145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b="1" dirty="0" smtClean="0">
                <a:latin typeface="Times New Roman" pitchFamily="18" charset="0"/>
                <a:cs typeface="Times New Roman" pitchFamily="18" charset="0"/>
              </a:rPr>
              <a:t>POLE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49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645024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VY_32_INOVACE_01_pole</a:t>
            </a:r>
            <a:endParaRPr lang="cs-CZ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48680"/>
            <a:ext cx="7920880" cy="153254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2952328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POLE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916832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jsou velké úseky / lány / půdy, o které se lidé starají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708920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na jaře je uvláčí a zasejí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řepu, kukuřici,slunečnici,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brambory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717032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tyto rostliny potom zemědělci ošetřují: stříkají proti škůdcům,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jednotí, zbavují plevele                                                                                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4725144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obilí seté na jaře           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jařiny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3131840" y="4797152"/>
            <a:ext cx="792088" cy="360040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517232"/>
            <a:ext cx="5976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obilí seté na podzim              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ozim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3635896" y="5589240"/>
            <a:ext cx="792088" cy="360040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70" decel="100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770" decel="100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77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5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70" decel="100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770" decel="100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0" dur="77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2" dur="77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770" decel="100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770" decel="100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1" dur="77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3" dur="77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5" presetID="5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770" decel="100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770" decel="100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0" dur="77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77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770" decel="100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770" decel="100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1" dur="77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3" dur="77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770" decel="100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770" decel="100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7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72" dur="77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7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4" dur="77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7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Zuckerrüb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2656"/>
            <a:ext cx="3946856" cy="5472608"/>
          </a:xfrm>
          <a:prstGeom prst="rect">
            <a:avLst/>
          </a:prstGeom>
          <a:noFill/>
        </p:spPr>
      </p:pic>
      <p:pic>
        <p:nvPicPr>
          <p:cNvPr id="1028" name="Picture 4" descr="Soubor:Aardappel bloeiend Fresco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605670"/>
            <a:ext cx="3706366" cy="5946042"/>
          </a:xfrm>
          <a:prstGeom prst="rect">
            <a:avLst/>
          </a:prstGeom>
          <a:noFill/>
        </p:spPr>
      </p:pic>
      <p:pic>
        <p:nvPicPr>
          <p:cNvPr id="1030" name="Picture 6" descr="kostky cukru,stolován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548680"/>
            <a:ext cx="1728192" cy="1728192"/>
          </a:xfrm>
          <a:prstGeom prst="rect">
            <a:avLst/>
          </a:prstGeom>
          <a:noFill/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 t="19687" r="5501" b="17314"/>
          <a:stretch>
            <a:fillRect/>
          </a:stretch>
        </p:blipFill>
        <p:spPr bwMode="auto">
          <a:xfrm rot="16200000">
            <a:off x="4680012" y="3969060"/>
            <a:ext cx="2376264" cy="1584176"/>
          </a:xfrm>
          <a:prstGeom prst="rect">
            <a:avLst/>
          </a:prstGeom>
          <a:noFill/>
        </p:spPr>
      </p:pic>
      <p:pic>
        <p:nvPicPr>
          <p:cNvPr id="1034" name="Picture 10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92280" y="4437112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Soubor:Sunflower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76672"/>
            <a:ext cx="7620000" cy="4714876"/>
          </a:xfrm>
          <a:prstGeom prst="rect">
            <a:avLst/>
          </a:prstGeom>
          <a:noFill/>
        </p:spPr>
      </p:pic>
      <p:pic>
        <p:nvPicPr>
          <p:cNvPr id="18436" name="Picture 4" descr="File:Yumi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836712"/>
            <a:ext cx="4286250" cy="5715000"/>
          </a:xfrm>
          <a:prstGeom prst="rect">
            <a:avLst/>
          </a:prstGeom>
          <a:noFill/>
        </p:spPr>
      </p:pic>
      <p:pic>
        <p:nvPicPr>
          <p:cNvPr id="18438" name="Picture 6" descr="Zobrazit podrobnosti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E6AE71"/>
              </a:clrFrom>
              <a:clrTo>
                <a:srgbClr val="E6AE71">
                  <a:alpha val="0"/>
                </a:srgbClr>
              </a:clrTo>
            </a:clrChange>
            <a:lum bright="70000" contrast="-70000"/>
          </a:blip>
          <a:srcRect t="11812" r="1564" b="9439"/>
          <a:stretch>
            <a:fillRect/>
          </a:stretch>
        </p:blipFill>
        <p:spPr bwMode="auto">
          <a:xfrm>
            <a:off x="539552" y="764704"/>
            <a:ext cx="1800200" cy="14401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8440" name="Picture 8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4293096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 létě vyjedou na pole kombajny, posečou obilí,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vymlátí zrní a na polích zůstanou balíky slámy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6792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pak vyjedou traktory, zemědělci lány zorají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a pohnojí, aby si pole přes zimu odpočinulo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58" name="Picture 2" descr="http://officeimg.vo.msecnd.net/en-us/images/MH900406552.jpg"/>
          <p:cNvPicPr>
            <a:picLocks noChangeAspect="1" noChangeArrowheads="1"/>
          </p:cNvPicPr>
          <p:nvPr/>
        </p:nvPicPr>
        <p:blipFill>
          <a:blip r:embed="rId2" cstate="print"/>
          <a:srcRect t="17241" b="17241"/>
          <a:stretch>
            <a:fillRect/>
          </a:stretch>
        </p:blipFill>
        <p:spPr bwMode="auto">
          <a:xfrm>
            <a:off x="323528" y="2780928"/>
            <a:ext cx="4176464" cy="2736304"/>
          </a:xfrm>
          <a:prstGeom prst="rect">
            <a:avLst/>
          </a:prstGeom>
          <a:noFill/>
        </p:spPr>
      </p:pic>
      <p:pic>
        <p:nvPicPr>
          <p:cNvPr id="19460" name="Picture 4" descr="bochníky,chléb,farmy,jídlo,kombajny,pole,přeprava,průmyslová odvětví,pšeničná pole,stolování,vybavení farem,zemědělství,žně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980728"/>
            <a:ext cx="1872208" cy="1872208"/>
          </a:xfrm>
          <a:prstGeom prst="rect">
            <a:avLst/>
          </a:prstGeom>
          <a:noFill/>
        </p:spPr>
      </p:pic>
      <p:pic>
        <p:nvPicPr>
          <p:cNvPr id="19462" name="Picture 6" descr="http://officeimg.vo.msecnd.net/en-us/images/MH900318316.jpg"/>
          <p:cNvPicPr>
            <a:picLocks noChangeAspect="1" noChangeArrowheads="1"/>
          </p:cNvPicPr>
          <p:nvPr/>
        </p:nvPicPr>
        <p:blipFill>
          <a:blip r:embed="rId4" cstate="print"/>
          <a:srcRect t="23261" r="2303" b="23238"/>
          <a:stretch>
            <a:fillRect/>
          </a:stretch>
        </p:blipFill>
        <p:spPr bwMode="auto">
          <a:xfrm>
            <a:off x="2123728" y="4797152"/>
            <a:ext cx="3024336" cy="1656184"/>
          </a:xfrm>
          <a:prstGeom prst="rect">
            <a:avLst/>
          </a:prstGeom>
          <a:noFill/>
        </p:spPr>
      </p:pic>
      <p:pic>
        <p:nvPicPr>
          <p:cNvPr id="19464" name="Picture 8" descr="balíky,balíky sena,brčka,Evropa,farmy,fotografie,pole,Polsko,seno,zemědělství"/>
          <p:cNvPicPr>
            <a:picLocks noChangeAspect="1" noChangeArrowheads="1"/>
          </p:cNvPicPr>
          <p:nvPr/>
        </p:nvPicPr>
        <p:blipFill>
          <a:blip r:embed="rId5" cstate="print"/>
          <a:srcRect t="16283" r="2303" b="18586"/>
          <a:stretch>
            <a:fillRect/>
          </a:stretch>
        </p:blipFill>
        <p:spPr bwMode="auto">
          <a:xfrm>
            <a:off x="5436096" y="3212976"/>
            <a:ext cx="3456384" cy="23042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otografie,hospodářství,plodiny,pole,příroda,pšenice,rostliny,úroda,zemědělství,zrna"/>
          <p:cNvPicPr>
            <a:picLocks noChangeAspect="1" noChangeArrowheads="1"/>
          </p:cNvPicPr>
          <p:nvPr/>
        </p:nvPicPr>
        <p:blipFill>
          <a:blip r:embed="rId2" cstate="print"/>
          <a:srcRect t="18609" r="4629" b="18586"/>
          <a:stretch>
            <a:fillRect/>
          </a:stretch>
        </p:blipFill>
        <p:spPr bwMode="auto">
          <a:xfrm>
            <a:off x="179512" y="332656"/>
            <a:ext cx="8640958" cy="626469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83568" y="548680"/>
            <a:ext cx="4392488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POLNÍ ŠKŮDCI</a:t>
            </a:r>
            <a:endParaRPr lang="cs-CZ" sz="40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2" name="Picture 2" descr="File:Pieris.brassicae.female.mounted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429000"/>
            <a:ext cx="3114208" cy="2055377"/>
          </a:xfrm>
          <a:prstGeom prst="rect">
            <a:avLst/>
          </a:prstGeom>
          <a:noFill/>
        </p:spPr>
      </p:pic>
      <p:pic>
        <p:nvPicPr>
          <p:cNvPr id="20484" name="Picture 4" descr="File:Pieris.brassicae.caterpillar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760" y="5229200"/>
            <a:ext cx="2019039" cy="1340768"/>
          </a:xfrm>
          <a:prstGeom prst="rect">
            <a:avLst/>
          </a:prstGeom>
          <a:noFill/>
        </p:spPr>
      </p:pic>
      <p:pic>
        <p:nvPicPr>
          <p:cNvPr id="20486" name="Picture 6" descr="File:Leptinotarsa fg02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80112" y="620688"/>
            <a:ext cx="3083496" cy="1992709"/>
          </a:xfrm>
          <a:prstGeom prst="rect">
            <a:avLst/>
          </a:prstGeom>
          <a:noFill/>
        </p:spPr>
      </p:pic>
      <p:pic>
        <p:nvPicPr>
          <p:cNvPr id="20488" name="Picture 8" descr="File:Potato beetle larvae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076056" y="2420888"/>
            <a:ext cx="2857500" cy="229552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8" name="Picture 4" descr="budovy,domy,fotografie,hospodářství,krajiny,obytná budova statku,obytné budovy statku,pole,sídla,úroda,zemědělství"/>
          <p:cNvPicPr>
            <a:picLocks noChangeAspect="1" noChangeArrowheads="1"/>
          </p:cNvPicPr>
          <p:nvPr/>
        </p:nvPicPr>
        <p:blipFill>
          <a:blip r:embed="rId2" cstate="print"/>
          <a:srcRect t="17165" r="2198" b="18000"/>
          <a:stretch>
            <a:fillRect/>
          </a:stretch>
        </p:blipFill>
        <p:spPr bwMode="auto">
          <a:xfrm>
            <a:off x="427269" y="525218"/>
            <a:ext cx="8507927" cy="578410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99592" y="836712"/>
            <a:ext cx="4176464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POLNÍ PLEVEL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510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933056"/>
            <a:ext cx="1828800" cy="1828800"/>
          </a:xfrm>
          <a:prstGeom prst="rect">
            <a:avLst/>
          </a:prstGeom>
          <a:noFill/>
        </p:spPr>
      </p:pic>
      <p:pic>
        <p:nvPicPr>
          <p:cNvPr id="21512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1812" r="1564" b="13376"/>
          <a:stretch>
            <a:fillRect/>
          </a:stretch>
        </p:blipFill>
        <p:spPr bwMode="auto">
          <a:xfrm>
            <a:off x="3419872" y="2780928"/>
            <a:ext cx="2088232" cy="1587056"/>
          </a:xfrm>
          <a:prstGeom prst="rect">
            <a:avLst/>
          </a:prstGeom>
          <a:noFill/>
        </p:spPr>
      </p:pic>
      <p:pic>
        <p:nvPicPr>
          <p:cNvPr id="21514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4293096"/>
            <a:ext cx="1828800" cy="1828800"/>
          </a:xfrm>
          <a:prstGeom prst="rect">
            <a:avLst/>
          </a:prstGeom>
          <a:noFill/>
        </p:spPr>
      </p:pic>
      <p:pic>
        <p:nvPicPr>
          <p:cNvPr id="21516" name="Picture 12" descr="Soubor:Convolvulus arvenvis flower leave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75840" y="836712"/>
            <a:ext cx="1652824" cy="158417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DUM :  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Ročník : třetí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oblast : Člověk a jeho svět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obor : Prvouka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okruh 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Rozmanitost přírody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Pole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prvouka ve třetím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Použité zdroje: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8. 8.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8. 8. 2006 [cit. 2011-08-19]. Dostupné z WWW: &lt;Soubor:</a:t>
            </a:r>
            <a:r>
              <a:rPr lang="cs-CZ" sz="1400" dirty="0" err="1" smtClean="0"/>
              <a:t>Zuckerrübe.jpg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29. 3.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29. 3. 2007 [cit. 2011-08-19]. Dostupné z WWW: &lt;Soubor:</a:t>
            </a:r>
            <a:r>
              <a:rPr lang="cs-CZ" sz="1400" dirty="0" err="1" smtClean="0"/>
              <a:t>Aardappel</a:t>
            </a:r>
            <a:r>
              <a:rPr lang="cs-CZ" sz="1400" dirty="0" smtClean="0"/>
              <a:t> </a:t>
            </a:r>
            <a:r>
              <a:rPr lang="cs-CZ" sz="1400" dirty="0" err="1" smtClean="0"/>
              <a:t>bloeiend</a:t>
            </a:r>
            <a:r>
              <a:rPr lang="cs-CZ" sz="1400" dirty="0" smtClean="0"/>
              <a:t> </a:t>
            </a:r>
            <a:r>
              <a:rPr lang="cs-CZ" sz="1400" dirty="0" err="1" smtClean="0"/>
              <a:t>Fresco.jpg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15. 2.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15. 2. 2005 [cit. 2011-08-19]. Dostupné z WWW: &lt;Soubor:</a:t>
            </a:r>
            <a:r>
              <a:rPr lang="cs-CZ" sz="1400" dirty="0" err="1" smtClean="0"/>
              <a:t>Sunflowers.jpg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4. 8.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4. 8. 2009 [cit. 2011-08-19]. Dostupné z WWW: &lt;File:Yumi2.jpg&gt;</a:t>
            </a:r>
          </a:p>
          <a:p>
            <a:r>
              <a:rPr lang="cs-CZ" sz="1400" dirty="0" smtClean="0"/>
              <a:t>. 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12. 10.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12. 10. 2007 [cit. 2011-08-19]. Dostupné z WWW: &lt;File:Pieris.brassicae.female.mounted.jpg&gt;.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16. 2.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16. 2. 2007 [cit. 2011-08-19]. Dostupné z WWW: &lt;File:Pieris.brassicae.caterpillar.jpg&gt;.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29. 12.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29. 12. 2008 [cit. 2011-08-19]. Dostupné z WWW: &lt;File:Leptinotarsa fg02.jpg&gt;.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8. 2.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8. 2. 2005 [cit. 2011-08-19]. Dostupné z WWW: &lt;File:Potato </a:t>
            </a:r>
            <a:r>
              <a:rPr lang="cs-CZ" sz="1400" dirty="0" err="1" smtClean="0"/>
              <a:t>beetle</a:t>
            </a:r>
            <a:r>
              <a:rPr lang="cs-CZ" sz="1400" dirty="0" smtClean="0"/>
              <a:t> </a:t>
            </a:r>
            <a:r>
              <a:rPr lang="cs-CZ" sz="1400" dirty="0" err="1" smtClean="0"/>
              <a:t>larvae.jpg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19256" cy="5289451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30. 5.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30. 5. 2007 [cit. 2011-08-19]. Dostupné z WWW: &lt;Soubor:</a:t>
            </a:r>
            <a:r>
              <a:rPr lang="cs-CZ" sz="1400" dirty="0" err="1" smtClean="0"/>
              <a:t>Convolvulus</a:t>
            </a:r>
            <a:r>
              <a:rPr lang="cs-CZ" sz="1400" dirty="0" smtClean="0"/>
              <a:t> </a:t>
            </a:r>
            <a:r>
              <a:rPr lang="cs-CZ" sz="1400" dirty="0" err="1" smtClean="0"/>
              <a:t>arvenvis</a:t>
            </a:r>
            <a:r>
              <a:rPr lang="cs-CZ" sz="1400" dirty="0" smtClean="0"/>
              <a:t> </a:t>
            </a:r>
            <a:r>
              <a:rPr lang="cs-CZ" sz="1400" dirty="0" err="1" smtClean="0"/>
              <a:t>flower</a:t>
            </a:r>
            <a:r>
              <a:rPr lang="cs-CZ" sz="1400" dirty="0" smtClean="0"/>
              <a:t> </a:t>
            </a:r>
            <a:r>
              <a:rPr lang="cs-CZ" sz="1400" dirty="0" err="1" smtClean="0"/>
              <a:t>leaves.jpg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539552" y="2132856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245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 POLE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zdroje: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JEHO SVĚT Pole Radka Smetanová</dc:title>
  <dc:creator>pc</dc:creator>
  <cp:lastModifiedBy>pc</cp:lastModifiedBy>
  <cp:revision>16</cp:revision>
  <dcterms:created xsi:type="dcterms:W3CDTF">2011-06-04T21:01:57Z</dcterms:created>
  <dcterms:modified xsi:type="dcterms:W3CDTF">2012-02-16T19:28:08Z</dcterms:modified>
</cp:coreProperties>
</file>