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66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96BFBF-D80F-4F96-A51E-BEAD9CA3524B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ACC0796-7534-4A6A-AEDB-CF8304FEFCEC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dirty="0" smtClean="0"/>
            <a:t>ROK</a:t>
          </a:r>
          <a:endParaRPr lang="cs-CZ" dirty="0"/>
        </a:p>
      </dgm:t>
    </dgm:pt>
    <dgm:pt modelId="{6C3DE256-C30B-4D32-8857-980C6F2AC1D0}" type="parTrans" cxnId="{08CDDD46-D3F8-431A-90B2-59E673DB81C3}">
      <dgm:prSet/>
      <dgm:spPr/>
      <dgm:t>
        <a:bodyPr/>
        <a:lstStyle/>
        <a:p>
          <a:endParaRPr lang="cs-CZ"/>
        </a:p>
      </dgm:t>
    </dgm:pt>
    <dgm:pt modelId="{EBB1D56C-3BDD-405F-880C-B28CC2F84425}" type="sibTrans" cxnId="{08CDDD46-D3F8-431A-90B2-59E673DB81C3}">
      <dgm:prSet>
        <dgm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3F7ACEFF-959D-4886-9698-CB897056B8E8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dirty="0" smtClean="0"/>
            <a:t>MĚSÍCE</a:t>
          </a:r>
          <a:endParaRPr lang="cs-CZ" dirty="0"/>
        </a:p>
      </dgm:t>
    </dgm:pt>
    <dgm:pt modelId="{030A818B-3F5B-4AC7-92F1-32590FA1AEEC}" type="parTrans" cxnId="{0C06463A-D54B-4C4B-A8D5-2F9330959391}">
      <dgm:prSet/>
      <dgm:spPr/>
      <dgm:t>
        <a:bodyPr/>
        <a:lstStyle/>
        <a:p>
          <a:endParaRPr lang="cs-CZ"/>
        </a:p>
      </dgm:t>
    </dgm:pt>
    <dgm:pt modelId="{3017A413-4EE5-4FB8-A1C1-9E080EBB786F}" type="sibTrans" cxnId="{0C06463A-D54B-4C4B-A8D5-2F9330959391}">
      <dgm:prSet>
        <dgm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7BEDAC39-AAA6-4122-BDE6-9C12A6983931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dirty="0" smtClean="0"/>
            <a:t>TÝDEN</a:t>
          </a:r>
          <a:endParaRPr lang="cs-CZ" dirty="0"/>
        </a:p>
      </dgm:t>
    </dgm:pt>
    <dgm:pt modelId="{B9F919E5-A058-4AD0-BE34-3694B3EC8BFA}" type="parTrans" cxnId="{A56161D0-6B04-4BA4-8523-A939DCC60CAB}">
      <dgm:prSet/>
      <dgm:spPr/>
      <dgm:t>
        <a:bodyPr/>
        <a:lstStyle/>
        <a:p>
          <a:endParaRPr lang="cs-CZ"/>
        </a:p>
      </dgm:t>
    </dgm:pt>
    <dgm:pt modelId="{198DDA8A-FDB9-4921-B06A-7C45EF231A3F}" type="sibTrans" cxnId="{A56161D0-6B04-4BA4-8523-A939DCC60CAB}">
      <dgm:prSet>
        <dgm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790D17B7-2D5F-4B07-9FE8-0B306F2CD594}" type="pres">
      <dgm:prSet presAssocID="{A896BFBF-D80F-4F96-A51E-BEAD9CA3524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D74D9D-74BD-4A61-BA6C-0B464D9D2263}" type="pres">
      <dgm:prSet presAssocID="{EACC0796-7534-4A6A-AEDB-CF8304FEFCE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681306-711E-4645-B99C-6F0E621526F7}" type="pres">
      <dgm:prSet presAssocID="{EACC0796-7534-4A6A-AEDB-CF8304FEFCEC}" presName="spNode" presStyleCnt="0"/>
      <dgm:spPr/>
    </dgm:pt>
    <dgm:pt modelId="{8D48FA68-D58A-4932-92C2-D09199E40520}" type="pres">
      <dgm:prSet presAssocID="{EBB1D56C-3BDD-405F-880C-B28CC2F84425}" presName="sibTrans" presStyleLbl="sibTrans1D1" presStyleIdx="0" presStyleCnt="3"/>
      <dgm:spPr/>
      <dgm:t>
        <a:bodyPr/>
        <a:lstStyle/>
        <a:p>
          <a:endParaRPr lang="cs-CZ"/>
        </a:p>
      </dgm:t>
    </dgm:pt>
    <dgm:pt modelId="{416C617A-E708-44F6-A349-FA7EE86E1D15}" type="pres">
      <dgm:prSet presAssocID="{3F7ACEFF-959D-4886-9698-CB897056B8E8}" presName="node" presStyleLbl="node1" presStyleIdx="1" presStyleCnt="3" custRadScaleRad="131188" custRadScaleInc="-147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ABDF98-0FD7-4778-BFBB-BD2A82E6E742}" type="pres">
      <dgm:prSet presAssocID="{3F7ACEFF-959D-4886-9698-CB897056B8E8}" presName="spNode" presStyleCnt="0"/>
      <dgm:spPr/>
    </dgm:pt>
    <dgm:pt modelId="{326C19C3-DC41-4F12-BB62-470ED368F0F8}" type="pres">
      <dgm:prSet presAssocID="{3017A413-4EE5-4FB8-A1C1-9E080EBB786F}" presName="sibTrans" presStyleLbl="sibTrans1D1" presStyleIdx="1" presStyleCnt="3"/>
      <dgm:spPr/>
      <dgm:t>
        <a:bodyPr/>
        <a:lstStyle/>
        <a:p>
          <a:endParaRPr lang="cs-CZ"/>
        </a:p>
      </dgm:t>
    </dgm:pt>
    <dgm:pt modelId="{571A5835-3DB6-4D52-A08D-B2862774F6FE}" type="pres">
      <dgm:prSet presAssocID="{7BEDAC39-AAA6-4122-BDE6-9C12A6983931}" presName="node" presStyleLbl="node1" presStyleIdx="2" presStyleCnt="3" custRadScaleRad="133916" custRadScaleInc="206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B00C2B-85FF-4F47-8D96-DB059A9D3AF4}" type="pres">
      <dgm:prSet presAssocID="{7BEDAC39-AAA6-4122-BDE6-9C12A6983931}" presName="spNode" presStyleCnt="0"/>
      <dgm:spPr/>
    </dgm:pt>
    <dgm:pt modelId="{BA13B3CC-3FF0-4F2C-A68D-562647D4444A}" type="pres">
      <dgm:prSet presAssocID="{198DDA8A-FDB9-4921-B06A-7C45EF231A3F}" presName="sibTrans" presStyleLbl="sibTrans1D1" presStyleIdx="2" presStyleCnt="3"/>
      <dgm:spPr/>
      <dgm:t>
        <a:bodyPr/>
        <a:lstStyle/>
        <a:p>
          <a:endParaRPr lang="cs-CZ"/>
        </a:p>
      </dgm:t>
    </dgm:pt>
  </dgm:ptLst>
  <dgm:cxnLst>
    <dgm:cxn modelId="{84C4A4D6-C7F9-43DC-9A04-1A465D015A15}" type="presOf" srcId="{198DDA8A-FDB9-4921-B06A-7C45EF231A3F}" destId="{BA13B3CC-3FF0-4F2C-A68D-562647D4444A}" srcOrd="0" destOrd="0" presId="urn:microsoft.com/office/officeart/2005/8/layout/cycle5"/>
    <dgm:cxn modelId="{837CF5B3-C326-4298-9A8F-74F50FD9620D}" type="presOf" srcId="{3017A413-4EE5-4FB8-A1C1-9E080EBB786F}" destId="{326C19C3-DC41-4F12-BB62-470ED368F0F8}" srcOrd="0" destOrd="0" presId="urn:microsoft.com/office/officeart/2005/8/layout/cycle5"/>
    <dgm:cxn modelId="{0C06463A-D54B-4C4B-A8D5-2F9330959391}" srcId="{A896BFBF-D80F-4F96-A51E-BEAD9CA3524B}" destId="{3F7ACEFF-959D-4886-9698-CB897056B8E8}" srcOrd="1" destOrd="0" parTransId="{030A818B-3F5B-4AC7-92F1-32590FA1AEEC}" sibTransId="{3017A413-4EE5-4FB8-A1C1-9E080EBB786F}"/>
    <dgm:cxn modelId="{535A6605-8476-4FD2-BF14-A16222DE49CF}" type="presOf" srcId="{7BEDAC39-AAA6-4122-BDE6-9C12A6983931}" destId="{571A5835-3DB6-4D52-A08D-B2862774F6FE}" srcOrd="0" destOrd="0" presId="urn:microsoft.com/office/officeart/2005/8/layout/cycle5"/>
    <dgm:cxn modelId="{08CDDD46-D3F8-431A-90B2-59E673DB81C3}" srcId="{A896BFBF-D80F-4F96-A51E-BEAD9CA3524B}" destId="{EACC0796-7534-4A6A-AEDB-CF8304FEFCEC}" srcOrd="0" destOrd="0" parTransId="{6C3DE256-C30B-4D32-8857-980C6F2AC1D0}" sibTransId="{EBB1D56C-3BDD-405F-880C-B28CC2F84425}"/>
    <dgm:cxn modelId="{1CB20F29-41C1-4343-8A6D-F40FB3B8B958}" type="presOf" srcId="{EACC0796-7534-4A6A-AEDB-CF8304FEFCEC}" destId="{B8D74D9D-74BD-4A61-BA6C-0B464D9D2263}" srcOrd="0" destOrd="0" presId="urn:microsoft.com/office/officeart/2005/8/layout/cycle5"/>
    <dgm:cxn modelId="{E27A459F-38BC-4342-8747-8C38574464EA}" type="presOf" srcId="{3F7ACEFF-959D-4886-9698-CB897056B8E8}" destId="{416C617A-E708-44F6-A349-FA7EE86E1D15}" srcOrd="0" destOrd="0" presId="urn:microsoft.com/office/officeart/2005/8/layout/cycle5"/>
    <dgm:cxn modelId="{84FE6C41-144F-470A-978A-0E3CC77AE4B0}" type="presOf" srcId="{A896BFBF-D80F-4F96-A51E-BEAD9CA3524B}" destId="{790D17B7-2D5F-4B07-9FE8-0B306F2CD594}" srcOrd="0" destOrd="0" presId="urn:microsoft.com/office/officeart/2005/8/layout/cycle5"/>
    <dgm:cxn modelId="{069DA4F4-12B5-40BB-AABA-D1E6275EF51E}" type="presOf" srcId="{EBB1D56C-3BDD-405F-880C-B28CC2F84425}" destId="{8D48FA68-D58A-4932-92C2-D09199E40520}" srcOrd="0" destOrd="0" presId="urn:microsoft.com/office/officeart/2005/8/layout/cycle5"/>
    <dgm:cxn modelId="{A56161D0-6B04-4BA4-8523-A939DCC60CAB}" srcId="{A896BFBF-D80F-4F96-A51E-BEAD9CA3524B}" destId="{7BEDAC39-AAA6-4122-BDE6-9C12A6983931}" srcOrd="2" destOrd="0" parTransId="{B9F919E5-A058-4AD0-BE34-3694B3EC8BFA}" sibTransId="{198DDA8A-FDB9-4921-B06A-7C45EF231A3F}"/>
    <dgm:cxn modelId="{D9F58D9D-B878-4626-9CC4-39A7508A4873}" type="presParOf" srcId="{790D17B7-2D5F-4B07-9FE8-0B306F2CD594}" destId="{B8D74D9D-74BD-4A61-BA6C-0B464D9D2263}" srcOrd="0" destOrd="0" presId="urn:microsoft.com/office/officeart/2005/8/layout/cycle5"/>
    <dgm:cxn modelId="{653173F4-E820-457C-B239-BE992BD98927}" type="presParOf" srcId="{790D17B7-2D5F-4B07-9FE8-0B306F2CD594}" destId="{AF681306-711E-4645-B99C-6F0E621526F7}" srcOrd="1" destOrd="0" presId="urn:microsoft.com/office/officeart/2005/8/layout/cycle5"/>
    <dgm:cxn modelId="{A5F2343A-226B-4CAE-B68F-01C1C8244DC6}" type="presParOf" srcId="{790D17B7-2D5F-4B07-9FE8-0B306F2CD594}" destId="{8D48FA68-D58A-4932-92C2-D09199E40520}" srcOrd="2" destOrd="0" presId="urn:microsoft.com/office/officeart/2005/8/layout/cycle5"/>
    <dgm:cxn modelId="{25EA76E6-6D17-4115-9F56-D598EFBA76F2}" type="presParOf" srcId="{790D17B7-2D5F-4B07-9FE8-0B306F2CD594}" destId="{416C617A-E708-44F6-A349-FA7EE86E1D15}" srcOrd="3" destOrd="0" presId="urn:microsoft.com/office/officeart/2005/8/layout/cycle5"/>
    <dgm:cxn modelId="{72E8D888-384F-4415-9155-3EB7307F6A2F}" type="presParOf" srcId="{790D17B7-2D5F-4B07-9FE8-0B306F2CD594}" destId="{F0ABDF98-0FD7-4778-BFBB-BD2A82E6E742}" srcOrd="4" destOrd="0" presId="urn:microsoft.com/office/officeart/2005/8/layout/cycle5"/>
    <dgm:cxn modelId="{AF4D3ED5-01AA-41BD-97A5-D34B4CC503E7}" type="presParOf" srcId="{790D17B7-2D5F-4B07-9FE8-0B306F2CD594}" destId="{326C19C3-DC41-4F12-BB62-470ED368F0F8}" srcOrd="5" destOrd="0" presId="urn:microsoft.com/office/officeart/2005/8/layout/cycle5"/>
    <dgm:cxn modelId="{8744DBE9-F355-4A25-93E7-D88B4A1C8661}" type="presParOf" srcId="{790D17B7-2D5F-4B07-9FE8-0B306F2CD594}" destId="{571A5835-3DB6-4D52-A08D-B2862774F6FE}" srcOrd="6" destOrd="0" presId="urn:microsoft.com/office/officeart/2005/8/layout/cycle5"/>
    <dgm:cxn modelId="{02815C2B-A35F-47DB-85D4-DE1830E94FD3}" type="presParOf" srcId="{790D17B7-2D5F-4B07-9FE8-0B306F2CD594}" destId="{1FB00C2B-85FF-4F47-8D96-DB059A9D3AF4}" srcOrd="7" destOrd="0" presId="urn:microsoft.com/office/officeart/2005/8/layout/cycle5"/>
    <dgm:cxn modelId="{9FC9F51D-5D51-4500-AC3A-F60D5991503C}" type="presParOf" srcId="{790D17B7-2D5F-4B07-9FE8-0B306F2CD594}" destId="{BA13B3CC-3FF0-4F2C-A68D-562647D4444A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D74D9D-74BD-4A61-BA6C-0B464D9D2263}">
      <dsp:nvSpPr>
        <dsp:cNvPr id="0" name=""/>
        <dsp:cNvSpPr/>
      </dsp:nvSpPr>
      <dsp:spPr>
        <a:xfrm>
          <a:off x="4217153" y="1173"/>
          <a:ext cx="1862837" cy="1210844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ROK</a:t>
          </a:r>
          <a:endParaRPr lang="cs-CZ" sz="3700" kern="1200" dirty="0"/>
        </a:p>
      </dsp:txBody>
      <dsp:txXfrm>
        <a:off x="4276262" y="60282"/>
        <a:ext cx="1744619" cy="1092626"/>
      </dsp:txXfrm>
    </dsp:sp>
    <dsp:sp modelId="{8D48FA68-D58A-4932-92C2-D09199E40520}">
      <dsp:nvSpPr>
        <dsp:cNvPr id="0" name=""/>
        <dsp:cNvSpPr/>
      </dsp:nvSpPr>
      <dsp:spPr>
        <a:xfrm>
          <a:off x="4021569" y="840166"/>
          <a:ext cx="3229736" cy="3229736"/>
        </a:xfrm>
        <a:custGeom>
          <a:avLst/>
          <a:gdLst/>
          <a:ahLst/>
          <a:cxnLst/>
          <a:rect l="0" t="0" r="0" b="0"/>
          <a:pathLst>
            <a:path>
              <a:moveTo>
                <a:pt x="2419672" y="214836"/>
              </a:moveTo>
              <a:arcTo wR="1614868" hR="1614868" stAng="17993539" swAng="2825341"/>
            </a:path>
          </a:pathLst>
        </a:custGeom>
        <a:noFill/>
        <a:ln w="38100" cap="flat" cmpd="sng" algn="ctr">
          <a:solidFill>
            <a:schemeClr val="accent3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3"/>
        </a:lnRef>
        <a:fillRef idx="0">
          <a:schemeClr val="accent3"/>
        </a:fillRef>
        <a:effectRef idx="2">
          <a:schemeClr val="accent3"/>
        </a:effectRef>
        <a:fontRef idx="minor">
          <a:schemeClr val="tx1"/>
        </a:fontRef>
      </dsp:style>
    </dsp:sp>
    <dsp:sp modelId="{416C617A-E708-44F6-A349-FA7EE86E1D15}">
      <dsp:nvSpPr>
        <dsp:cNvPr id="0" name=""/>
        <dsp:cNvSpPr/>
      </dsp:nvSpPr>
      <dsp:spPr>
        <a:xfrm>
          <a:off x="6150919" y="2481284"/>
          <a:ext cx="1862837" cy="1210844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MĚSÍCE</a:t>
          </a:r>
          <a:endParaRPr lang="cs-CZ" sz="3700" kern="1200" dirty="0"/>
        </a:p>
      </dsp:txBody>
      <dsp:txXfrm>
        <a:off x="6210028" y="2540393"/>
        <a:ext cx="1744619" cy="1092626"/>
      </dsp:txXfrm>
    </dsp:sp>
    <dsp:sp modelId="{326C19C3-DC41-4F12-BB62-470ED368F0F8}">
      <dsp:nvSpPr>
        <dsp:cNvPr id="0" name=""/>
        <dsp:cNvSpPr/>
      </dsp:nvSpPr>
      <dsp:spPr>
        <a:xfrm>
          <a:off x="3480965" y="1732391"/>
          <a:ext cx="3229736" cy="3229736"/>
        </a:xfrm>
        <a:custGeom>
          <a:avLst/>
          <a:gdLst/>
          <a:ahLst/>
          <a:cxnLst/>
          <a:rect l="0" t="0" r="0" b="0"/>
          <a:pathLst>
            <a:path>
              <a:moveTo>
                <a:pt x="2940662" y="2536860"/>
              </a:moveTo>
              <a:arcTo wR="1614868" hR="1614868" stAng="2088946" swAng="6762387"/>
            </a:path>
          </a:pathLst>
        </a:custGeom>
        <a:noFill/>
        <a:ln w="38100" cap="flat" cmpd="sng" algn="ctr">
          <a:solidFill>
            <a:schemeClr val="accent3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3"/>
        </a:lnRef>
        <a:fillRef idx="0">
          <a:schemeClr val="accent3"/>
        </a:fillRef>
        <a:effectRef idx="2">
          <a:schemeClr val="accent3"/>
        </a:effectRef>
        <a:fontRef idx="minor">
          <a:schemeClr val="tx1"/>
        </a:fontRef>
      </dsp:style>
    </dsp:sp>
    <dsp:sp modelId="{571A5835-3DB6-4D52-A08D-B2862774F6FE}">
      <dsp:nvSpPr>
        <dsp:cNvPr id="0" name=""/>
        <dsp:cNvSpPr/>
      </dsp:nvSpPr>
      <dsp:spPr>
        <a:xfrm>
          <a:off x="2208238" y="2416640"/>
          <a:ext cx="1862837" cy="1210844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TÝDEN</a:t>
          </a:r>
          <a:endParaRPr lang="cs-CZ" sz="3700" kern="1200" dirty="0"/>
        </a:p>
      </dsp:txBody>
      <dsp:txXfrm>
        <a:off x="2267347" y="2475749"/>
        <a:ext cx="1744619" cy="1092626"/>
      </dsp:txXfrm>
    </dsp:sp>
    <dsp:sp modelId="{BA13B3CC-3FF0-4F2C-A68D-562647D4444A}">
      <dsp:nvSpPr>
        <dsp:cNvPr id="0" name=""/>
        <dsp:cNvSpPr/>
      </dsp:nvSpPr>
      <dsp:spPr>
        <a:xfrm>
          <a:off x="2993984" y="854050"/>
          <a:ext cx="3229736" cy="3229736"/>
        </a:xfrm>
        <a:custGeom>
          <a:avLst/>
          <a:gdLst/>
          <a:ahLst/>
          <a:cxnLst/>
          <a:rect l="0" t="0" r="0" b="0"/>
          <a:pathLst>
            <a:path>
              <a:moveTo>
                <a:pt x="59980" y="1178836"/>
              </a:moveTo>
              <a:arcTo wR="1614868" hR="1614868" stAng="11739894" swAng="2789269"/>
            </a:path>
          </a:pathLst>
        </a:custGeom>
        <a:noFill/>
        <a:ln w="38100" cap="flat" cmpd="sng" algn="ctr">
          <a:solidFill>
            <a:schemeClr val="accent3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3"/>
        </a:lnRef>
        <a:fillRef idx="0">
          <a:schemeClr val="accent3"/>
        </a:fillRef>
        <a:effectRef idx="2">
          <a:schemeClr val="accent3"/>
        </a:effectRef>
        <a:fontRef idx="minor">
          <a:schemeClr val="tx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AC058-D6F3-43F3-89C1-714AAB1584D0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98248-9F00-46B6-A386-432288CE8FF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2/22/Cherry_blossoms_at_POSTECH.jpe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f/fd/Laguna_Beach_2009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1/1d/Czechia,_Jicin,_Wallenstein's_alley.jp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a/a3/Wintry_scenery.jp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918648" cy="2259682"/>
          </a:xfrm>
        </p:spPr>
        <p:txBody>
          <a:bodyPr>
            <a:normAutofit fontScale="90000"/>
          </a:bodyPr>
          <a:lstStyle/>
          <a:p>
            <a:r>
              <a:rPr lang="cs-CZ" sz="4900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LOVĚK A JEHO SVĚT</a:t>
            </a:r>
            <a:br>
              <a:rPr lang="cs-CZ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Čas – rok, měsíce, týden</a:t>
            </a:r>
            <a:br>
              <a:rPr lang="cs-CZ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4000" dirty="0" smtClean="0"/>
              <a:t>VY_32_INOVACE_casrokmesicetyden_15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2289" name="Picture 1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653136"/>
            <a:ext cx="7560840" cy="14628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3610744" cy="1143000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ČAS</a:t>
            </a:r>
            <a:endParaRPr lang="cs-CZ" sz="9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-180528" y="1600201"/>
          <a:ext cx="10297144" cy="4061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D74D9D-74BD-4A61-BA6C-0B464D9D22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B8D74D9D-74BD-4A61-BA6C-0B464D9D22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B8D74D9D-74BD-4A61-BA6C-0B464D9D22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D48FA68-D58A-4932-92C2-D09199E40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8D48FA68-D58A-4932-92C2-D09199E40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8D48FA68-D58A-4932-92C2-D09199E40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6C617A-E708-44F6-A349-FA7EE86E1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416C617A-E708-44F6-A349-FA7EE86E1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416C617A-E708-44F6-A349-FA7EE86E1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26C19C3-DC41-4F12-BB62-470ED368F0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326C19C3-DC41-4F12-BB62-470ED368F0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326C19C3-DC41-4F12-BB62-470ED368F0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71A5835-3DB6-4D52-A08D-B2862774F6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571A5835-3DB6-4D52-A08D-B2862774F6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571A5835-3DB6-4D52-A08D-B2862774F6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13B3CC-3FF0-4F2C-A68D-562647D44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BA13B3CC-3FF0-4F2C-A68D-562647D44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BA13B3CC-3FF0-4F2C-A68D-562647D44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63272" cy="1800200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ln w="3155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ROK</a:t>
            </a:r>
            <a:endParaRPr lang="cs-CZ" sz="9600" b="1" dirty="0">
              <a:ln w="31550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48879"/>
            <a:ext cx="8219256" cy="86409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Kolik má rok ročních období a které to jsou 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861048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Má čtyři roční období : jaro, léto, podzim, zima.</a:t>
            </a:r>
            <a:endParaRPr lang="cs-CZ" sz="4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nebo 2"/>
          <p:cNvSpPr/>
          <p:nvPr/>
        </p:nvSpPr>
        <p:spPr>
          <a:xfrm>
            <a:off x="1331640" y="476672"/>
            <a:ext cx="6696744" cy="6120680"/>
          </a:xfrm>
          <a:prstGeom prst="flowChar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89040"/>
            <a:ext cx="1828801" cy="1828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038" name="Picture 1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412776"/>
            <a:ext cx="1828801" cy="1828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040" name="Picture 1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19687" r="1564" b="17314"/>
          <a:stretch>
            <a:fillRect/>
          </a:stretch>
        </p:blipFill>
        <p:spPr bwMode="auto">
          <a:xfrm>
            <a:off x="4932040" y="1412776"/>
            <a:ext cx="2137738" cy="18002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044" name="Picture 20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861048"/>
            <a:ext cx="1828801" cy="1828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15" name="Vlna 14"/>
          <p:cNvSpPr/>
          <p:nvPr/>
        </p:nvSpPr>
        <p:spPr>
          <a:xfrm>
            <a:off x="7380312" y="260648"/>
            <a:ext cx="1512168" cy="1296144"/>
          </a:xfrm>
          <a:prstGeom prst="wav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LÉTO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Vlna 15"/>
          <p:cNvSpPr/>
          <p:nvPr/>
        </p:nvSpPr>
        <p:spPr>
          <a:xfrm>
            <a:off x="323528" y="5301208"/>
            <a:ext cx="1512168" cy="1296144"/>
          </a:xfrm>
          <a:prstGeom prst="wav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ZIMA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Vlna 16"/>
          <p:cNvSpPr/>
          <p:nvPr/>
        </p:nvSpPr>
        <p:spPr>
          <a:xfrm>
            <a:off x="251520" y="260648"/>
            <a:ext cx="1512168" cy="1296144"/>
          </a:xfrm>
          <a:prstGeom prst="wav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JARO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Vlna 17"/>
          <p:cNvSpPr/>
          <p:nvPr/>
        </p:nvSpPr>
        <p:spPr>
          <a:xfrm>
            <a:off x="7380312" y="5373216"/>
            <a:ext cx="1512168" cy="1296144"/>
          </a:xfrm>
          <a:prstGeom prst="wav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PODZIM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19256" cy="1296144"/>
          </a:xfrm>
        </p:spPr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00B050"/>
                </a:solidFill>
                <a:latin typeface="Mistral" pitchFamily="66" charset="0"/>
              </a:rPr>
              <a:t>JARO – </a:t>
            </a:r>
            <a:r>
              <a:rPr lang="cs-CZ" sz="7200" dirty="0" smtClean="0">
                <a:solidFill>
                  <a:srgbClr val="00B050"/>
                </a:solidFill>
                <a:latin typeface="Monotype Corsiva" pitchFamily="66" charset="0"/>
              </a:rPr>
              <a:t>21. březen</a:t>
            </a:r>
            <a:endParaRPr lang="cs-CZ" sz="72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pic>
        <p:nvPicPr>
          <p:cNvPr id="15364" name="Picture 4" descr="File:Cherry blossoms at POSTECH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735" b="7353"/>
          <a:stretch>
            <a:fillRect/>
          </a:stretch>
        </p:blipFill>
        <p:spPr bwMode="auto">
          <a:xfrm>
            <a:off x="1259632" y="1916832"/>
            <a:ext cx="6480720" cy="453650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91264" cy="1440160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FFC000"/>
                </a:solidFill>
                <a:latin typeface="Mistral" pitchFamily="66" charset="0"/>
              </a:rPr>
              <a:t>LÉTO – </a:t>
            </a:r>
            <a:r>
              <a:rPr lang="cs-CZ" sz="9600" dirty="0" smtClean="0">
                <a:solidFill>
                  <a:srgbClr val="FFC000"/>
                </a:solidFill>
                <a:latin typeface="Monotype Corsiva" pitchFamily="66" charset="0"/>
              </a:rPr>
              <a:t>21. červen</a:t>
            </a:r>
            <a:endParaRPr lang="cs-CZ" sz="9600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pic>
        <p:nvPicPr>
          <p:cNvPr id="20482" name="Picture 2" descr="File:Laguna Beach 200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060848"/>
            <a:ext cx="6611888" cy="438864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91264" cy="1296144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FF0000"/>
                </a:solidFill>
                <a:latin typeface="Mistral" pitchFamily="66" charset="0"/>
              </a:rPr>
              <a:t>PODZIM – </a:t>
            </a:r>
            <a:r>
              <a:rPr lang="cs-CZ" sz="8800" dirty="0" smtClean="0">
                <a:solidFill>
                  <a:srgbClr val="FF0000"/>
                </a:solidFill>
                <a:latin typeface="Monotype Corsiva" pitchFamily="66" charset="0"/>
              </a:rPr>
              <a:t>23. září</a:t>
            </a:r>
            <a:endParaRPr lang="cs-CZ" sz="8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1506" name="Picture 2" descr="File:Czechia, Jicin, Wallenstein's alle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916832"/>
            <a:ext cx="6240693" cy="468052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19256" cy="1224136"/>
          </a:xfrm>
        </p:spPr>
        <p:txBody>
          <a:bodyPr>
            <a:noAutofit/>
          </a:bodyPr>
          <a:lstStyle/>
          <a:p>
            <a:r>
              <a:rPr lang="cs-CZ" sz="88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Mistral" pitchFamily="66" charset="0"/>
              </a:rPr>
              <a:t>ZIMA – </a:t>
            </a:r>
            <a:r>
              <a:rPr lang="cs-CZ" sz="88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21. prosinec</a:t>
            </a:r>
            <a:endParaRPr lang="cs-CZ" sz="88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2530" name="Picture 2" descr="Soubor:Wintry scener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988840"/>
            <a:ext cx="6755904" cy="46024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200800" cy="1152128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ln w="3155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ROK</a:t>
            </a:r>
            <a:endParaRPr lang="cs-CZ" sz="9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5"/>
            <a:ext cx="8219256" cy="93610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Kolik má rok měsíců 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212976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Rok má dvanáct měsíců.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221088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Leden, únor, březen, duben, květen, červen, červenec, srpen, září, říjen, listopad, prosinec.</a:t>
            </a:r>
            <a:endParaRPr lang="cs-CZ" sz="4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Které měsíce chodíme do školy 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1"/>
            <a:ext cx="8219256" cy="15407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Září, říjen, listopad, prosinec, leden, únor, březen, duben, květen, červen.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717032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Co prožíváme v měsíci  – červenci a srpnu 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013176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Letní prázdniny.</a:t>
            </a:r>
            <a:endParaRPr lang="cs-CZ" sz="4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7704856" cy="93610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 kterém měsíci nám končí kalendářní rok 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9"/>
            <a:ext cx="8147248" cy="136815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Kalendářní rok končí měsícem prosinec.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Posledním dnem v roce je – Silvestr.</a:t>
            </a:r>
            <a:endParaRPr lang="cs-CZ" dirty="0"/>
          </a:p>
        </p:txBody>
      </p:sp>
      <p:pic>
        <p:nvPicPr>
          <p:cNvPr id="23554" name="Picture 2" descr="4. červenec,čtvrtý červenec,Den nezávislosti,fotografie,Nový rok,ohňostroje,oslavy,Silvestr,svátky,výbuchy,zvláštní příležitosti"/>
          <p:cNvPicPr>
            <a:picLocks noChangeAspect="1" noChangeArrowheads="1"/>
          </p:cNvPicPr>
          <p:nvPr/>
        </p:nvPicPr>
        <p:blipFill>
          <a:blip r:embed="rId2" cstate="print"/>
          <a:srcRect l="11114" r="11086"/>
          <a:stretch>
            <a:fillRect/>
          </a:stretch>
        </p:blipFill>
        <p:spPr bwMode="auto">
          <a:xfrm>
            <a:off x="827584" y="3861048"/>
            <a:ext cx="2016224" cy="2591569"/>
          </a:xfrm>
          <a:prstGeom prst="rect">
            <a:avLst/>
          </a:prstGeom>
          <a:noFill/>
        </p:spPr>
      </p:pic>
      <p:pic>
        <p:nvPicPr>
          <p:cNvPr id="23558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15790" r="15789"/>
          <a:stretch>
            <a:fillRect/>
          </a:stretch>
        </p:blipFill>
        <p:spPr bwMode="auto">
          <a:xfrm>
            <a:off x="6588224" y="3645024"/>
            <a:ext cx="1872208" cy="2736303"/>
          </a:xfrm>
          <a:prstGeom prst="rect">
            <a:avLst/>
          </a:prstGeom>
          <a:noFill/>
        </p:spPr>
      </p:pic>
      <p:pic>
        <p:nvPicPr>
          <p:cNvPr id="23560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221088"/>
            <a:ext cx="1828801" cy="172819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704856" cy="1224136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Monotype Corsiva" pitchFamily="66" charset="0"/>
              </a:rPr>
              <a:t>TÝDEN</a:t>
            </a:r>
            <a:endParaRPr lang="cs-CZ" sz="96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060848"/>
            <a:ext cx="8363272" cy="7200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Kolik má týden dní a které to jsou 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095656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Pondělí, úterý, středa, čtvrtek, pátek, sobota, neděle.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068960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Týden má sedm dní.</a:t>
            </a:r>
            <a:endParaRPr lang="cs-CZ" sz="4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5256584" cy="10801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Které dny chodíme do školy 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5"/>
            <a:ext cx="8208912" cy="72008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r>
              <a:rPr lang="cs-CZ" sz="4000" dirty="0" smtClean="0"/>
              <a:t>Pondělí, úterý, středa, čtvrtek, pátek.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789040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Které dny odpočíváme, máme víkend 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013176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Sobota, neděle.</a:t>
            </a:r>
            <a:endParaRPr lang="cs-CZ" sz="4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Použité zdroje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 </a:t>
            </a:r>
            <a:r>
              <a:rPr lang="cs-CZ" sz="1400" dirty="0" err="1" smtClean="0"/>
              <a:t>October</a:t>
            </a:r>
            <a:r>
              <a:rPr lang="cs-CZ" sz="1400" dirty="0" smtClean="0"/>
              <a:t> 2006,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 </a:t>
            </a:r>
            <a:r>
              <a:rPr lang="cs-CZ" sz="1400" dirty="0" err="1" smtClean="0"/>
              <a:t>October</a:t>
            </a:r>
            <a:r>
              <a:rPr lang="cs-CZ" sz="1400" dirty="0" smtClean="0"/>
              <a:t> 2006 [cit. 2011-03-19]. Dostupné z WWW: &lt;File:Cherry </a:t>
            </a:r>
            <a:r>
              <a:rPr lang="cs-CZ" sz="1400" dirty="0" err="1" smtClean="0"/>
              <a:t>blossoms</a:t>
            </a:r>
            <a:r>
              <a:rPr lang="cs-CZ" sz="1400" dirty="0" smtClean="0"/>
              <a:t> </a:t>
            </a:r>
            <a:r>
              <a:rPr lang="cs-CZ" sz="1400" dirty="0" err="1" smtClean="0"/>
              <a:t>at</a:t>
            </a:r>
            <a:r>
              <a:rPr lang="cs-CZ" sz="1400" dirty="0" smtClean="0"/>
              <a:t> </a:t>
            </a:r>
            <a:r>
              <a:rPr lang="cs-CZ" sz="1400" dirty="0" err="1" smtClean="0"/>
              <a:t>POSTECH</a:t>
            </a:r>
            <a:r>
              <a:rPr lang="cs-CZ" sz="1400" dirty="0" smtClean="0"/>
              <a:t>.</a:t>
            </a:r>
            <a:r>
              <a:rPr lang="cs-CZ" sz="1400" dirty="0" err="1" smtClean="0"/>
              <a:t>jpeg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6 August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6 August 2009 [cit. 2011-03-19]. Dostupné z WWW: &lt;File:Laguna </a:t>
            </a:r>
            <a:r>
              <a:rPr lang="cs-CZ" sz="1400" dirty="0" err="1" smtClean="0"/>
              <a:t>Beach</a:t>
            </a:r>
            <a:r>
              <a:rPr lang="cs-CZ" sz="1400" dirty="0" smtClean="0"/>
              <a:t> 2009.JPG&gt;.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17 </a:t>
            </a:r>
            <a:r>
              <a:rPr lang="cs-CZ" sz="1400" dirty="0" err="1" smtClean="0"/>
              <a:t>March</a:t>
            </a:r>
            <a:r>
              <a:rPr lang="cs-CZ" sz="1400" dirty="0" smtClean="0"/>
              <a:t>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17 </a:t>
            </a:r>
            <a:r>
              <a:rPr lang="cs-CZ" sz="1400" dirty="0" err="1" smtClean="0"/>
              <a:t>March</a:t>
            </a:r>
            <a:r>
              <a:rPr lang="cs-CZ" sz="1400" dirty="0" smtClean="0"/>
              <a:t> 2005 [cit. 2011-03-19]. Dostupné z WWW: &lt;File:Czechia, </a:t>
            </a:r>
            <a:r>
              <a:rPr lang="cs-CZ" sz="1400" dirty="0" err="1" smtClean="0"/>
              <a:t>Jicin</a:t>
            </a:r>
            <a:r>
              <a:rPr lang="cs-CZ" sz="1400" dirty="0" smtClean="0"/>
              <a:t>, </a:t>
            </a:r>
            <a:r>
              <a:rPr lang="cs-CZ" sz="1400" dirty="0" err="1" smtClean="0"/>
              <a:t>Wallenstein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20. 8.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20. 8. 2008 [cit. 2011-03-19]. Dostupné z WWW: &lt;Soubor:Wintry </a:t>
            </a:r>
            <a:r>
              <a:rPr lang="cs-CZ" sz="1400" dirty="0" err="1" smtClean="0"/>
              <a:t>scenery.jpg</a:t>
            </a:r>
            <a:r>
              <a:rPr lang="cs-CZ" sz="1400" dirty="0" smtClean="0"/>
              <a:t>&gt;.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230</Words>
  <Application>Microsoft Office PowerPoint</Application>
  <PresentationFormat>Předvádění na obrazovce (4:3)</PresentationFormat>
  <Paragraphs>42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ČLOVĚK A JEHO SVĚT Čas – rok, měsíce, týden Radka Smetanová  VY_32_INOVACE_casrokmesicetyden_15 </vt:lpstr>
      <vt:lpstr>ČAS</vt:lpstr>
      <vt:lpstr>ROK</vt:lpstr>
      <vt:lpstr>Prezentace aplikace PowerPoint</vt:lpstr>
      <vt:lpstr>JARO – 21. březen</vt:lpstr>
      <vt:lpstr>LÉTO – 21. červen</vt:lpstr>
      <vt:lpstr>PODZIM – 23. září</vt:lpstr>
      <vt:lpstr>ZIMA – 21. prosinec</vt:lpstr>
      <vt:lpstr>ROK</vt:lpstr>
      <vt:lpstr>Které měsíce chodíme do školy ?</vt:lpstr>
      <vt:lpstr>V kterém měsíci nám končí kalendářní rok ?</vt:lpstr>
      <vt:lpstr>TÝDEN</vt:lpstr>
      <vt:lpstr>Které dny chodíme do školy 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37</cp:revision>
  <dcterms:created xsi:type="dcterms:W3CDTF">2011-03-19T16:14:00Z</dcterms:created>
  <dcterms:modified xsi:type="dcterms:W3CDTF">2011-09-08T17:09:42Z</dcterms:modified>
</cp:coreProperties>
</file>