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4" r:id="rId4"/>
    <p:sldId id="258" r:id="rId5"/>
    <p:sldId id="277" r:id="rId6"/>
    <p:sldId id="260" r:id="rId7"/>
    <p:sldId id="271" r:id="rId8"/>
    <p:sldId id="261" r:id="rId9"/>
    <p:sldId id="270" r:id="rId10"/>
    <p:sldId id="263" r:id="rId11"/>
    <p:sldId id="272" r:id="rId12"/>
    <p:sldId id="264" r:id="rId13"/>
    <p:sldId id="269" r:id="rId14"/>
    <p:sldId id="265" r:id="rId15"/>
    <p:sldId id="273" r:id="rId16"/>
    <p:sldId id="266" r:id="rId17"/>
    <p:sldId id="268" r:id="rId18"/>
    <p:sldId id="275" r:id="rId19"/>
    <p:sldId id="276" r:id="rId20"/>
    <p:sldId id="259" r:id="rId21"/>
    <p:sldId id="262" r:id="rId22"/>
    <p:sldId id="267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 autoAdjust="0"/>
    <p:restoredTop sz="94709" autoAdjust="0"/>
  </p:normalViewPr>
  <p:slideViewPr>
    <p:cSldViewPr>
      <p:cViewPr varScale="1">
        <p:scale>
          <a:sx n="107" d="100"/>
          <a:sy n="107" d="100"/>
        </p:scale>
        <p:origin x="-84" y="-2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6" y="2292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4606D-4C89-4DE2-BF9D-64B40EEB4081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B6949-4730-4478-B8F6-47D480CEBA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4606D-4C89-4DE2-BF9D-64B40EEB4081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B6949-4730-4478-B8F6-47D480CEBA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4606D-4C89-4DE2-BF9D-64B40EEB4081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B6949-4730-4478-B8F6-47D480CEBA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4606D-4C89-4DE2-BF9D-64B40EEB4081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B6949-4730-4478-B8F6-47D480CEBA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4606D-4C89-4DE2-BF9D-64B40EEB4081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B6949-4730-4478-B8F6-47D480CEBA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4606D-4C89-4DE2-BF9D-64B40EEB4081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B6949-4730-4478-B8F6-47D480CEBA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4606D-4C89-4DE2-BF9D-64B40EEB4081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B6949-4730-4478-B8F6-47D480CEBA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4606D-4C89-4DE2-BF9D-64B40EEB4081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B6949-4730-4478-B8F6-47D480CEBA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4606D-4C89-4DE2-BF9D-64B40EEB4081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B6949-4730-4478-B8F6-47D480CEBA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4606D-4C89-4DE2-BF9D-64B40EEB4081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B6949-4730-4478-B8F6-47D480CEBA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4606D-4C89-4DE2-BF9D-64B40EEB4081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B6949-4730-4478-B8F6-47D480CEBA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44606D-4C89-4DE2-BF9D-64B40EEB4081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FB6949-4730-4478-B8F6-47D480CEBA2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hee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2" Type="http://schemas.openxmlformats.org/officeDocument/2006/relationships/hyperlink" Target="http://cs.wikipedia.org/wiki/Soubor:Laitche-P013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0/04/Redsilver_Maine_coon_Kittens.JPG" TargetMode="External"/><Relationship Id="rId5" Type="http://schemas.openxmlformats.org/officeDocument/2006/relationships/image" Target="../media/image3.jpeg"/><Relationship Id="rId4" Type="http://schemas.openxmlformats.org/officeDocument/2006/relationships/hyperlink" Target="http://upload.wikimedia.org/wikipedia/commons/7/7f/Macicky.jpg" TargetMode="External"/><Relationship Id="rId9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7.jpeg"/><Relationship Id="rId7" Type="http://schemas.openxmlformats.org/officeDocument/2006/relationships/image" Target="../media/image9.jpeg"/><Relationship Id="rId2" Type="http://schemas.openxmlformats.org/officeDocument/2006/relationships/hyperlink" Target="http://cs.wiktionary.org/wiki/Soubor:Afra_004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c/cc/Spanischer_mastiff2.JPG" TargetMode="External"/><Relationship Id="rId5" Type="http://schemas.openxmlformats.org/officeDocument/2006/relationships/image" Target="../media/image8.jpeg"/><Relationship Id="rId4" Type="http://schemas.openxmlformats.org/officeDocument/2006/relationships/hyperlink" Target="http://upload.wikimedia.org/wikipedia/commons/8/8e/4weeks_old.JP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4.jpeg"/><Relationship Id="rId2" Type="http://schemas.openxmlformats.org/officeDocument/2006/relationships/hyperlink" Target="http://upload.wikimedia.org/wikipedia/commons/7/7f/Kr%C3%A1l%C3%ADk_novoz%C3%A9landsk%C3%BD_b%C3%ADl%C3%BD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hyperlink" Target="http://upload.wikimedia.org/wikipedia/commons/2/25/Rabbit_small.JP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8.jpeg"/><Relationship Id="rId2" Type="http://schemas.openxmlformats.org/officeDocument/2006/relationships/hyperlink" Target="http://upload.wikimedia.org/wikipedia/commons/0/06/Hen_with_chickens_in_native_breeding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hyperlink" Target="http://upload.wikimedia.org/wikipedia/commons/1/11/Hab%C5%99%C3%AD_652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20.jpeg"/><Relationship Id="rId7" Type="http://schemas.openxmlformats.org/officeDocument/2006/relationships/hyperlink" Target="http://cs.wikipedia.org/wiki/Soubor:Flock_of_sheep.jpg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jpeg"/><Relationship Id="rId5" Type="http://schemas.openxmlformats.org/officeDocument/2006/relationships/hyperlink" Target="http://upload.wikimedia.org/wikipedia/commons/0/03/Navajo_Churro_Sheep.jpg" TargetMode="External"/><Relationship Id="rId4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image" Target="../media/image24.jpeg"/><Relationship Id="rId7" Type="http://schemas.openxmlformats.org/officeDocument/2006/relationships/image" Target="../media/image26.jpeg"/><Relationship Id="rId2" Type="http://schemas.openxmlformats.org/officeDocument/2006/relationships/hyperlink" Target="http://upload.wikimedia.org/wikipedia/commons/d/db/Pig_USDA01c0116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0/0f/XN_Sus_domesticus_Animal_husbandry_912.jpg" TargetMode="External"/><Relationship Id="rId5" Type="http://schemas.openxmlformats.org/officeDocument/2006/relationships/image" Target="../media/image25.jpeg"/><Relationship Id="rId4" Type="http://schemas.openxmlformats.org/officeDocument/2006/relationships/hyperlink" Target="http://upload.wikimedia.org/wikipedia/commons/5/59/Sow_with_piglet.jpg" TargetMode="External"/><Relationship Id="rId9" Type="http://schemas.openxmlformats.org/officeDocument/2006/relationships/image" Target="../media/image28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3" Type="http://schemas.openxmlformats.org/officeDocument/2006/relationships/hyperlink" Target="http://upload.wikimedia.org/wikipedia/commons/a/a0/Dunkelfuchsstute-Ciara16.jpg" TargetMode="External"/><Relationship Id="rId7" Type="http://schemas.openxmlformats.org/officeDocument/2006/relationships/image" Target="../media/image33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10" Type="http://schemas.openxmlformats.org/officeDocument/2006/relationships/image" Target="../media/image35.jpeg"/><Relationship Id="rId4" Type="http://schemas.openxmlformats.org/officeDocument/2006/relationships/image" Target="../media/image30.jpeg"/><Relationship Id="rId9" Type="http://schemas.openxmlformats.org/officeDocument/2006/relationships/hyperlink" Target="http://cs.wikipedia.org/wiki/Soubor:%C5%B9rebak_1.jpg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3/39/Irish_Goat.jpg" TargetMode="External"/><Relationship Id="rId3" Type="http://schemas.openxmlformats.org/officeDocument/2006/relationships/image" Target="../media/image37.jpeg"/><Relationship Id="rId7" Type="http://schemas.openxmlformats.org/officeDocument/2006/relationships/image" Target="../media/image39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d/dc/Goats_sleeping_DSC04008_crop_color.jpg" TargetMode="External"/><Relationship Id="rId5" Type="http://schemas.openxmlformats.org/officeDocument/2006/relationships/image" Target="../media/image38.jpeg"/><Relationship Id="rId4" Type="http://schemas.openxmlformats.org/officeDocument/2006/relationships/hyperlink" Target="http://upload.wikimedia.org/wikipedia/commons/f/f5/Saanenziege.jpg" TargetMode="External"/><Relationship Id="rId9" Type="http://schemas.openxmlformats.org/officeDocument/2006/relationships/image" Target="../media/image40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jpeg"/><Relationship Id="rId3" Type="http://schemas.openxmlformats.org/officeDocument/2006/relationships/image" Target="../media/image41.jpeg"/><Relationship Id="rId7" Type="http://schemas.openxmlformats.org/officeDocument/2006/relationships/image" Target="../media/image45.jpeg"/><Relationship Id="rId2" Type="http://schemas.openxmlformats.org/officeDocument/2006/relationships/hyperlink" Target="http://upload.wikimedia.org/wikipedia/commons/d/d4/Cow_with_calf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4.jpeg"/><Relationship Id="rId5" Type="http://schemas.openxmlformats.org/officeDocument/2006/relationships/image" Target="../media/image43.jpeg"/><Relationship Id="rId4" Type="http://schemas.openxmlformats.org/officeDocument/2006/relationships/image" Target="../media/image42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620687"/>
            <a:ext cx="7774632" cy="2979763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ČLOVĚK A JEHO SVĚT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Domácí zvířata, hospodářská zvířata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Radka Smetanová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VY_32_INOVACE_domacizviratahospodarskazvirata_17</a:t>
            </a:r>
            <a:br>
              <a:rPr lang="cs-CZ" sz="2700" dirty="0" smtClean="0">
                <a:latin typeface="Times New Roman" pitchFamily="18" charset="0"/>
                <a:cs typeface="Times New Roman" pitchFamily="18" charset="0"/>
              </a:rPr>
            </a:br>
            <a:endParaRPr lang="cs-CZ" sz="27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289" name="Picture 1" descr="F:\1-Radk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725144"/>
            <a:ext cx="7443373" cy="1440160"/>
          </a:xfrm>
          <a:prstGeom prst="rect">
            <a:avLst/>
          </a:prstGeom>
          <a:noFill/>
        </p:spPr>
      </p:pic>
    </p:spTree>
  </p:cSld>
  <p:clrMapOvr>
    <a:masterClrMapping/>
  </p:clrMapOvr>
  <p:transition>
    <p:whee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2952328" cy="850106"/>
          </a:xfrm>
        </p:spPr>
        <p:txBody>
          <a:bodyPr/>
          <a:lstStyle/>
          <a:p>
            <a:r>
              <a:rPr lang="cs-CZ" dirty="0" smtClean="0"/>
              <a:t>KOCOUR</a:t>
            </a:r>
            <a:endParaRPr lang="cs-CZ" dirty="0"/>
          </a:p>
        </p:txBody>
      </p:sp>
      <p:pic>
        <p:nvPicPr>
          <p:cNvPr id="1026" name="Picture 2" descr="http://upload.wikimedia.org/wikipedia/commons/thumb/8/8a/Laitche-P013.jpg/220px-Laitche-P01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3717032"/>
            <a:ext cx="3254399" cy="2352043"/>
          </a:xfrm>
          <a:prstGeom prst="rect">
            <a:avLst/>
          </a:prstGeom>
          <a:noFill/>
        </p:spPr>
      </p:pic>
      <p:pic>
        <p:nvPicPr>
          <p:cNvPr id="1028" name="Picture 4" descr="File:Macicky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99992" y="1916832"/>
            <a:ext cx="4128459" cy="3096344"/>
          </a:xfrm>
          <a:prstGeom prst="rect">
            <a:avLst/>
          </a:prstGeom>
          <a:noFill/>
        </p:spPr>
      </p:pic>
      <p:pic>
        <p:nvPicPr>
          <p:cNvPr id="1030" name="Picture 6" descr="File:Redsilver Maine coon Kittens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1196752"/>
            <a:ext cx="2850841" cy="227687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716016" y="620688"/>
            <a:ext cx="35283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KOČKA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5445224"/>
            <a:ext cx="17281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KOTĚ</a:t>
            </a:r>
            <a:endParaRPr lang="cs-CZ" sz="4400" dirty="0"/>
          </a:p>
        </p:txBody>
      </p:sp>
      <p:pic>
        <p:nvPicPr>
          <p:cNvPr id="7170" name="Picture 2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92280" y="260648"/>
            <a:ext cx="1468761" cy="1468760"/>
          </a:xfrm>
          <a:prstGeom prst="rect">
            <a:avLst/>
          </a:prstGeom>
          <a:noFill/>
        </p:spPr>
      </p:pic>
      <p:pic>
        <p:nvPicPr>
          <p:cNvPr id="7172" name="Picture 4" descr="Zobrazit podrobnosti"/>
          <p:cNvPicPr>
            <a:picLocks noChangeAspect="1" noChangeArrowheads="1"/>
          </p:cNvPicPr>
          <p:nvPr/>
        </p:nvPicPr>
        <p:blipFill>
          <a:blip r:embed="rId9" cstate="print"/>
          <a:srcRect l="17441" t="11812" r="25403" b="9439"/>
          <a:stretch>
            <a:fillRect/>
          </a:stretch>
        </p:blipFill>
        <p:spPr bwMode="auto">
          <a:xfrm flipH="1">
            <a:off x="6804248" y="5229200"/>
            <a:ext cx="1296144" cy="1440160"/>
          </a:xfrm>
          <a:prstGeom prst="rect">
            <a:avLst/>
          </a:prstGeom>
          <a:noFill/>
        </p:spPr>
      </p:pic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  <p:bldP spid="7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258816" cy="1143000"/>
          </a:xfrm>
        </p:spPr>
        <p:txBody>
          <a:bodyPr>
            <a:norm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VYUŽITÍ :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1556792"/>
            <a:ext cx="46805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lovec hlodavců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2636912"/>
            <a:ext cx="62646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společník člověka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3744416" cy="850106"/>
          </a:xfrm>
        </p:spPr>
        <p:txBody>
          <a:bodyPr/>
          <a:lstStyle/>
          <a:p>
            <a:r>
              <a:rPr lang="cs-CZ" dirty="0" smtClean="0"/>
              <a:t>PES</a:t>
            </a:r>
            <a:endParaRPr lang="cs-CZ" dirty="0"/>
          </a:p>
        </p:txBody>
      </p:sp>
      <p:pic>
        <p:nvPicPr>
          <p:cNvPr id="16386" name="Picture 2" descr="http://upload.wikimedia.org/wikipedia/commons/thumb/b/b9/Afra_004.jpg/220px-Afra_004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149080"/>
            <a:ext cx="2095500" cy="1571626"/>
          </a:xfrm>
          <a:prstGeom prst="rect">
            <a:avLst/>
          </a:prstGeom>
          <a:noFill/>
        </p:spPr>
      </p:pic>
      <p:pic>
        <p:nvPicPr>
          <p:cNvPr id="16388" name="Picture 4" descr="Soubor:4weeks old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3212976"/>
            <a:ext cx="4330551" cy="3096344"/>
          </a:xfrm>
          <a:prstGeom prst="rect">
            <a:avLst/>
          </a:prstGeom>
          <a:noFill/>
        </p:spPr>
      </p:pic>
      <p:pic>
        <p:nvPicPr>
          <p:cNvPr id="16390" name="Picture 6" descr="File:Spanischer mastiff2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560" y="1268760"/>
            <a:ext cx="4235624" cy="2663149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436096" y="1700808"/>
            <a:ext cx="17281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FENA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27784" y="5661248"/>
            <a:ext cx="18722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ŠTĚNĚ</a:t>
            </a:r>
            <a:endParaRPr lang="cs-CZ" sz="4400" dirty="0"/>
          </a:p>
        </p:txBody>
      </p:sp>
      <p:pic>
        <p:nvPicPr>
          <p:cNvPr id="6146" name="Picture 2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flipH="1">
            <a:off x="7020272" y="188640"/>
            <a:ext cx="1879103" cy="1828800"/>
          </a:xfrm>
          <a:prstGeom prst="rect">
            <a:avLst/>
          </a:prstGeom>
          <a:noFill/>
        </p:spPr>
      </p:pic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690864" cy="1143000"/>
          </a:xfrm>
        </p:spPr>
        <p:txBody>
          <a:bodyPr>
            <a:norm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VYUŽITÍ :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412776"/>
            <a:ext cx="59766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asistenční pes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2492896"/>
            <a:ext cx="56166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záchranářský pes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3501008"/>
            <a:ext cx="5040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služební pes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4509120"/>
            <a:ext cx="59766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lovecký pes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2448272" cy="1143000"/>
          </a:xfrm>
        </p:spPr>
        <p:txBody>
          <a:bodyPr/>
          <a:lstStyle/>
          <a:p>
            <a:r>
              <a:rPr lang="cs-CZ" dirty="0" smtClean="0"/>
              <a:t>KRÁLÍK</a:t>
            </a:r>
            <a:endParaRPr lang="cs-CZ" dirty="0"/>
          </a:p>
        </p:txBody>
      </p:sp>
      <p:pic>
        <p:nvPicPr>
          <p:cNvPr id="3" name="Picture 4" descr="Soubor:Králík novozélandský bílý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140968"/>
            <a:ext cx="3312368" cy="2484276"/>
          </a:xfrm>
          <a:prstGeom prst="rect">
            <a:avLst/>
          </a:prstGeom>
          <a:noFill/>
        </p:spPr>
      </p:pic>
      <p:pic>
        <p:nvPicPr>
          <p:cNvPr id="17410" name="Picture 2" descr="File:Rabbit small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1196752"/>
            <a:ext cx="4019939" cy="301495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043608" y="2060848"/>
            <a:ext cx="26642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KRÁLICE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99992" y="4941168"/>
            <a:ext cx="2304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KRÁLÍČE</a:t>
            </a:r>
            <a:endParaRPr lang="cs-CZ" sz="4400" dirty="0"/>
          </a:p>
        </p:txBody>
      </p:sp>
      <p:pic>
        <p:nvPicPr>
          <p:cNvPr id="5122" name="Picture 2" descr="Zobrazit podrobnosti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B340A7"/>
              </a:clrFrom>
              <a:clrTo>
                <a:srgbClr val="B340A7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flipH="1">
            <a:off x="2555776" y="260648"/>
            <a:ext cx="1915615" cy="1756792"/>
          </a:xfrm>
          <a:prstGeom prst="rect">
            <a:avLst/>
          </a:prstGeom>
          <a:noFill/>
        </p:spPr>
      </p:pic>
      <p:pic>
        <p:nvPicPr>
          <p:cNvPr id="5124" name="Picture 4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6876256" y="4581128"/>
            <a:ext cx="1800200" cy="1828800"/>
          </a:xfrm>
          <a:prstGeom prst="rect">
            <a:avLst/>
          </a:prstGeom>
          <a:noFill/>
        </p:spPr>
      </p:pic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762872" cy="1143000"/>
          </a:xfrm>
        </p:spPr>
        <p:txBody>
          <a:bodyPr>
            <a:norm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VYUŽITÍ :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2132856"/>
            <a:ext cx="40324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maso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3140968"/>
            <a:ext cx="32403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kůže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3648" y="4221088"/>
            <a:ext cx="34563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800" dirty="0" smtClean="0"/>
              <a:t>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srst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2080" y="188640"/>
            <a:ext cx="3178696" cy="1143000"/>
          </a:xfrm>
        </p:spPr>
        <p:txBody>
          <a:bodyPr/>
          <a:lstStyle/>
          <a:p>
            <a:r>
              <a:rPr lang="cs-CZ" dirty="0" smtClean="0"/>
              <a:t>KOHOUT</a:t>
            </a:r>
            <a:endParaRPr lang="cs-CZ" dirty="0"/>
          </a:p>
        </p:txBody>
      </p:sp>
      <p:pic>
        <p:nvPicPr>
          <p:cNvPr id="18434" name="Picture 2" descr="Soubor:Hen with chickens in native breeding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620688"/>
            <a:ext cx="4032448" cy="3024336"/>
          </a:xfrm>
          <a:prstGeom prst="rect">
            <a:avLst/>
          </a:prstGeom>
          <a:noFill/>
        </p:spPr>
      </p:pic>
      <p:pic>
        <p:nvPicPr>
          <p:cNvPr id="18436" name="Picture 4" descr="Soubor:Habří 65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6056" y="1412776"/>
            <a:ext cx="3656180" cy="292494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195736" y="4293096"/>
            <a:ext cx="2304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SLEPICE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27984" y="5445224"/>
            <a:ext cx="16561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KUŘE</a:t>
            </a:r>
            <a:endParaRPr lang="cs-CZ" sz="4400" dirty="0"/>
          </a:p>
        </p:txBody>
      </p:sp>
      <p:pic>
        <p:nvPicPr>
          <p:cNvPr id="4098" name="Picture 2" descr="Kuřátka zobající zrní"/>
          <p:cNvPicPr>
            <a:picLocks noChangeAspect="1" noChangeArrowheads="1"/>
          </p:cNvPicPr>
          <p:nvPr/>
        </p:nvPicPr>
        <p:blipFill>
          <a:blip r:embed="rId6" cstate="print"/>
          <a:srcRect l="11812" r="13376"/>
          <a:stretch>
            <a:fillRect/>
          </a:stretch>
        </p:blipFill>
        <p:spPr bwMode="auto">
          <a:xfrm>
            <a:off x="467544" y="4005064"/>
            <a:ext cx="1368152" cy="1828800"/>
          </a:xfrm>
          <a:prstGeom prst="rect">
            <a:avLst/>
          </a:prstGeom>
          <a:noFill/>
        </p:spPr>
      </p:pic>
      <p:pic>
        <p:nvPicPr>
          <p:cNvPr id="4100" name="Picture 4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72200" y="4725144"/>
            <a:ext cx="1828801" cy="1828800"/>
          </a:xfrm>
          <a:prstGeom prst="rect">
            <a:avLst/>
          </a:prstGeom>
          <a:noFill/>
        </p:spPr>
      </p:pic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474840" cy="1143000"/>
          </a:xfrm>
        </p:spPr>
        <p:txBody>
          <a:bodyPr>
            <a:norm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VYUŽITÍ :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2204864"/>
            <a:ext cx="4392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maso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3717032"/>
            <a:ext cx="4392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vejce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31840" y="274638"/>
            <a:ext cx="3096344" cy="1143000"/>
          </a:xfrm>
        </p:spPr>
        <p:txBody>
          <a:bodyPr/>
          <a:lstStyle/>
          <a:p>
            <a:r>
              <a:rPr lang="cs-CZ" dirty="0" smtClean="0"/>
              <a:t>BERAN</a:t>
            </a:r>
            <a:endParaRPr lang="cs-CZ" dirty="0"/>
          </a:p>
        </p:txBody>
      </p:sp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15373" r="17691"/>
          <a:stretch>
            <a:fillRect/>
          </a:stretch>
        </p:blipFill>
        <p:spPr bwMode="auto">
          <a:xfrm>
            <a:off x="7524328" y="4437112"/>
            <a:ext cx="1224136" cy="1828800"/>
          </a:xfrm>
          <a:prstGeom prst="rect">
            <a:avLst/>
          </a:prstGeom>
          <a:noFill/>
        </p:spPr>
      </p:pic>
      <p:pic>
        <p:nvPicPr>
          <p:cNvPr id="1032" name="Picture 8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t="19687" r="5501" b="17314"/>
          <a:stretch>
            <a:fillRect/>
          </a:stretch>
        </p:blipFill>
        <p:spPr bwMode="auto">
          <a:xfrm>
            <a:off x="1115616" y="5157192"/>
            <a:ext cx="1728192" cy="1152128"/>
          </a:xfrm>
          <a:prstGeom prst="rect">
            <a:avLst/>
          </a:prstGeom>
          <a:noFill/>
        </p:spPr>
      </p:pic>
      <p:pic>
        <p:nvPicPr>
          <p:cNvPr id="1034" name="Picture 10" descr="Zobrazit podrobnosti"/>
          <p:cNvPicPr>
            <a:picLocks noChangeAspect="1" noChangeArrowheads="1"/>
          </p:cNvPicPr>
          <p:nvPr/>
        </p:nvPicPr>
        <p:blipFill>
          <a:blip r:embed="rId4" cstate="print">
            <a:grayscl/>
          </a:blip>
          <a:srcRect/>
          <a:stretch>
            <a:fillRect/>
          </a:stretch>
        </p:blipFill>
        <p:spPr bwMode="auto">
          <a:xfrm>
            <a:off x="6948264" y="764704"/>
            <a:ext cx="1828801" cy="182880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1036" name="Picture 12" descr="File:Navajo Churro Sheep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476672"/>
            <a:ext cx="2714702" cy="2808312"/>
          </a:xfrm>
          <a:prstGeom prst="rect">
            <a:avLst/>
          </a:prstGeom>
          <a:noFill/>
        </p:spPr>
      </p:pic>
      <p:pic>
        <p:nvPicPr>
          <p:cNvPr id="1038" name="Picture 14" descr="Stádo ovcí">
            <a:hlinkClick r:id="rId7" tooltip="Stádo ovcí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23928" y="1916832"/>
            <a:ext cx="2457450" cy="373380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83568" y="3789040"/>
            <a:ext cx="29523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OVCE</a:t>
            </a:r>
            <a:endParaRPr lang="cs-CZ" sz="4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04248" y="3284984"/>
            <a:ext cx="20162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JEHNĚ</a:t>
            </a:r>
            <a:endParaRPr lang="cs-CZ" sz="4400" dirty="0"/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build="p"/>
      <p:bldP spid="1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46848" cy="1143000"/>
          </a:xfrm>
        </p:spPr>
        <p:txBody>
          <a:bodyPr>
            <a:norm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VYUŽITÍ :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1484784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maso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2420888"/>
            <a:ext cx="42484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mléko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3356992"/>
            <a:ext cx="37444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srst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4293096"/>
            <a:ext cx="42484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kůže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build="p"/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274638"/>
            <a:ext cx="2808312" cy="1143000"/>
          </a:xfrm>
        </p:spPr>
        <p:txBody>
          <a:bodyPr/>
          <a:lstStyle/>
          <a:p>
            <a:r>
              <a:rPr lang="cs-CZ" dirty="0" smtClean="0"/>
              <a:t>KANEC</a:t>
            </a:r>
            <a:endParaRPr lang="cs-CZ" dirty="0"/>
          </a:p>
        </p:txBody>
      </p:sp>
      <p:pic>
        <p:nvPicPr>
          <p:cNvPr id="21506" name="Picture 2" descr="File:Pig USDA01c0116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3645024"/>
            <a:ext cx="2088232" cy="2880320"/>
          </a:xfrm>
          <a:prstGeom prst="rect">
            <a:avLst/>
          </a:prstGeom>
          <a:noFill/>
        </p:spPr>
      </p:pic>
      <p:pic>
        <p:nvPicPr>
          <p:cNvPr id="21508" name="Picture 4" descr="Soubor:Sow with piglet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3429000"/>
            <a:ext cx="3832683" cy="2376264"/>
          </a:xfrm>
          <a:prstGeom prst="rect">
            <a:avLst/>
          </a:prstGeom>
          <a:noFill/>
        </p:spPr>
      </p:pic>
      <p:pic>
        <p:nvPicPr>
          <p:cNvPr id="21510" name="Picture 6" descr="File:XN Sus domesticus Animal husbandry 912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932040" y="404664"/>
            <a:ext cx="3876318" cy="2592288"/>
          </a:xfrm>
          <a:prstGeom prst="rect">
            <a:avLst/>
          </a:prstGeom>
          <a:noFill/>
        </p:spPr>
      </p:pic>
      <p:pic>
        <p:nvPicPr>
          <p:cNvPr id="21512" name="Picture 8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flipH="1">
            <a:off x="395536" y="260648"/>
            <a:ext cx="1735087" cy="1828800"/>
          </a:xfrm>
          <a:prstGeom prst="rect">
            <a:avLst/>
          </a:prstGeom>
          <a:noFill/>
        </p:spPr>
      </p:pic>
      <p:pic>
        <p:nvPicPr>
          <p:cNvPr id="21514" name="Picture 10" descr="Zobrazit podrobnosti"/>
          <p:cNvPicPr>
            <a:picLocks noChangeAspect="1" noChangeArrowheads="1"/>
          </p:cNvPicPr>
          <p:nvPr/>
        </p:nvPicPr>
        <p:blipFill>
          <a:blip r:embed="rId9" cstate="print"/>
          <a:srcRect t="18811" r="1564" b="18190"/>
          <a:stretch>
            <a:fillRect/>
          </a:stretch>
        </p:blipFill>
        <p:spPr bwMode="auto">
          <a:xfrm>
            <a:off x="4499992" y="5013176"/>
            <a:ext cx="1800200" cy="115212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83568" y="2204864"/>
            <a:ext cx="35283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PRASNICE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44008" y="3789040"/>
            <a:ext cx="17281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SELE</a:t>
            </a:r>
            <a:endParaRPr lang="cs-CZ" sz="4400" dirty="0"/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1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build="p"/>
      <p:bldP spid="9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970784" cy="1143000"/>
          </a:xfrm>
        </p:spPr>
        <p:txBody>
          <a:bodyPr>
            <a:norm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VYUŽITÍ :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1772816"/>
            <a:ext cx="5040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maso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2780928"/>
            <a:ext cx="41044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kůže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3789040"/>
            <a:ext cx="28803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štětiny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4869160"/>
            <a:ext cx="4392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sádlo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build="p"/>
      <p:bldP spid="6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7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0" y="274638"/>
            <a:ext cx="2808312" cy="1143000"/>
          </a:xfrm>
        </p:spPr>
        <p:txBody>
          <a:bodyPr/>
          <a:lstStyle/>
          <a:p>
            <a:r>
              <a:rPr lang="cs-CZ" dirty="0" smtClean="0"/>
              <a:t>HŘEBEC</a:t>
            </a:r>
            <a:endParaRPr lang="cs-CZ" dirty="0"/>
          </a:p>
        </p:txBody>
      </p:sp>
      <p:pic>
        <p:nvPicPr>
          <p:cNvPr id="22530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60648"/>
            <a:ext cx="1828801" cy="1828800"/>
          </a:xfrm>
          <a:prstGeom prst="rect">
            <a:avLst/>
          </a:prstGeom>
          <a:noFill/>
        </p:spPr>
      </p:pic>
      <p:pic>
        <p:nvPicPr>
          <p:cNvPr id="22532" name="Picture 4" descr="Soubor:Dunkelfuchsstute-Ciara16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87890" y="404664"/>
            <a:ext cx="3135413" cy="3024336"/>
          </a:xfrm>
          <a:prstGeom prst="rect">
            <a:avLst/>
          </a:prstGeom>
          <a:noFill/>
        </p:spPr>
      </p:pic>
      <p:pic>
        <p:nvPicPr>
          <p:cNvPr id="22534" name="Picture 6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 t="11765" r="1961" b="11765"/>
          <a:stretch>
            <a:fillRect/>
          </a:stretch>
        </p:blipFill>
        <p:spPr bwMode="auto">
          <a:xfrm>
            <a:off x="323528" y="3356992"/>
            <a:ext cx="3600400" cy="2808312"/>
          </a:xfrm>
          <a:prstGeom prst="rect">
            <a:avLst/>
          </a:prstGeom>
          <a:noFill/>
        </p:spPr>
      </p:pic>
      <p:pic>
        <p:nvPicPr>
          <p:cNvPr id="22536" name="Picture 8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 t="15750" r="5501" b="17314"/>
          <a:stretch>
            <a:fillRect/>
          </a:stretch>
        </p:blipFill>
        <p:spPr bwMode="auto">
          <a:xfrm>
            <a:off x="3131840" y="1772816"/>
            <a:ext cx="1728192" cy="1224136"/>
          </a:xfrm>
          <a:prstGeom prst="rect">
            <a:avLst/>
          </a:prstGeom>
          <a:noFill/>
        </p:spPr>
      </p:pic>
      <p:pic>
        <p:nvPicPr>
          <p:cNvPr id="22538" name="Picture 10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 t="19687" r="1564" b="17314"/>
          <a:stretch>
            <a:fillRect/>
          </a:stretch>
        </p:blipFill>
        <p:spPr bwMode="auto">
          <a:xfrm>
            <a:off x="4211960" y="3717032"/>
            <a:ext cx="1800200" cy="1152128"/>
          </a:xfrm>
          <a:prstGeom prst="rect">
            <a:avLst/>
          </a:prstGeom>
          <a:noFill/>
        </p:spPr>
      </p:pic>
      <p:pic>
        <p:nvPicPr>
          <p:cNvPr id="22540" name="Picture 12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flipH="1">
            <a:off x="6876256" y="4797152"/>
            <a:ext cx="1951111" cy="1828800"/>
          </a:xfrm>
          <a:prstGeom prst="rect">
            <a:avLst/>
          </a:prstGeom>
          <a:noFill/>
        </p:spPr>
      </p:pic>
      <p:pic>
        <p:nvPicPr>
          <p:cNvPr id="22542" name="Picture 14" descr="http://upload.wikimedia.org/wikipedia/commons/thumb/4/44/%C5%B9rebak_1.jpg/220px-%C5%B9rebak_1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211960" y="5085184"/>
            <a:ext cx="2095500" cy="1571626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95536" y="2276872"/>
            <a:ext cx="24482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KLISNA</a:t>
            </a:r>
            <a:endParaRPr lang="cs-CZ" sz="4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32240" y="3861048"/>
            <a:ext cx="18722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HŘÍBĚ</a:t>
            </a:r>
            <a:endParaRPr lang="cs-CZ" sz="4400" dirty="0"/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5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5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25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25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25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25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25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25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2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2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build="p"/>
      <p:bldP spid="11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7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46848" cy="1143000"/>
          </a:xfrm>
        </p:spPr>
        <p:txBody>
          <a:bodyPr>
            <a:norm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VYUŽITÍ :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1844824"/>
            <a:ext cx="46085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práce v lese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3212976"/>
            <a:ext cx="49685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dostihy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35896" y="274638"/>
            <a:ext cx="3240360" cy="1143000"/>
          </a:xfrm>
        </p:spPr>
        <p:txBody>
          <a:bodyPr/>
          <a:lstStyle/>
          <a:p>
            <a:r>
              <a:rPr lang="cs-CZ" dirty="0" smtClean="0"/>
              <a:t>KOZEL</a:t>
            </a:r>
            <a:endParaRPr lang="cs-CZ" dirty="0"/>
          </a:p>
        </p:txBody>
      </p:sp>
      <p:pic>
        <p:nvPicPr>
          <p:cNvPr id="23554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404664"/>
            <a:ext cx="1828801" cy="1828800"/>
          </a:xfrm>
          <a:prstGeom prst="rect">
            <a:avLst/>
          </a:prstGeom>
          <a:noFill/>
        </p:spPr>
      </p:pic>
      <p:pic>
        <p:nvPicPr>
          <p:cNvPr id="23556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899592" y="4653136"/>
            <a:ext cx="1555575" cy="1439673"/>
          </a:xfrm>
          <a:prstGeom prst="rect">
            <a:avLst/>
          </a:prstGeom>
          <a:noFill/>
        </p:spPr>
      </p:pic>
      <p:pic>
        <p:nvPicPr>
          <p:cNvPr id="23558" name="Picture 6" descr="File:Saanenzieg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80112" y="4077072"/>
            <a:ext cx="3162300" cy="2447926"/>
          </a:xfrm>
          <a:prstGeom prst="rect">
            <a:avLst/>
          </a:prstGeom>
          <a:noFill/>
        </p:spPr>
      </p:pic>
      <p:pic>
        <p:nvPicPr>
          <p:cNvPr id="23560" name="Picture 8" descr="File:Goats sleeping DSC04008 crop color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95936" y="1916832"/>
            <a:ext cx="2307137" cy="1944216"/>
          </a:xfrm>
          <a:prstGeom prst="rect">
            <a:avLst/>
          </a:prstGeom>
          <a:noFill/>
        </p:spPr>
      </p:pic>
      <p:pic>
        <p:nvPicPr>
          <p:cNvPr id="23562" name="Picture 10" descr="Soubor:Irish Goat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39552" y="404664"/>
            <a:ext cx="2918960" cy="3891947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732240" y="2708920"/>
            <a:ext cx="20882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KOZA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99792" y="5301208"/>
            <a:ext cx="23762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cs typeface="Times New Roman" pitchFamily="18" charset="0"/>
              </a:rPr>
              <a:t>KŮZLE</a:t>
            </a:r>
            <a:endParaRPr lang="cs-CZ" sz="4400" dirty="0">
              <a:cs typeface="Times New Roman" pitchFamily="18" charset="0"/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3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build="p"/>
      <p:bldP spid="9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178696" cy="1143000"/>
          </a:xfrm>
        </p:spPr>
        <p:txBody>
          <a:bodyPr>
            <a:normAutofit fontScale="90000"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VYUŽITÍ :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1916832"/>
            <a:ext cx="48965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mléko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2852936"/>
            <a:ext cx="38884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maso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3789040"/>
            <a:ext cx="3600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kůže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274638"/>
            <a:ext cx="3888432" cy="1143000"/>
          </a:xfrm>
        </p:spPr>
        <p:txBody>
          <a:bodyPr/>
          <a:lstStyle/>
          <a:p>
            <a:r>
              <a:rPr lang="cs-CZ" dirty="0" smtClean="0"/>
              <a:t>BÝK</a:t>
            </a:r>
            <a:endParaRPr lang="cs-CZ" dirty="0"/>
          </a:p>
        </p:txBody>
      </p:sp>
      <p:pic>
        <p:nvPicPr>
          <p:cNvPr id="25602" name="Picture 2" descr="Soubor:Cow with calf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573016"/>
            <a:ext cx="3384376" cy="2310895"/>
          </a:xfrm>
          <a:prstGeom prst="rect">
            <a:avLst/>
          </a:prstGeom>
          <a:noFill/>
        </p:spPr>
      </p:pic>
      <p:pic>
        <p:nvPicPr>
          <p:cNvPr id="25606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l="17792" r="16442"/>
          <a:stretch>
            <a:fillRect/>
          </a:stretch>
        </p:blipFill>
        <p:spPr bwMode="auto">
          <a:xfrm flipH="1">
            <a:off x="6948264" y="2420888"/>
            <a:ext cx="1728192" cy="2952328"/>
          </a:xfrm>
          <a:prstGeom prst="rect">
            <a:avLst/>
          </a:prstGeom>
          <a:noFill/>
        </p:spPr>
      </p:pic>
      <p:pic>
        <p:nvPicPr>
          <p:cNvPr id="25608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 l="18750" t="15625" r="3125" b="21875"/>
          <a:stretch>
            <a:fillRect/>
          </a:stretch>
        </p:blipFill>
        <p:spPr bwMode="auto">
          <a:xfrm>
            <a:off x="4716016" y="4869160"/>
            <a:ext cx="1800200" cy="1440160"/>
          </a:xfrm>
          <a:prstGeom prst="rect">
            <a:avLst/>
          </a:prstGeom>
          <a:noFill/>
        </p:spPr>
      </p:pic>
      <p:pic>
        <p:nvPicPr>
          <p:cNvPr id="25610" name="Picture 10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 t="18750" r="3125" b="18750"/>
          <a:stretch>
            <a:fillRect/>
          </a:stretch>
        </p:blipFill>
        <p:spPr bwMode="auto">
          <a:xfrm>
            <a:off x="2915816" y="1844824"/>
            <a:ext cx="2232248" cy="1440160"/>
          </a:xfrm>
          <a:prstGeom prst="rect">
            <a:avLst/>
          </a:prstGeom>
          <a:noFill/>
        </p:spPr>
      </p:pic>
      <p:pic>
        <p:nvPicPr>
          <p:cNvPr id="25612" name="Picture 12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 t="11812" r="-1365" b="17314"/>
          <a:stretch>
            <a:fillRect/>
          </a:stretch>
        </p:blipFill>
        <p:spPr bwMode="auto">
          <a:xfrm flipH="1">
            <a:off x="6084168" y="404664"/>
            <a:ext cx="2123728" cy="1296144"/>
          </a:xfrm>
          <a:prstGeom prst="rect">
            <a:avLst/>
          </a:prstGeom>
          <a:noFill/>
        </p:spPr>
      </p:pic>
      <p:pic>
        <p:nvPicPr>
          <p:cNvPr id="25614" name="Picture 14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 t="11812" r="5501" b="13376"/>
          <a:stretch>
            <a:fillRect/>
          </a:stretch>
        </p:blipFill>
        <p:spPr bwMode="auto">
          <a:xfrm>
            <a:off x="179512" y="476672"/>
            <a:ext cx="1728192" cy="1368152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95536" y="2420888"/>
            <a:ext cx="2304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KRÁVA</a:t>
            </a:r>
            <a:endParaRPr lang="cs-CZ" sz="4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4048" y="3933056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TELE</a:t>
            </a:r>
            <a:endParaRPr lang="cs-CZ" sz="4400" dirty="0"/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5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5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build="p"/>
      <p:bldP spid="11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474840" cy="1143000"/>
          </a:xfrm>
        </p:spPr>
        <p:txBody>
          <a:bodyPr>
            <a:norm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VYUŽITÍ :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556792"/>
            <a:ext cx="48245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maso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564904"/>
            <a:ext cx="41044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mléko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3573016"/>
            <a:ext cx="41044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kopyta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4653136"/>
            <a:ext cx="33843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rohy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build="p"/>
      <p:bldP spid="6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Použité zdroje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2. 9.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2. 9. 2007 [cit. 2011-03-23]. Dostupné z WWW: &lt;Soubor:</a:t>
            </a:r>
            <a:r>
              <a:rPr lang="cs-CZ" sz="1400" dirty="0" err="1" smtClean="0"/>
              <a:t>Laitche</a:t>
            </a:r>
            <a:r>
              <a:rPr lang="cs-CZ" sz="1400" dirty="0" smtClean="0"/>
              <a:t>-P013.jpg&gt;.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22 June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22 June 2005 [cit. 2011-03-23]. Dostupné z WWW: &lt;File:Macicky.jpg&gt;.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23 </a:t>
            </a:r>
            <a:r>
              <a:rPr lang="cs-CZ" sz="1400" dirty="0" err="1" smtClean="0"/>
              <a:t>October</a:t>
            </a:r>
            <a:r>
              <a:rPr lang="cs-CZ" sz="1400" dirty="0" smtClean="0"/>
              <a:t>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23 </a:t>
            </a:r>
            <a:r>
              <a:rPr lang="cs-CZ" sz="1400" dirty="0" err="1" smtClean="0"/>
              <a:t>October</a:t>
            </a:r>
            <a:r>
              <a:rPr lang="cs-CZ" sz="1400" dirty="0" smtClean="0"/>
              <a:t> 2008 [cit. 2011-03-23]. Dostupné z WWW: &lt;File:Redsilver Maine </a:t>
            </a:r>
            <a:r>
              <a:rPr lang="cs-CZ" sz="1400" dirty="0" err="1" smtClean="0"/>
              <a:t>coon</a:t>
            </a:r>
            <a:r>
              <a:rPr lang="cs-CZ" sz="1400" dirty="0" smtClean="0"/>
              <a:t> </a:t>
            </a:r>
            <a:r>
              <a:rPr lang="cs-CZ" sz="1400" dirty="0" err="1" smtClean="0"/>
              <a:t>Kittens.JPG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30. 4.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30. 4. 2006 [cit. 2011-03-23]. Dostupné z WWW: &lt;Soubor:Afra 004.jpg&gt;.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7. 1.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7. 1. 2007 [cit. 2011-03-23]. Dostupné z WWW: &lt;Soubor:4weeks </a:t>
            </a:r>
            <a:r>
              <a:rPr lang="cs-CZ" sz="1400" dirty="0" err="1" smtClean="0"/>
              <a:t>old.JPG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22 </a:t>
            </a:r>
            <a:r>
              <a:rPr lang="cs-CZ" sz="1400" dirty="0" err="1" smtClean="0"/>
              <a:t>December</a:t>
            </a:r>
            <a:r>
              <a:rPr lang="cs-CZ" sz="1400" dirty="0" smtClean="0"/>
              <a:t>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22 </a:t>
            </a:r>
            <a:r>
              <a:rPr lang="cs-CZ" sz="1400" dirty="0" err="1" smtClean="0"/>
              <a:t>December</a:t>
            </a:r>
            <a:r>
              <a:rPr lang="cs-CZ" sz="1400" dirty="0" smtClean="0"/>
              <a:t> 2005 [cit. 2011-03-23]. Dostupné z WWW: &lt;File:Spanischer mastiff2.JPG&gt;.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23 </a:t>
            </a:r>
            <a:r>
              <a:rPr lang="cs-CZ" sz="1400" dirty="0" err="1" smtClean="0"/>
              <a:t>October</a:t>
            </a:r>
            <a:r>
              <a:rPr lang="cs-CZ" sz="1400" dirty="0" smtClean="0"/>
              <a:t>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23 </a:t>
            </a:r>
            <a:r>
              <a:rPr lang="cs-CZ" sz="1400" dirty="0" err="1" smtClean="0"/>
              <a:t>October</a:t>
            </a:r>
            <a:r>
              <a:rPr lang="cs-CZ" sz="1400" dirty="0" smtClean="0"/>
              <a:t> 2005 [cit. 2011-03-23]. Dostupné z WWW: &lt;File:Rabbit </a:t>
            </a:r>
            <a:r>
              <a:rPr lang="cs-CZ" sz="1400" dirty="0" err="1" smtClean="0"/>
              <a:t>small.JPG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15. 4.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15. 4. 2008 [cit. 2011-03-23]. Dostupné z WWW: &lt;Soubor:Králík novozélandský bílý.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  <a:endParaRPr lang="cs-CZ" sz="1400" dirty="0"/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27404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19256" cy="5505475"/>
          </a:xfrm>
        </p:spPr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18. 11.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18. 11. 2006 [cit. 2011-03-23]. Dostupné z WWW: &lt;Soubor:Hen </a:t>
            </a:r>
            <a:r>
              <a:rPr lang="cs-CZ" sz="1400" dirty="0" err="1" smtClean="0"/>
              <a:t>with</a:t>
            </a:r>
            <a:r>
              <a:rPr lang="cs-CZ" sz="1400" dirty="0" smtClean="0"/>
              <a:t> </a:t>
            </a:r>
            <a:r>
              <a:rPr lang="cs-CZ" sz="1400" dirty="0" err="1" smtClean="0"/>
              <a:t>chickens</a:t>
            </a:r>
            <a:r>
              <a:rPr lang="cs-CZ" sz="1400" dirty="0" smtClean="0"/>
              <a:t> in </a:t>
            </a:r>
            <a:r>
              <a:rPr lang="cs-CZ" sz="1400" dirty="0" err="1" smtClean="0"/>
              <a:t>native</a:t>
            </a:r>
            <a:r>
              <a:rPr lang="cs-CZ" sz="1400" dirty="0" smtClean="0"/>
              <a:t> </a:t>
            </a:r>
            <a:r>
              <a:rPr lang="cs-CZ" sz="1400" dirty="0" err="1" smtClean="0"/>
              <a:t>breeding.jpg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2. 6. 2010,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2. 6. 2010 [cit. 2011-03-23]. Dostupné z WWW: &lt;Soubor:Habří 652.JPG&gt;.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22 </a:t>
            </a:r>
            <a:r>
              <a:rPr lang="cs-CZ" sz="1400" dirty="0" err="1" smtClean="0"/>
              <a:t>January</a:t>
            </a:r>
            <a:r>
              <a:rPr lang="cs-CZ" sz="1400" dirty="0" smtClean="0"/>
              <a:t>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22 </a:t>
            </a:r>
            <a:r>
              <a:rPr lang="cs-CZ" sz="1400" dirty="0" err="1" smtClean="0"/>
              <a:t>January</a:t>
            </a:r>
            <a:r>
              <a:rPr lang="cs-CZ" sz="1400" dirty="0" smtClean="0"/>
              <a:t> 2008 [cit. 2011-03-26]. Dostupné z WWW: &lt;File:Navajo </a:t>
            </a:r>
            <a:r>
              <a:rPr lang="cs-CZ" sz="1400" dirty="0" err="1" smtClean="0"/>
              <a:t>Churro</a:t>
            </a:r>
            <a:r>
              <a:rPr lang="cs-CZ" sz="1400" dirty="0" smtClean="0"/>
              <a:t> </a:t>
            </a:r>
            <a:r>
              <a:rPr lang="cs-CZ" sz="1400" dirty="0" err="1" smtClean="0"/>
              <a:t>Sheep.jpg</a:t>
            </a:r>
            <a:r>
              <a:rPr lang="cs-CZ" sz="1400" dirty="0" smtClean="0"/>
              <a:t>&gt;.</a:t>
            </a:r>
          </a:p>
          <a:p>
            <a:r>
              <a:rPr lang="en-US" sz="1400" dirty="0" smtClean="0"/>
              <a:t>In </a:t>
            </a:r>
            <a:r>
              <a:rPr lang="en-US" sz="1400" i="1" dirty="0" smtClean="0"/>
              <a:t>Wikipedia : the free encyclopedia</a:t>
            </a:r>
            <a:r>
              <a:rPr lang="en-US" sz="1400" dirty="0" smtClean="0"/>
              <a:t> [online]. St. Petersburg (Florida) : Wikipedia Foundation, 4. 12. 2007, last modified on 4. 12. 2007 [cit. 2011-03-26].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 WWW: &lt;</a:t>
            </a:r>
            <a:r>
              <a:rPr lang="en-US" sz="1400" dirty="0" err="1" smtClean="0"/>
              <a:t>Soubor:Flock</a:t>
            </a:r>
            <a:r>
              <a:rPr lang="en-US" sz="1400" dirty="0" smtClean="0"/>
              <a:t> of sheep.jpg&gt;.</a:t>
            </a:r>
            <a:endParaRPr lang="cs-CZ" sz="1400" dirty="0" smtClean="0"/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12 </a:t>
            </a:r>
            <a:r>
              <a:rPr lang="cs-CZ" sz="1400" dirty="0" err="1" smtClean="0"/>
              <a:t>July</a:t>
            </a:r>
            <a:r>
              <a:rPr lang="cs-CZ" sz="1400" dirty="0" smtClean="0"/>
              <a:t> 2010,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12 </a:t>
            </a:r>
            <a:r>
              <a:rPr lang="cs-CZ" sz="1400" dirty="0" err="1" smtClean="0"/>
              <a:t>July</a:t>
            </a:r>
            <a:r>
              <a:rPr lang="cs-CZ" sz="1400" dirty="0" smtClean="0"/>
              <a:t> 2010 [cit. 2011-03-26]. Dostupné z WWW: &lt;File:Pig USDA01c0116.jpg&gt;.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11. 3.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11. 3. 2007 [cit. 2011-03-26]. Dostupné z WWW: &lt;Soubor:</a:t>
            </a:r>
            <a:r>
              <a:rPr lang="cs-CZ" sz="1400" dirty="0" err="1" smtClean="0"/>
              <a:t>Sow</a:t>
            </a:r>
            <a:r>
              <a:rPr lang="cs-CZ" sz="1400" dirty="0" smtClean="0"/>
              <a:t> </a:t>
            </a:r>
            <a:r>
              <a:rPr lang="cs-CZ" sz="1400" dirty="0" err="1" smtClean="0"/>
              <a:t>with</a:t>
            </a:r>
            <a:r>
              <a:rPr lang="cs-CZ" sz="1400" dirty="0" smtClean="0"/>
              <a:t> </a:t>
            </a:r>
            <a:r>
              <a:rPr lang="cs-CZ" sz="1400" dirty="0" err="1" smtClean="0"/>
              <a:t>piglet.jpg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12 </a:t>
            </a:r>
            <a:r>
              <a:rPr lang="cs-CZ" sz="1400" dirty="0" err="1" smtClean="0"/>
              <a:t>April</a:t>
            </a:r>
            <a:r>
              <a:rPr lang="cs-CZ" sz="1400" dirty="0" smtClean="0"/>
              <a:t>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12 </a:t>
            </a:r>
            <a:r>
              <a:rPr lang="cs-CZ" sz="1400" dirty="0" err="1" smtClean="0"/>
              <a:t>April</a:t>
            </a:r>
            <a:r>
              <a:rPr lang="cs-CZ" sz="1400" dirty="0" smtClean="0"/>
              <a:t> 2008 [cit. 2011-03-26]. Dostupné z WWW: &lt;File:XN </a:t>
            </a:r>
            <a:r>
              <a:rPr lang="cs-CZ" sz="1400" dirty="0" err="1" smtClean="0"/>
              <a:t>Sus</a:t>
            </a:r>
            <a:r>
              <a:rPr lang="cs-CZ" sz="1400" dirty="0" smtClean="0"/>
              <a:t> </a:t>
            </a:r>
            <a:r>
              <a:rPr lang="cs-CZ" sz="1400" dirty="0" err="1" smtClean="0"/>
              <a:t>domesticus</a:t>
            </a:r>
            <a:r>
              <a:rPr lang="cs-CZ" sz="1400" dirty="0" smtClean="0"/>
              <a:t> </a:t>
            </a:r>
            <a:r>
              <a:rPr lang="cs-CZ" sz="1400" dirty="0" err="1" smtClean="0"/>
              <a:t>Animal</a:t>
            </a:r>
            <a:r>
              <a:rPr lang="cs-CZ" sz="1400" dirty="0" smtClean="0"/>
              <a:t> </a:t>
            </a:r>
            <a:r>
              <a:rPr lang="cs-CZ" sz="1400" dirty="0" err="1" smtClean="0"/>
              <a:t>husbandry</a:t>
            </a:r>
            <a:r>
              <a:rPr lang="cs-CZ" sz="1400" dirty="0" smtClean="0"/>
              <a:t> 912.jpg&gt;.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16. 3.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16. 3. 2006 [cit. 2011-03-26]. Dostupné z WWW: &lt;Soubor:</a:t>
            </a:r>
            <a:r>
              <a:rPr lang="cs-CZ" sz="1400" dirty="0" err="1" smtClean="0"/>
              <a:t>Dunkelfuchsstute</a:t>
            </a:r>
            <a:r>
              <a:rPr lang="cs-CZ" sz="1400" dirty="0" smtClean="0"/>
              <a:t>-Ciara16.jpg&gt;.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19. 3.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19. 3. 2006 [cit. 2011-03-26]. Dostupné z WWW: &lt;Soubor:</a:t>
            </a:r>
            <a:r>
              <a:rPr lang="cs-CZ" sz="1400" dirty="0" err="1" smtClean="0"/>
              <a:t>Źrebak</a:t>
            </a:r>
            <a:r>
              <a:rPr lang="cs-CZ" sz="1400" dirty="0" smtClean="0"/>
              <a:t> 1.jpg&gt;.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7 August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7 August 2006 [cit. 2011-03-26]. Dostupné z WWW: &lt;File:Saanenziege.jpg&gt;.</a:t>
            </a:r>
            <a:endParaRPr lang="cs-CZ" sz="1400" dirty="0"/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27404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19256" cy="5577483"/>
          </a:xfrm>
        </p:spPr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6 </a:t>
            </a:r>
            <a:r>
              <a:rPr lang="cs-CZ" sz="1400" dirty="0" err="1" smtClean="0"/>
              <a:t>January</a:t>
            </a:r>
            <a:r>
              <a:rPr lang="cs-CZ" sz="1400" dirty="0" smtClean="0"/>
              <a:t>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6 </a:t>
            </a:r>
            <a:r>
              <a:rPr lang="cs-CZ" sz="1400" dirty="0" err="1" smtClean="0"/>
              <a:t>January</a:t>
            </a:r>
            <a:r>
              <a:rPr lang="cs-CZ" sz="1400" dirty="0" smtClean="0"/>
              <a:t> 2005 [cit. 2011-03-26]. Dostupné z WWW: &lt;File:Goats </a:t>
            </a:r>
            <a:r>
              <a:rPr lang="cs-CZ" sz="1400" dirty="0" err="1" smtClean="0"/>
              <a:t>sleeping</a:t>
            </a:r>
            <a:r>
              <a:rPr lang="cs-CZ" sz="1400" dirty="0" smtClean="0"/>
              <a:t> DSC04008 </a:t>
            </a:r>
            <a:r>
              <a:rPr lang="cs-CZ" sz="1400" dirty="0" err="1" smtClean="0"/>
              <a:t>crop</a:t>
            </a:r>
            <a:r>
              <a:rPr lang="cs-CZ" sz="1400" dirty="0" smtClean="0"/>
              <a:t> </a:t>
            </a:r>
            <a:r>
              <a:rPr lang="cs-CZ" sz="1400" dirty="0" err="1" smtClean="0"/>
              <a:t>color.jpg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11. 4.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11. 4. 2007 [cit. 2011-03-26]. Dostupné z WWW: &lt;Soubor:</a:t>
            </a:r>
            <a:r>
              <a:rPr lang="cs-CZ" sz="1400" dirty="0" err="1" smtClean="0"/>
              <a:t>Irish</a:t>
            </a:r>
            <a:r>
              <a:rPr lang="cs-CZ" sz="1400" dirty="0" smtClean="0"/>
              <a:t> </a:t>
            </a:r>
            <a:r>
              <a:rPr lang="cs-CZ" sz="1400" dirty="0" err="1" smtClean="0"/>
              <a:t>Goat.jpg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2. 9.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2. 9. 2005 [cit. 2011-03-26]. Dostupné z WWW: &lt;Soubor:</a:t>
            </a:r>
            <a:r>
              <a:rPr lang="cs-CZ" sz="1400" dirty="0" err="1" smtClean="0"/>
              <a:t>Cow</a:t>
            </a:r>
            <a:r>
              <a:rPr lang="cs-CZ" sz="1400" dirty="0" smtClean="0"/>
              <a:t> </a:t>
            </a:r>
            <a:r>
              <a:rPr lang="cs-CZ" sz="1400" dirty="0" err="1" smtClean="0"/>
              <a:t>with</a:t>
            </a:r>
            <a:r>
              <a:rPr lang="cs-CZ" sz="1400" dirty="0" smtClean="0"/>
              <a:t> </a:t>
            </a:r>
            <a:r>
              <a:rPr lang="cs-CZ" sz="1400" dirty="0" err="1" smtClean="0"/>
              <a:t>calf.jpg</a:t>
            </a:r>
            <a:r>
              <a:rPr lang="cs-CZ" sz="1400" dirty="0" smtClean="0"/>
              <a:t>&gt;.</a:t>
            </a:r>
            <a:endParaRPr lang="cs-CZ" sz="1400" dirty="0"/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360</TotalTime>
  <Words>160</Words>
  <Application>Microsoft Office PowerPoint</Application>
  <PresentationFormat>Předvádění na obrazovce (4:3)</PresentationFormat>
  <Paragraphs>87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sady Office</vt:lpstr>
      <vt:lpstr>ČLOVĚK A JEHO SVĚT Domácí zvířata, hospodářská zvířata Radka Smetanová  VY_32_INOVACE_domacizviratahospodarskazvirata_17 </vt:lpstr>
      <vt:lpstr>KOCOUR</vt:lpstr>
      <vt:lpstr>VYUŽITÍ :</vt:lpstr>
      <vt:lpstr>PES</vt:lpstr>
      <vt:lpstr>VYUŽITÍ :</vt:lpstr>
      <vt:lpstr>KRÁLÍK</vt:lpstr>
      <vt:lpstr>VYUŽITÍ :</vt:lpstr>
      <vt:lpstr>KOHOUT</vt:lpstr>
      <vt:lpstr>VYUŽITÍ :</vt:lpstr>
      <vt:lpstr>BERAN</vt:lpstr>
      <vt:lpstr>VYUŽITÍ :</vt:lpstr>
      <vt:lpstr>KANEC</vt:lpstr>
      <vt:lpstr>VYUŽITÍ :</vt:lpstr>
      <vt:lpstr>HŘEBEC</vt:lpstr>
      <vt:lpstr>VYUŽITÍ :</vt:lpstr>
      <vt:lpstr>KOZEL</vt:lpstr>
      <vt:lpstr>VYUŽITÍ :</vt:lpstr>
      <vt:lpstr>BÝK</vt:lpstr>
      <vt:lpstr>VYUŽITÍ :</vt:lpstr>
      <vt:lpstr>Použité zdroje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Tabule</cp:lastModifiedBy>
  <cp:revision>40</cp:revision>
  <dcterms:created xsi:type="dcterms:W3CDTF">2011-03-23T10:34:36Z</dcterms:created>
  <dcterms:modified xsi:type="dcterms:W3CDTF">2011-09-08T17:11:49Z</dcterms:modified>
</cp:coreProperties>
</file>