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2" r:id="rId5"/>
    <p:sldId id="260" r:id="rId6"/>
    <p:sldId id="261" r:id="rId7"/>
    <p:sldId id="259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84" y="-25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1D68E5-8096-4EF5-A2B6-2C7EDC5D0C39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9D27E3-E247-468C-9512-4133329F5B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1D68E5-8096-4EF5-A2B6-2C7EDC5D0C39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9D27E3-E247-468C-9512-4133329F5B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1D68E5-8096-4EF5-A2B6-2C7EDC5D0C39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9D27E3-E247-468C-9512-4133329F5B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1D68E5-8096-4EF5-A2B6-2C7EDC5D0C39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9D27E3-E247-468C-9512-4133329F5B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1D68E5-8096-4EF5-A2B6-2C7EDC5D0C39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9D27E3-E247-468C-9512-4133329F5B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1D68E5-8096-4EF5-A2B6-2C7EDC5D0C39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9D27E3-E247-468C-9512-4133329F5B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1D68E5-8096-4EF5-A2B6-2C7EDC5D0C39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9D27E3-E247-468C-9512-4133329F5B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1D68E5-8096-4EF5-A2B6-2C7EDC5D0C39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9D27E3-E247-468C-9512-4133329F5B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1D68E5-8096-4EF5-A2B6-2C7EDC5D0C39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9D27E3-E247-468C-9512-4133329F5B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1D68E5-8096-4EF5-A2B6-2C7EDC5D0C39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9D27E3-E247-468C-9512-4133329F5B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1D68E5-8096-4EF5-A2B6-2C7EDC5D0C39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9D27E3-E247-468C-9512-4133329F5B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1D68E5-8096-4EF5-A2B6-2C7EDC5D0C39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9D27E3-E247-468C-9512-4133329F5B1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7/71/Teplice,_%C5%A0koda_14TrM.jpg" TargetMode="External"/><Relationship Id="rId13" Type="http://schemas.openxmlformats.org/officeDocument/2006/relationships/hyperlink" Target="http://upload.wikimedia.org/wikipedia/commons/3/31/LOUIS_GARNEAU_LGS-FIVE.jpg" TargetMode="External"/><Relationship Id="rId3" Type="http://schemas.openxmlformats.org/officeDocument/2006/relationships/image" Target="../media/image2.jpeg"/><Relationship Id="rId7" Type="http://schemas.openxmlformats.org/officeDocument/2006/relationships/image" Target="../media/image4.jpeg"/><Relationship Id="rId12" Type="http://schemas.openxmlformats.org/officeDocument/2006/relationships/image" Target="../media/image7.jpeg"/><Relationship Id="rId2" Type="http://schemas.openxmlformats.org/officeDocument/2006/relationships/hyperlink" Target="http://upload.wikimedia.org/wikipedia/commons/e/ef/%C5%A0koda_Superb_II_TSI.JPG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upload.wikimedia.org/wikipedia/commons/3/38/Scaniabus.JPG" TargetMode="External"/><Relationship Id="rId11" Type="http://schemas.openxmlformats.org/officeDocument/2006/relationships/hyperlink" Target="http://upload.wikimedia.org/wikipedia/commons/e/e8/Zetor_7245.jpg" TargetMode="External"/><Relationship Id="rId5" Type="http://schemas.openxmlformats.org/officeDocument/2006/relationships/image" Target="../media/image3.jpeg"/><Relationship Id="rId10" Type="http://schemas.openxmlformats.org/officeDocument/2006/relationships/image" Target="../media/image6.jpeg"/><Relationship Id="rId4" Type="http://schemas.openxmlformats.org/officeDocument/2006/relationships/hyperlink" Target="http://upload.wikimedia.org/wikipedia/commons/9/93/Scania_124L-Galliker_(B)-2003..jpg" TargetMode="External"/><Relationship Id="rId9" Type="http://schemas.openxmlformats.org/officeDocument/2006/relationships/image" Target="../media/image5.jpeg"/><Relationship Id="rId14" Type="http://schemas.openxmlformats.org/officeDocument/2006/relationships/image" Target="../media/image8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Metlife_snoopy_two_blimp.jpg" TargetMode="External"/><Relationship Id="rId3" Type="http://schemas.openxmlformats.org/officeDocument/2006/relationships/image" Target="../media/image9.jpeg"/><Relationship Id="rId7" Type="http://schemas.openxmlformats.org/officeDocument/2006/relationships/image" Target="../media/image11.jpeg"/><Relationship Id="rId2" Type="http://schemas.openxmlformats.org/officeDocument/2006/relationships/hyperlink" Target="http://upload.wikimedia.org/wikipedia/commons/3/36/Jal.747.newcolours.arp.750pix.jpg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cs.wikipedia.org/wiki/Soubor:Horkovzdu%C5%A1n%C3%BD_balon.jpg" TargetMode="External"/><Relationship Id="rId5" Type="http://schemas.openxmlformats.org/officeDocument/2006/relationships/image" Target="../media/image10.jpeg"/><Relationship Id="rId4" Type="http://schemas.openxmlformats.org/officeDocument/2006/relationships/hyperlink" Target="http://upload.wikimedia.org/wikipedia/commons/4/41/Bell_206L3_(D-HASA).jpg" TargetMode="External"/><Relationship Id="rId9" Type="http://schemas.openxmlformats.org/officeDocument/2006/relationships/image" Target="../media/image12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8/8c/LanovkaNaPetrin.jpg" TargetMode="External"/><Relationship Id="rId3" Type="http://schemas.openxmlformats.org/officeDocument/2006/relationships/image" Target="../media/image13.jpeg"/><Relationship Id="rId7" Type="http://schemas.openxmlformats.org/officeDocument/2006/relationships/image" Target="../media/image15.jpeg"/><Relationship Id="rId2" Type="http://schemas.openxmlformats.org/officeDocument/2006/relationships/hyperlink" Target="http://upload.wikimedia.org/wikipedia/commons/d/de/Tram_Vario_LF_Brno.jpg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upload.wikimedia.org/wikipedia/commons/6/61/Depo_Hostivar_09.jpg" TargetMode="External"/><Relationship Id="rId5" Type="http://schemas.openxmlformats.org/officeDocument/2006/relationships/image" Target="../media/image14.jpeg"/><Relationship Id="rId4" Type="http://schemas.openxmlformats.org/officeDocument/2006/relationships/hyperlink" Target="http://upload.wikimedia.org/wikipedia/commons/9/9c/EC_370_at_Ml%C4%8Dechvosty_tunnel.jpeg" TargetMode="External"/><Relationship Id="rId9" Type="http://schemas.openxmlformats.org/officeDocument/2006/relationships/image" Target="../media/image1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hyperlink" Target="http://upload.wikimedia.org/wikipedia/commons/3/3e/USS_Louisiana_(SSBN-743).jpg" TargetMode="Externa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9.jpeg"/><Relationship Id="rId5" Type="http://schemas.openxmlformats.org/officeDocument/2006/relationships/hyperlink" Target="http://upload.wikimedia.org/wikipedia/commons/1/1d/ParnikVltava04.JPG" TargetMode="External"/><Relationship Id="rId4" Type="http://schemas.openxmlformats.org/officeDocument/2006/relationships/image" Target="../media/image18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332657"/>
            <a:ext cx="7774632" cy="3267794"/>
          </a:xfrm>
        </p:spPr>
        <p:txBody>
          <a:bodyPr>
            <a:normAutofit fontScale="90000"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ČLOVĚK A JEHO SVĚT</a:t>
            </a:r>
            <a:br>
              <a:rPr lang="cs-CZ" sz="4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Dopravní prostředky</a:t>
            </a:r>
            <a:br>
              <a:rPr lang="cs-CZ" sz="4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Radka Smetanová</a:t>
            </a:r>
            <a:br>
              <a:rPr lang="cs-CZ" sz="4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4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VY_32_INOVACE_dopravniprostredky_13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F:\1-Radka\LOGO NA ŠABLON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4365104"/>
            <a:ext cx="7071204" cy="136815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692696"/>
            <a:ext cx="8291264" cy="2016224"/>
          </a:xfrm>
        </p:spPr>
        <p:txBody>
          <a:bodyPr>
            <a:prstTxWarp prst="textStop">
              <a:avLst/>
            </a:prstTxWarp>
          </a:bodyPr>
          <a:lstStyle/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C0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DOPRAVNÍ PROSTŘEDKY</a:t>
            </a:r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C00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43608" y="3212976"/>
            <a:ext cx="68407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slouží k dopravě materiálu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043608" y="4077072"/>
            <a:ext cx="55446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slouží k přepravě osob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>
            <a:alpha val="67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63888" y="2780928"/>
            <a:ext cx="2376264" cy="864096"/>
          </a:xfrm>
          <a:solidFill>
            <a:schemeClr val="tx1">
              <a:lumMod val="50000"/>
              <a:lumOff val="50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silnice</a:t>
            </a:r>
            <a:endParaRPr lang="cs-CZ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File:Škoda Superb II TSI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332656"/>
            <a:ext cx="2952329" cy="2029725"/>
          </a:xfrm>
          <a:prstGeom prst="rect">
            <a:avLst/>
          </a:prstGeom>
          <a:noFill/>
        </p:spPr>
      </p:pic>
      <p:pic>
        <p:nvPicPr>
          <p:cNvPr id="1028" name="Picture 4" descr="Soubor:Scania 124L-Galliker (B)-2003.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707904" y="188640"/>
            <a:ext cx="2420576" cy="2160240"/>
          </a:xfrm>
          <a:prstGeom prst="rect">
            <a:avLst/>
          </a:prstGeom>
          <a:noFill/>
        </p:spPr>
      </p:pic>
      <p:pic>
        <p:nvPicPr>
          <p:cNvPr id="1030" name="Picture 6" descr="Soubor:Scaniabus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372200" y="188640"/>
            <a:ext cx="2367701" cy="1772816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7668344" y="1556792"/>
            <a:ext cx="1008112" cy="36933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autobus</a:t>
            </a:r>
            <a:endParaRPr lang="cs-CZ" dirty="0"/>
          </a:p>
        </p:txBody>
      </p:sp>
      <p:pic>
        <p:nvPicPr>
          <p:cNvPr id="1032" name="Picture 8" descr="Soubor:Teplice, Škoda 14TrM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483768" y="4149080"/>
            <a:ext cx="3619794" cy="2425263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4932040" y="6093296"/>
            <a:ext cx="1080120" cy="36933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trolejbus</a:t>
            </a:r>
            <a:endParaRPr lang="cs-CZ" dirty="0"/>
          </a:p>
        </p:txBody>
      </p:sp>
      <p:pic>
        <p:nvPicPr>
          <p:cNvPr id="1033" name="Picture 9" descr="F:\1-Radka\Varadero 006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372200" y="2276872"/>
            <a:ext cx="2531567" cy="1894250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7164288" y="3717032"/>
            <a:ext cx="1152128" cy="36933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motocykl</a:t>
            </a:r>
            <a:endParaRPr lang="cs-CZ" dirty="0"/>
          </a:p>
        </p:txBody>
      </p:sp>
      <p:pic>
        <p:nvPicPr>
          <p:cNvPr id="1035" name="Picture 11" descr="Soubor:Zetor 7245.jpg">
            <a:hlinkClick r:id="rId11"/>
          </p:cNvPr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6516216" y="4797152"/>
            <a:ext cx="2400266" cy="1800200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7956376" y="6165304"/>
            <a:ext cx="864096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traktor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67544" y="1556792"/>
            <a:ext cx="1224136" cy="646331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/>
              <a:t>a</a:t>
            </a:r>
            <a:r>
              <a:rPr lang="cs-CZ" dirty="0" smtClean="0"/>
              <a:t>utomobil</a:t>
            </a:r>
          </a:p>
          <a:p>
            <a:r>
              <a:rPr lang="cs-CZ" dirty="0"/>
              <a:t> </a:t>
            </a:r>
            <a:r>
              <a:rPr lang="cs-CZ" dirty="0" smtClean="0"/>
              <a:t>  osobní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779912" y="1628800"/>
            <a:ext cx="1224136" cy="646331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/>
              <a:t>a</a:t>
            </a:r>
            <a:r>
              <a:rPr lang="cs-CZ" dirty="0" smtClean="0"/>
              <a:t>utomobil</a:t>
            </a:r>
          </a:p>
          <a:p>
            <a:r>
              <a:rPr lang="cs-CZ" dirty="0"/>
              <a:t> </a:t>
            </a:r>
            <a:r>
              <a:rPr lang="cs-CZ" dirty="0" smtClean="0"/>
              <a:t> nákladní</a:t>
            </a:r>
            <a:endParaRPr lang="cs-CZ" dirty="0"/>
          </a:p>
        </p:txBody>
      </p:sp>
      <p:pic>
        <p:nvPicPr>
          <p:cNvPr id="1037" name="Picture 13" descr="File:LOUIS GARNEAU LGS-FIVE.jpg">
            <a:hlinkClick r:id="rId13"/>
          </p:cNvPr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251520" y="2564904"/>
            <a:ext cx="2808312" cy="2232248"/>
          </a:xfrm>
          <a:prstGeom prst="rect">
            <a:avLst/>
          </a:prstGeom>
          <a:noFill/>
        </p:spPr>
      </p:pic>
      <p:sp>
        <p:nvSpPr>
          <p:cNvPr id="18" name="TextovéPole 17"/>
          <p:cNvSpPr txBox="1"/>
          <p:nvPr/>
        </p:nvSpPr>
        <p:spPr>
          <a:xfrm>
            <a:off x="323528" y="4293096"/>
            <a:ext cx="1152128" cy="36933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/>
              <a:t>j</a:t>
            </a:r>
            <a:r>
              <a:rPr lang="cs-CZ" dirty="0" smtClean="0"/>
              <a:t>ízdní kolo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4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9" dur="5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4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9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4" dur="500"/>
                                        <p:tgtEl>
                                          <p:spTgt spid="10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alpha val="78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55776" y="2852936"/>
            <a:ext cx="2448272" cy="864096"/>
          </a:xfrm>
          <a:solidFill>
            <a:schemeClr val="accent1">
              <a:lumMod val="40000"/>
              <a:lumOff val="6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txBody>
          <a:bodyPr/>
          <a:lstStyle/>
          <a:p>
            <a:r>
              <a:rPr lang="cs-CZ" dirty="0" smtClean="0"/>
              <a:t>vzduch</a:t>
            </a:r>
            <a:endParaRPr lang="cs-CZ" dirty="0"/>
          </a:p>
        </p:txBody>
      </p:sp>
      <p:pic>
        <p:nvPicPr>
          <p:cNvPr id="5122" name="Picture 2" descr="Soubor:Jal.747.newcolours.arp.750pix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64088" y="332656"/>
            <a:ext cx="3240658" cy="2088232"/>
          </a:xfrm>
          <a:prstGeom prst="rect">
            <a:avLst/>
          </a:prstGeom>
          <a:noFill/>
        </p:spPr>
      </p:pic>
      <p:pic>
        <p:nvPicPr>
          <p:cNvPr id="5124" name="Picture 4" descr="Soubor:Bell 206L3 (D-HASA)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35466" y="260648"/>
            <a:ext cx="3751678" cy="2232248"/>
          </a:xfrm>
          <a:prstGeom prst="rect">
            <a:avLst/>
          </a:prstGeom>
          <a:noFill/>
          <a:ln>
            <a:solidFill>
              <a:schemeClr val="bg1"/>
            </a:solidFill>
          </a:ln>
        </p:spPr>
      </p:pic>
      <p:pic>
        <p:nvPicPr>
          <p:cNvPr id="5126" name="Picture 6" descr="http://upload.wikimedia.org/wikipedia/commons/thumb/c/c3/Horkovzdu%C5%A1n%C3%BD_balon.jpg/220px-Horkovzdu%C5%A1n%C3%BD_balon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940152" y="2753108"/>
            <a:ext cx="2455540" cy="3627502"/>
          </a:xfrm>
          <a:prstGeom prst="rect">
            <a:avLst/>
          </a:prstGeom>
          <a:noFill/>
        </p:spPr>
      </p:pic>
      <p:pic>
        <p:nvPicPr>
          <p:cNvPr id="5128" name="Picture 8" descr="http://upload.wikimedia.org/wikipedia/commons/thumb/a/ae/Metlife_snoopy_two_blimp.jpg/220px-Metlife_snoopy_two_blimp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39552" y="4077072"/>
            <a:ext cx="3233012" cy="2160240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2123728" y="5733256"/>
            <a:ext cx="1440160" cy="36933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ysClr val="windowText" lastClr="000000"/>
                </a:solidFill>
              </a:rPr>
              <a:t> vzducholoď</a:t>
            </a:r>
            <a:endParaRPr lang="cs-CZ" dirty="0">
              <a:solidFill>
                <a:sysClr val="windowText" lastClr="00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436096" y="1916832"/>
            <a:ext cx="1008112" cy="36933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ysClr val="windowText" lastClr="000000"/>
                </a:solidFill>
              </a:rPr>
              <a:t>  letadlo</a:t>
            </a:r>
            <a:endParaRPr lang="cs-CZ" dirty="0">
              <a:solidFill>
                <a:sysClr val="windowText" lastClr="00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827584" y="1988840"/>
            <a:ext cx="1152128" cy="369332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  vrtulník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084168" y="5877272"/>
            <a:ext cx="864096" cy="36933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cs-CZ" smtClean="0">
                <a:solidFill>
                  <a:sysClr val="windowText" lastClr="000000"/>
                </a:solidFill>
              </a:rPr>
              <a:t>  balón</a:t>
            </a:r>
            <a:endParaRPr lang="cs-CZ" dirty="0">
              <a:solidFill>
                <a:sysClr val="windowText" lastClr="0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4" dur="5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9" dur="500"/>
                                        <p:tgtEl>
                                          <p:spTgt spid="5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27984" y="3140968"/>
            <a:ext cx="1944216" cy="864096"/>
          </a:xfrm>
          <a:solidFill>
            <a:schemeClr val="bg2">
              <a:lumMod val="5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koleje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9458" name="Picture 2" descr="Soubor:Tram Vario LF Brno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7" y="260648"/>
            <a:ext cx="3399275" cy="2664296"/>
          </a:xfrm>
          <a:prstGeom prst="rect">
            <a:avLst/>
          </a:prstGeom>
          <a:noFill/>
        </p:spPr>
      </p:pic>
      <p:pic>
        <p:nvPicPr>
          <p:cNvPr id="19460" name="Picture 4" descr="Soubor:EC 370 at Mlčechvosty tunnel.jpe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 t="20144" r="625"/>
          <a:stretch>
            <a:fillRect/>
          </a:stretch>
        </p:blipFill>
        <p:spPr bwMode="auto">
          <a:xfrm>
            <a:off x="4211960" y="4437112"/>
            <a:ext cx="4464496" cy="1998222"/>
          </a:xfrm>
          <a:prstGeom prst="rect">
            <a:avLst/>
          </a:prstGeom>
          <a:noFill/>
        </p:spPr>
      </p:pic>
      <p:pic>
        <p:nvPicPr>
          <p:cNvPr id="19462" name="Picture 6" descr="File:Depo Hostivar 09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932040" y="260648"/>
            <a:ext cx="3443536" cy="2574043"/>
          </a:xfrm>
          <a:prstGeom prst="rect">
            <a:avLst/>
          </a:prstGeom>
          <a:noFill/>
        </p:spPr>
      </p:pic>
      <p:pic>
        <p:nvPicPr>
          <p:cNvPr id="4098" name="Picture 2" descr="Soubor:LanovkaNaPetrin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11560" y="3212976"/>
            <a:ext cx="2952328" cy="3301040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395536" y="2420888"/>
            <a:ext cx="1152128" cy="36933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ysClr val="windowText" lastClr="000000"/>
                </a:solidFill>
              </a:rPr>
              <a:t>  tramvaj</a:t>
            </a:r>
            <a:endParaRPr lang="cs-CZ" dirty="0">
              <a:solidFill>
                <a:sysClr val="windowText" lastClr="00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220072" y="2348880"/>
            <a:ext cx="936104" cy="36933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ysClr val="windowText" lastClr="000000"/>
                </a:solidFill>
              </a:rPr>
              <a:t> metro</a:t>
            </a:r>
            <a:endParaRPr lang="cs-CZ" dirty="0">
              <a:solidFill>
                <a:sysClr val="windowText" lastClr="00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355976" y="5877272"/>
            <a:ext cx="792088" cy="36933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ysClr val="windowText" lastClr="000000"/>
                </a:solidFill>
              </a:rPr>
              <a:t>  vlak</a:t>
            </a:r>
            <a:endParaRPr lang="cs-CZ" dirty="0">
              <a:solidFill>
                <a:sysClr val="windowText" lastClr="00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83568" y="5949280"/>
            <a:ext cx="1080120" cy="36933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ysClr val="windowText" lastClr="000000"/>
                </a:solidFill>
              </a:rPr>
              <a:t> lanovka</a:t>
            </a:r>
            <a:endParaRPr lang="cs-CZ" dirty="0">
              <a:solidFill>
                <a:sysClr val="windowText" lastClr="0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500"/>
                                        <p:tgtEl>
                                          <p:spTgt spid="194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194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4" dur="500"/>
                                        <p:tgtEl>
                                          <p:spTgt spid="194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9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65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84168" y="1772816"/>
            <a:ext cx="2232248" cy="864096"/>
          </a:xfrm>
          <a:solidFill>
            <a:schemeClr val="tx2">
              <a:lumMod val="60000"/>
              <a:lumOff val="4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voda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3076" name="Picture 4" descr="Soubor:USS Louisiana (SSBN-743)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60032" y="3501008"/>
            <a:ext cx="3907217" cy="2808312"/>
          </a:xfrm>
          <a:prstGeom prst="rect">
            <a:avLst/>
          </a:prstGeom>
          <a:noFill/>
        </p:spPr>
      </p:pic>
      <p:pic>
        <p:nvPicPr>
          <p:cNvPr id="3078" name="Picture 6" descr="http://upload.wikimedia.org/wikipedia/commons/c/cd/US_Navy_000907-N-8743M-018_USS_Anchorage_%28LSD_36%29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8" y="3573016"/>
            <a:ext cx="4323011" cy="2880320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3563888" y="3789040"/>
            <a:ext cx="720080" cy="36933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ysClr val="windowText" lastClr="000000"/>
                </a:solidFill>
              </a:rPr>
              <a:t>  loď</a:t>
            </a:r>
            <a:endParaRPr lang="cs-CZ" dirty="0">
              <a:solidFill>
                <a:sysClr val="windowText" lastClr="00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308304" y="5805264"/>
            <a:ext cx="1224136" cy="36933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ysClr val="windowText" lastClr="000000"/>
                </a:solidFill>
              </a:rPr>
              <a:t>  ponorka</a:t>
            </a:r>
            <a:endParaRPr lang="cs-CZ" dirty="0">
              <a:solidFill>
                <a:sysClr val="windowText" lastClr="000000"/>
              </a:solidFill>
            </a:endParaRPr>
          </a:p>
        </p:txBody>
      </p:sp>
      <p:pic>
        <p:nvPicPr>
          <p:cNvPr id="3080" name="Picture 8" descr="Soubor:ParnikVltava04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971600" y="332656"/>
            <a:ext cx="4339465" cy="2880320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3923928" y="2636912"/>
            <a:ext cx="1080120" cy="36933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ysClr val="windowText" lastClr="000000"/>
                </a:solidFill>
              </a:rPr>
              <a:t>   parník</a:t>
            </a:r>
            <a:endParaRPr lang="cs-CZ" dirty="0">
              <a:solidFill>
                <a:sysClr val="windowText" lastClr="0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5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4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Použité zdroje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5 </a:t>
            </a:r>
            <a:r>
              <a:rPr lang="cs-CZ" sz="1400" dirty="0" err="1" smtClean="0"/>
              <a:t>February</a:t>
            </a:r>
            <a:r>
              <a:rPr lang="cs-CZ" sz="1400" dirty="0" smtClean="0"/>
              <a:t> 2009,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5 </a:t>
            </a:r>
            <a:r>
              <a:rPr lang="cs-CZ" sz="1400" dirty="0" err="1" smtClean="0"/>
              <a:t>February</a:t>
            </a:r>
            <a:r>
              <a:rPr lang="cs-CZ" sz="1400" dirty="0" smtClean="0"/>
              <a:t> 2009 [cit. 2011-03-30]. Dostupné z WWW: &lt;File:Škoda </a:t>
            </a:r>
            <a:r>
              <a:rPr lang="cs-CZ" sz="1400" dirty="0" err="1" smtClean="0"/>
              <a:t>Superb</a:t>
            </a:r>
            <a:r>
              <a:rPr lang="cs-CZ" sz="1400" dirty="0" smtClean="0"/>
              <a:t> II TSI.JPG&gt;.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21. 3. 2006,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21. 3. 2006 [cit. 2011-03-30]. Dostupné z WWW: &lt;Soubor:</a:t>
            </a:r>
            <a:r>
              <a:rPr lang="cs-CZ" sz="1400" dirty="0" err="1" smtClean="0"/>
              <a:t>Scania</a:t>
            </a:r>
            <a:r>
              <a:rPr lang="cs-CZ" sz="1400" dirty="0" smtClean="0"/>
              <a:t> 124L-</a:t>
            </a:r>
            <a:r>
              <a:rPr lang="cs-CZ" sz="1400" dirty="0" err="1" smtClean="0"/>
              <a:t>Galliker</a:t>
            </a:r>
            <a:r>
              <a:rPr lang="cs-CZ" sz="1400" dirty="0" smtClean="0"/>
              <a:t> (B)-2003..jpg&gt;.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12. 11. 2005,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12. 11. 2005 [cit. 2011-03-30]. Dostupné z WWW: &lt;Soubor:</a:t>
            </a:r>
            <a:r>
              <a:rPr lang="cs-CZ" sz="1400" dirty="0" err="1" smtClean="0"/>
              <a:t>Scaniabus.JPG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29. 7. 2009,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29. 7. 2009 [cit. 2011-03-30]. Dostupné z WWW: &lt;Soubor:Teplice, Škoda 14TrM.jpg&gt;.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25. 10. 2007,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25. 10. 2007 [cit. 2011-03-30]. Dostupné z WWW: &lt;Soubor:Zetor 7245.jpg&gt;.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29 </a:t>
            </a:r>
            <a:r>
              <a:rPr lang="cs-CZ" sz="1400" dirty="0" err="1" smtClean="0"/>
              <a:t>April</a:t>
            </a:r>
            <a:r>
              <a:rPr lang="cs-CZ" sz="1400" dirty="0" smtClean="0"/>
              <a:t> 2008,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29 </a:t>
            </a:r>
            <a:r>
              <a:rPr lang="cs-CZ" sz="1400" dirty="0" err="1" smtClean="0"/>
              <a:t>April</a:t>
            </a:r>
            <a:r>
              <a:rPr lang="cs-CZ" sz="1400" dirty="0" smtClean="0"/>
              <a:t> 2008 [cit. 2011-03-30]. Dostupné z WWW: &lt;File:LOUIS GARNEAU LGS-</a:t>
            </a:r>
            <a:r>
              <a:rPr lang="cs-CZ" sz="1400" dirty="0" err="1" smtClean="0"/>
              <a:t>FIVE.jpg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20. 12. 2007,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20. 12. 2007 [cit. 2011-03-30]. Dostupné z WWW: &lt;Soubor:Tram </a:t>
            </a:r>
            <a:r>
              <a:rPr lang="cs-CZ" sz="1400" dirty="0" err="1" smtClean="0"/>
              <a:t>Vario</a:t>
            </a:r>
            <a:r>
              <a:rPr lang="cs-CZ" sz="1400" dirty="0" smtClean="0"/>
              <a:t> LF Brno.</a:t>
            </a:r>
            <a:r>
              <a:rPr lang="cs-CZ" sz="1400" dirty="0" err="1" smtClean="0"/>
              <a:t>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3. 5. 2006,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3. 5. 2006 [cit. 2011-03-30]. Dostupné z WWW: &lt;Soubor:EC 370 </a:t>
            </a:r>
            <a:r>
              <a:rPr lang="cs-CZ" sz="1400" dirty="0" err="1" smtClean="0"/>
              <a:t>at</a:t>
            </a:r>
            <a:r>
              <a:rPr lang="cs-CZ" sz="1400" dirty="0" smtClean="0"/>
              <a:t> </a:t>
            </a:r>
            <a:r>
              <a:rPr lang="cs-CZ" sz="1400" dirty="0" err="1" smtClean="0"/>
              <a:t>Mlčechvosty</a:t>
            </a:r>
            <a:r>
              <a:rPr lang="cs-CZ" sz="1400" dirty="0" smtClean="0"/>
              <a:t> </a:t>
            </a:r>
            <a:r>
              <a:rPr lang="cs-CZ" sz="1400" dirty="0" err="1" smtClean="0"/>
              <a:t>tunnel.jpeg</a:t>
            </a:r>
            <a:r>
              <a:rPr lang="cs-CZ" sz="1400" dirty="0" smtClean="0"/>
              <a:t>&gt;.</a:t>
            </a: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202034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764704"/>
            <a:ext cx="8219256" cy="5361459"/>
          </a:xfrm>
        </p:spPr>
        <p:txBody>
          <a:bodyPr>
            <a:normAutofit/>
          </a:bodyPr>
          <a:lstStyle/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27 May 2006,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27 May 2006 [cit. 2011-03-30]. Dostupné z WWW: &lt;File:Depo </a:t>
            </a:r>
            <a:r>
              <a:rPr lang="cs-CZ" sz="1400" dirty="0" err="1" smtClean="0"/>
              <a:t>Hostivar</a:t>
            </a:r>
            <a:r>
              <a:rPr lang="cs-CZ" sz="1400" dirty="0" smtClean="0"/>
              <a:t> 09.jpg&gt;.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1. 3. 2006,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1. 3. 2006 [cit. 2011-03-30]. Dostupné z WWW: &lt;Soubor:Jal.747.newcolours.arp.750pix.jpg&gt;.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16. 11. 2004,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16. 11. 2004 [cit. 2011-03-30]. Dostupné z WWW: &lt;Soubor:Bell 206L3 (D-HASA).</a:t>
            </a:r>
            <a:r>
              <a:rPr lang="cs-CZ" sz="1400" dirty="0" err="1" smtClean="0"/>
              <a:t>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31. 1. 2008,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31. 1. 2008 [cit. 2011-03-30]. Dostupné z WWW: &lt;Soubor:Horkovzdušný balon.</a:t>
            </a:r>
            <a:r>
              <a:rPr lang="cs-CZ" sz="1400" dirty="0" err="1" smtClean="0"/>
              <a:t>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9. 11. 2008,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9. 11. 2008 [cit. 2011-03-30]. Dostupné z WWW: &lt;Soubor:</a:t>
            </a:r>
            <a:r>
              <a:rPr lang="cs-CZ" sz="1400" dirty="0" err="1" smtClean="0"/>
              <a:t>Metlife</a:t>
            </a:r>
            <a:r>
              <a:rPr lang="cs-CZ" sz="1400" dirty="0" smtClean="0"/>
              <a:t> </a:t>
            </a:r>
            <a:r>
              <a:rPr lang="cs-CZ" sz="1400" dirty="0" err="1" smtClean="0"/>
              <a:t>snoopy</a:t>
            </a:r>
            <a:r>
              <a:rPr lang="cs-CZ" sz="1400" dirty="0" smtClean="0"/>
              <a:t> </a:t>
            </a:r>
            <a:r>
              <a:rPr lang="cs-CZ" sz="1400" dirty="0" err="1" smtClean="0"/>
              <a:t>two</a:t>
            </a:r>
            <a:r>
              <a:rPr lang="cs-CZ" sz="1400" dirty="0" smtClean="0"/>
              <a:t> </a:t>
            </a:r>
            <a:r>
              <a:rPr lang="cs-CZ" sz="1400" dirty="0" err="1" smtClean="0"/>
              <a:t>blimp.jpg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19. 5. 2007,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19. 5. 2007 [cit. 2011-03-30]. Dostupné z WWW: &lt;Soubor:</a:t>
            </a:r>
            <a:r>
              <a:rPr lang="cs-CZ" sz="1400" dirty="0" err="1" smtClean="0"/>
              <a:t>LanovkaNaPetrin.jpg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21. 11. 2008,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21. 11. 2008 [cit. 2011-03-30]. Dostupné z WWW: &lt;Soubor:USS Louisiana (SSBN-743).</a:t>
            </a:r>
            <a:r>
              <a:rPr lang="cs-CZ" sz="1400" dirty="0" err="1" smtClean="0"/>
              <a:t>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22 </a:t>
            </a:r>
            <a:r>
              <a:rPr lang="cs-CZ" sz="1400" dirty="0" err="1" smtClean="0"/>
              <a:t>October</a:t>
            </a:r>
            <a:r>
              <a:rPr lang="cs-CZ" sz="1400" dirty="0" smtClean="0"/>
              <a:t> 2009,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22 </a:t>
            </a:r>
            <a:r>
              <a:rPr lang="cs-CZ" sz="1400" dirty="0" err="1" smtClean="0"/>
              <a:t>October</a:t>
            </a:r>
            <a:r>
              <a:rPr lang="cs-CZ" sz="1400" dirty="0" smtClean="0"/>
              <a:t> 2009 [cit. 2011-03-30]. Dostupné z WWW: &lt;File:US Navy 000907-N-8743M-018 USS </a:t>
            </a:r>
            <a:r>
              <a:rPr lang="cs-CZ" sz="1400" dirty="0" err="1" smtClean="0"/>
              <a:t>Anchorage</a:t>
            </a:r>
            <a:r>
              <a:rPr lang="cs-CZ" sz="1400" dirty="0" smtClean="0"/>
              <a:t> (LSD 36).</a:t>
            </a:r>
            <a:r>
              <a:rPr lang="cs-CZ" sz="1400" dirty="0" err="1" smtClean="0"/>
              <a:t>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30. 11. 2010,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30. 11. 2010 [cit. 2011-03-30]. Dostupné z WWW: &lt;Soubor:ParnikVltava04.JPG&gt;.</a:t>
            </a: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190</TotalTime>
  <Words>86</Words>
  <Application>Microsoft Office PowerPoint</Application>
  <PresentationFormat>Předvádění na obrazovce (4:3)</PresentationFormat>
  <Paragraphs>46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ČLOVĚK A JEHO SVĚT Dopravní prostředky Radka Smetanová  VY_32_INOVACE_dopravniprostredky_13</vt:lpstr>
      <vt:lpstr>DOPRAVNÍ PROSTŘEDKY</vt:lpstr>
      <vt:lpstr>silnice</vt:lpstr>
      <vt:lpstr>vzduch</vt:lpstr>
      <vt:lpstr>koleje</vt:lpstr>
      <vt:lpstr>voda</vt:lpstr>
      <vt:lpstr>Použité zdroje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ČLOVĚK A JEHO SVĚT Dopravní prostředky Radka Smetanová  VY_32_INOVACE_dopravniprostredky_</dc:title>
  <dc:creator>pc</dc:creator>
  <cp:lastModifiedBy>Tabule</cp:lastModifiedBy>
  <cp:revision>25</cp:revision>
  <dcterms:created xsi:type="dcterms:W3CDTF">2011-03-30T13:41:18Z</dcterms:created>
  <dcterms:modified xsi:type="dcterms:W3CDTF">2011-09-08T17:12:33Z</dcterms:modified>
</cp:coreProperties>
</file>