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7E92E-A1A0-476B-A891-1AC6B4F88E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F032F-714D-418E-9AFC-93FC677A3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1/15/Man_Cas_24_(Adamov_Fire_fighter_CZ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9/Verkehrsunfall1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upload.wikimedia.org/wikipedia/commons/0/03/Turnout_gear_in_the_Czech_Republic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5/58/Povoden_2002_hlasna_treban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http://upload.wikimedia.org/wikipedia/commons/e/e3/Fire_engine_CZ.jpg" TargetMode="External"/><Relationship Id="rId4" Type="http://schemas.openxmlformats.org/officeDocument/2006/relationships/hyperlink" Target="http://cs.wikipedia.org/wiki/Soubor:Hasici_2.jpg" TargetMode="External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4632" cy="2547715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Hasiči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VY_32_INOVACE_hasici_19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509120"/>
            <a:ext cx="6840760" cy="15121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69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25144"/>
            <a:ext cx="8352928" cy="1616143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91264" cy="4320480"/>
          </a:xfrm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DŮLEŽITÁ TELEFONNÍ ČÍSLA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HASIČI</a:t>
            </a:r>
            <a:br>
              <a:rPr lang="cs-CZ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8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56992"/>
            <a:ext cx="8291264" cy="276917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Ochrana člověka za mimořádných situací</a:t>
            </a: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Když někde </a:t>
            </a:r>
            <a:r>
              <a:rPr lang="cs-CZ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hoří</a:t>
            </a:r>
            <a:r>
              <a:rPr lang="cs-CZ" sz="8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?</a:t>
            </a:r>
            <a:endParaRPr lang="cs-CZ" sz="8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budovy,domy,fotografie,města,místa,vesnice,věže"/>
          <p:cNvPicPr>
            <a:picLocks noChangeAspect="1" noChangeArrowheads="1"/>
          </p:cNvPicPr>
          <p:nvPr/>
        </p:nvPicPr>
        <p:blipFill>
          <a:blip r:embed="rId2" cstate="print"/>
          <a:srcRect t="17488" r="1442" b="16933"/>
          <a:stretch>
            <a:fillRect/>
          </a:stretch>
        </p:blipFill>
        <p:spPr bwMode="auto">
          <a:xfrm>
            <a:off x="0" y="1556173"/>
            <a:ext cx="9144000" cy="5301827"/>
          </a:xfrm>
          <a:prstGeom prst="rect">
            <a:avLst/>
          </a:prstGeom>
          <a:noFill/>
        </p:spPr>
      </p:pic>
      <p:pic>
        <p:nvPicPr>
          <p:cNvPr id="11" name="Picture 4" descr="fotografie,hořící,ohně,plameny,plápolající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F0A11"/>
              </a:clrFrom>
              <a:clrTo>
                <a:srgbClr val="0F0A11">
                  <a:alpha val="0"/>
                </a:srgbClr>
              </a:clrTo>
            </a:clrChange>
          </a:blip>
          <a:srcRect t="17144" b="17724"/>
          <a:stretch>
            <a:fillRect/>
          </a:stretch>
        </p:blipFill>
        <p:spPr bwMode="auto">
          <a:xfrm>
            <a:off x="0" y="3284984"/>
            <a:ext cx="9144000" cy="3573016"/>
          </a:xfrm>
          <a:prstGeom prst="rect">
            <a:avLst/>
          </a:prstGeom>
          <a:noFill/>
        </p:spPr>
      </p:pic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611560" y="2924944"/>
            <a:ext cx="8229600" cy="3301827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Víš koho </a:t>
            </a:r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zavoláme</a:t>
            </a:r>
            <a:r>
              <a:rPr lang="cs-CZ" sz="7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?</a:t>
            </a:r>
            <a:endParaRPr lang="cs-CZ" sz="7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File:Man Cas 24 (Adamov Fire fighter CZ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700808"/>
            <a:ext cx="7200801" cy="5000932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636912"/>
            <a:ext cx="8291264" cy="34892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Picture 6" descr="hasiči,muži,páni,povolání,požární hadice,pracující,vlád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077072"/>
            <a:ext cx="2376265" cy="237626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3154362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150</a:t>
            </a:r>
            <a:r>
              <a:rPr lang="cs-CZ" sz="7200" dirty="0" smtClean="0">
                <a:solidFill>
                  <a:srgbClr val="FF0000"/>
                </a:solidFill>
              </a:rPr>
              <a:t> …  </a:t>
            </a:r>
            <a:r>
              <a:rPr lang="cs-CZ" sz="7200" dirty="0" smtClean="0">
                <a:solidFill>
                  <a:schemeClr val="bg1"/>
                </a:solidFill>
              </a:rPr>
              <a:t>HASIČI,</a:t>
            </a:r>
            <a:br>
              <a:rPr lang="cs-CZ" sz="7200" dirty="0" smtClean="0">
                <a:solidFill>
                  <a:schemeClr val="bg1"/>
                </a:solidFill>
              </a:rPr>
            </a:br>
            <a:r>
              <a:rPr lang="cs-CZ" sz="7200" dirty="0" smtClean="0">
                <a:solidFill>
                  <a:schemeClr val="bg1"/>
                </a:solidFill>
              </a:rPr>
              <a:t> OHEŇ JENOM ZASYČÍ</a:t>
            </a:r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7200" dirty="0"/>
              <a:t> </a:t>
            </a:r>
          </a:p>
        </p:txBody>
      </p:sp>
      <p:pic>
        <p:nvPicPr>
          <p:cNvPr id="2050" name="Picture 2" descr="komunikace,přijímače,telefo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792088" cy="792088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95536" y="5085184"/>
            <a:ext cx="8291264" cy="104097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1" name="Picture 2" descr="budovy,fotografie,hadice,hašení požáru,hasiči,helmy,lidé,ochranné vybavení,ohně,plameny,pohotovost,povolání,vlády,voda"/>
          <p:cNvPicPr>
            <a:picLocks noChangeAspect="1" noChangeArrowheads="1"/>
          </p:cNvPicPr>
          <p:nvPr/>
        </p:nvPicPr>
        <p:blipFill>
          <a:blip r:embed="rId3" cstate="print"/>
          <a:srcRect t="17868" r="1305" b="17001"/>
          <a:stretch>
            <a:fillRect/>
          </a:stretch>
        </p:blipFill>
        <p:spPr bwMode="auto">
          <a:xfrm>
            <a:off x="827584" y="2924944"/>
            <a:ext cx="5346632" cy="3528392"/>
          </a:xfrm>
          <a:prstGeom prst="rect">
            <a:avLst/>
          </a:prstGeom>
          <a:noFill/>
        </p:spPr>
      </p:pic>
      <p:pic>
        <p:nvPicPr>
          <p:cNvPr id="2064" name="Picture 16" descr="bezpečnostní vybavení,domácnost,hasicí přístroje,předcházení požárů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573016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496944" cy="5793507"/>
          </a:xfrm>
        </p:spPr>
        <p:txBody>
          <a:bodyPr>
            <a:normAutofit fontScale="92500" lnSpcReduction="20000"/>
          </a:bodyPr>
          <a:lstStyle/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Hasič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je zejména označení pro profesionálního nebo dobrovolného člena hasičské jednotky.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Kromě hašení požárů zasahují a pomáhají hasiči :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- při povodních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- živelných pohromách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- ekologických haváriích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- při dopravních nehodách           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/>
          </a:p>
        </p:txBody>
      </p:sp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861048"/>
            <a:ext cx="2044825" cy="204482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Soubor:Turnout gear in the Czech Republi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645024"/>
            <a:ext cx="3705139" cy="2911181"/>
          </a:xfrm>
          <a:prstGeom prst="rect">
            <a:avLst/>
          </a:prstGeom>
          <a:noFill/>
        </p:spPr>
      </p:pic>
      <p:pic>
        <p:nvPicPr>
          <p:cNvPr id="3" name="Picture 4" descr="http://upload.wikimedia.org/wikipedia/commons/thumb/3/31/Hasici_2.jpg/220px-Hasici_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32656"/>
            <a:ext cx="2378967" cy="3456384"/>
          </a:xfrm>
          <a:prstGeom prst="rect">
            <a:avLst/>
          </a:prstGeom>
          <a:noFill/>
        </p:spPr>
      </p:pic>
      <p:pic>
        <p:nvPicPr>
          <p:cNvPr id="4" name="Picture 14" descr="Soubor:Povoden 2002 hlasna treba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1196752"/>
            <a:ext cx="2880320" cy="2160240"/>
          </a:xfrm>
          <a:prstGeom prst="rect">
            <a:avLst/>
          </a:prstGeom>
          <a:noFill/>
        </p:spPr>
      </p:pic>
      <p:pic>
        <p:nvPicPr>
          <p:cNvPr id="5" name="Picture 12" descr="Soubor:Verkehrsunfall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548680"/>
            <a:ext cx="2712301" cy="2034226"/>
          </a:xfrm>
          <a:prstGeom prst="rect">
            <a:avLst/>
          </a:prstGeom>
          <a:noFill/>
        </p:spPr>
      </p:pic>
      <p:pic>
        <p:nvPicPr>
          <p:cNvPr id="6" name="Picture 8" descr="Soubor:Fire engine CZ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48064" y="4149080"/>
            <a:ext cx="3072342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2008 [cit. 2011-03-18]. Dostupné z WWW: &lt;File:Man </a:t>
            </a:r>
            <a:r>
              <a:rPr lang="cs-CZ" sz="1400" dirty="0" err="1" smtClean="0"/>
              <a:t>Cas</a:t>
            </a:r>
            <a:r>
              <a:rPr lang="cs-CZ" sz="1400" dirty="0" smtClean="0"/>
              <a:t> 24 (Adamov </a:t>
            </a:r>
            <a:r>
              <a:rPr lang="cs-CZ" sz="1400" dirty="0" err="1" smtClean="0"/>
              <a:t>Fire</a:t>
            </a:r>
            <a:r>
              <a:rPr lang="cs-CZ" sz="1400" dirty="0" smtClean="0"/>
              <a:t> fighter CZ).JPG&gt;.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26. 9.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26. 9. 2006 [cit. 2011-03-18]. Dostupné z WWW: &lt;Soubor:</a:t>
            </a:r>
            <a:r>
              <a:rPr lang="cs-CZ" sz="1400" dirty="0" err="1" smtClean="0"/>
              <a:t>Hasici</a:t>
            </a:r>
            <a:r>
              <a:rPr lang="cs-CZ" sz="1400" dirty="0" smtClean="0"/>
              <a:t> 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28. 6.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28. 6. 2006 [cit. 2011-03-18]. Dostupné z WWW: &lt;Soubor:</a:t>
            </a:r>
            <a:r>
              <a:rPr lang="cs-CZ" sz="1400" dirty="0" err="1" smtClean="0"/>
              <a:t>Fire</a:t>
            </a:r>
            <a:r>
              <a:rPr lang="cs-CZ" sz="1400" dirty="0" smtClean="0"/>
              <a:t> </a:t>
            </a:r>
            <a:r>
              <a:rPr lang="cs-CZ" sz="1400" dirty="0" err="1" smtClean="0"/>
              <a:t>engine</a:t>
            </a:r>
            <a:r>
              <a:rPr lang="cs-CZ" sz="1400" dirty="0" smtClean="0"/>
              <a:t> </a:t>
            </a:r>
            <a:r>
              <a:rPr lang="cs-CZ" sz="1400" dirty="0" err="1" smtClean="0"/>
              <a:t>CZ.jpg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7. 6.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7. 6. 2008 [cit. 2011-03-18]. Dostupné z WWW: &lt;Soubor:</a:t>
            </a:r>
            <a:r>
              <a:rPr lang="cs-CZ" sz="1400" dirty="0" err="1" smtClean="0"/>
              <a:t>Turnout</a:t>
            </a:r>
            <a:r>
              <a:rPr lang="cs-CZ" sz="1400" dirty="0" smtClean="0"/>
              <a:t> </a:t>
            </a:r>
            <a:r>
              <a:rPr lang="cs-CZ" sz="1400" dirty="0" err="1" smtClean="0"/>
              <a:t>gear</a:t>
            </a:r>
            <a:r>
              <a:rPr lang="cs-CZ" sz="1400" dirty="0" smtClean="0"/>
              <a:t>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Republic.jpg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10.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10. 2006 [cit. 2011-03-18]. Dostupné z WWW: &lt;Soubor:Verkehrsunfall1.jpg&gt;.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9.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9. 2007 [cit. 2011-03-18]. Dostupné z WWW: &lt;Soubor:</a:t>
            </a:r>
            <a:r>
              <a:rPr lang="cs-CZ" sz="1400" dirty="0" err="1" smtClean="0"/>
              <a:t>Povoden</a:t>
            </a:r>
            <a:r>
              <a:rPr lang="cs-CZ" sz="1400" dirty="0" smtClean="0"/>
              <a:t> 2002 </a:t>
            </a:r>
            <a:r>
              <a:rPr lang="cs-CZ" sz="1400" dirty="0" err="1" smtClean="0"/>
              <a:t>hlasna</a:t>
            </a:r>
            <a:r>
              <a:rPr lang="cs-CZ" sz="1400" dirty="0" smtClean="0"/>
              <a:t> </a:t>
            </a:r>
            <a:r>
              <a:rPr lang="cs-CZ" sz="1400" dirty="0" err="1" smtClean="0"/>
              <a:t>treban.jpg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493</TotalTime>
  <Words>80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ČLOVĚK A JEHO SVĚT Hasiči Radka Smetanová  VY_32_INOVACE_hasici_19</vt:lpstr>
      <vt:lpstr>DŮLEŽITÁ TELEFONNÍ ČÍSLA  HASIČI </vt:lpstr>
      <vt:lpstr>Když někde hoří ?</vt:lpstr>
      <vt:lpstr>Víš koho zavoláme ?</vt:lpstr>
      <vt:lpstr>150 …  HASIČI,  OHEŇ JENOM ZASYČÍ  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40</cp:revision>
  <dcterms:created xsi:type="dcterms:W3CDTF">2011-03-09T20:03:09Z</dcterms:created>
  <dcterms:modified xsi:type="dcterms:W3CDTF">2011-09-08T17:17:17Z</dcterms:modified>
</cp:coreProperties>
</file>