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5" r:id="rId6"/>
    <p:sldId id="266" r:id="rId7"/>
    <p:sldId id="267" r:id="rId8"/>
    <p:sldId id="268" r:id="rId9"/>
    <p:sldId id="274" r:id="rId10"/>
    <p:sldId id="262" r:id="rId11"/>
    <p:sldId id="263" r:id="rId12"/>
    <p:sldId id="270" r:id="rId13"/>
    <p:sldId id="271" r:id="rId14"/>
    <p:sldId id="272" r:id="rId15"/>
    <p:sldId id="273" r:id="rId16"/>
    <p:sldId id="261" r:id="rId17"/>
    <p:sldId id="264" r:id="rId18"/>
    <p:sldId id="269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A9C7E9-B15E-4A8E-B33B-C7BF38C59B70}" type="datetimeFigureOut">
              <a:rPr lang="cs-CZ" smtClean="0"/>
              <a:pPr/>
              <a:t>8.9.2011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0A081F-0D35-423C-89E4-64000E7300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letus_reticulatus3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upload.wikimedia.org/wikipedia/commons/9/96/Xerocomus.chrysenteron.-.lindsey.jpg" TargetMode="External"/><Relationship Id="rId2" Type="http://schemas.openxmlformats.org/officeDocument/2006/relationships/hyperlink" Target="http://cs.wikipedia.org/wiki/Soubor:Boletus_Edulis_-_Trentino_2009-08-17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oletus_erythropus_JPG1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0" Type="http://schemas.openxmlformats.org/officeDocument/2006/relationships/hyperlink" Target="http://cs.wikipedia.org/wiki/Soubor:Boletus_edulis_EtgHollande_041031_091.jpg" TargetMode="External"/><Relationship Id="rId4" Type="http://schemas.openxmlformats.org/officeDocument/2006/relationships/hyperlink" Target="http://cs.wikipedia.org/wiki/Soubor:Boletus_luridus_1.JPG" TargetMode="Externa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upload.wikimedia.org/wikipedia/commons/f/f8/Kozlarz_pomaranczow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4/44/Leccinum_piceinum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8/82/Leccinum_vulpinum0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c/c8/Koz%C3%A1k_habrov%C3%BD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upload.wikimedia.org/wikipedia/commons/3/3a/Suillus_grevillei_LC010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e/e7/Ma%C5%9Blak_pstry_11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b/bf/Suillus_variegatus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http://upload.wikimedia.org/wikipedia/commons/6/62/Cantharellus.cibarius.-.lindsey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a/Cantharellus_cibarius_(1)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http://upload.wikimedia.org/wikipedia/commons/9/9a/Chanterelle_Cantharellus_cibarius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upload.wikimedia.org/wikipedia/commons/9/9e/Muchom%C5%AFrka_r%C5%AF%C5%BEov%C3%A1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hyperlink" Target="http://upload.wikimedia.org/wikipedia/commons/d/d8/Amanita.rubescens2.-.lindsey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upload.wikimedia.org/wikipedia/commons/0/08/Tylopilus_felleus_1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hyperlink" Target="http://upload.wikimedia.org/wikipedia/commons/b/bc/Tylopilus_felleus_060914b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hyperlink" Target="http://upload.wikimedia.org/wikipedia/commons/3/32/Amanita_muscaria_3_vliegenzwammen_op_rij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hyperlink" Target="http://upload.wikimedia.org/wikipedia/commons/4/49/Amanita_pantherina_2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jpeg"/><Relationship Id="rId4" Type="http://schemas.openxmlformats.org/officeDocument/2006/relationships/hyperlink" Target="http://upload.wikimedia.org/wikipedia/commons/6/63/Amanita.pantherina2.-.lindsey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http://upload.wikimedia.org/wikipedia/commons/7/71/Amanita_phalloide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d/dc/Amanita_phalloides_young_specimen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http://upload.wikimedia.org/wikipedia/commons/d/db/Death_cap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4632" cy="3123779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HOUBY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VY_32_INOVACE_houby_11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89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437112"/>
            <a:ext cx="7815541" cy="15121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980728"/>
            <a:ext cx="5112568" cy="1143000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8000" dirty="0" smtClean="0">
                <a:latin typeface="Baskerville Old Face" pitchFamily="18" charset="0"/>
              </a:rPr>
              <a:t>HOUBY</a:t>
            </a:r>
            <a:endParaRPr lang="cs-CZ" sz="8000" dirty="0">
              <a:latin typeface="Baskerville Old Face" pitchFamily="18" charset="0"/>
            </a:endParaRPr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23528" y="2996952"/>
            <a:ext cx="3312368" cy="1296144"/>
          </a:xfrm>
          <a:prstGeom prst="flowChartAlternateProcess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jedlé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843808" y="4869160"/>
            <a:ext cx="3312368" cy="1296144"/>
          </a:xfrm>
          <a:prstGeom prst="flowChartAlternateProcess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nejedlé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5436096" y="2996952"/>
            <a:ext cx="3312368" cy="1296144"/>
          </a:xfrm>
          <a:prstGeom prst="flowChartAlternateProcess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jedovaté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šipka 7"/>
          <p:cNvCxnSpPr>
            <a:stCxn id="2" idx="2"/>
            <a:endCxn id="4" idx="0"/>
          </p:cNvCxnSpPr>
          <p:nvPr/>
        </p:nvCxnSpPr>
        <p:spPr>
          <a:xfrm rot="5400000">
            <a:off x="2749234" y="1354206"/>
            <a:ext cx="873224" cy="24122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2" idx="2"/>
            <a:endCxn id="5" idx="0"/>
          </p:cNvCxnSpPr>
          <p:nvPr/>
        </p:nvCxnSpPr>
        <p:spPr>
          <a:xfrm rot="16200000" flipH="1">
            <a:off x="3073270" y="3442438"/>
            <a:ext cx="2745432" cy="1080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>
            <a:stCxn id="2" idx="2"/>
            <a:endCxn id="6" idx="0"/>
          </p:cNvCxnSpPr>
          <p:nvPr/>
        </p:nvCxnSpPr>
        <p:spPr>
          <a:xfrm rot="16200000" flipH="1">
            <a:off x="5305518" y="1210190"/>
            <a:ext cx="873224" cy="27003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JEDLÉ HOUBY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hřib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132856"/>
            <a:ext cx="41044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křemenáč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996952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kozák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861048"/>
            <a:ext cx="6048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klouzek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653136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liška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544522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muchomůrka růžovka</a:t>
            </a:r>
            <a:endParaRPr lang="cs-CZ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c/ca/Boletus_Edulis_-_Trentino_2009-08-17.JPG/250px-Boletus_Edulis_-_Trentino_2009-08-17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1440" r="13058"/>
          <a:stretch>
            <a:fillRect/>
          </a:stretch>
        </p:blipFill>
        <p:spPr bwMode="auto">
          <a:xfrm>
            <a:off x="539552" y="4077072"/>
            <a:ext cx="2376264" cy="2366765"/>
          </a:xfrm>
          <a:prstGeom prst="rect">
            <a:avLst/>
          </a:prstGeom>
          <a:noFill/>
        </p:spPr>
      </p:pic>
      <p:pic>
        <p:nvPicPr>
          <p:cNvPr id="1028" name="Picture 4" descr="Hřib koloděj">
            <a:hlinkClick r:id="rId4" tooltip="Hřib koloděj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2060848"/>
            <a:ext cx="2571750" cy="1905000"/>
          </a:xfrm>
          <a:prstGeom prst="rect">
            <a:avLst/>
          </a:prstGeom>
          <a:noFill/>
        </p:spPr>
      </p:pic>
      <p:pic>
        <p:nvPicPr>
          <p:cNvPr id="1030" name="Picture 6" descr="http://upload.wikimedia.org/wikipedia/commons/thumb/d/de/Boletus_erythropus_JPG1.jpg/250px-Boletus_erythropus_JPG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1628800"/>
            <a:ext cx="2381250" cy="2286001"/>
          </a:xfrm>
          <a:prstGeom prst="rect">
            <a:avLst/>
          </a:prstGeom>
          <a:noFill/>
        </p:spPr>
      </p:pic>
      <p:pic>
        <p:nvPicPr>
          <p:cNvPr id="1032" name="Picture 8" descr="Hřib dubový">
            <a:hlinkClick r:id="rId8" tooltip="Hřib dubový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67544" y="404664"/>
            <a:ext cx="2457450" cy="3276601"/>
          </a:xfrm>
          <a:prstGeom prst="rect">
            <a:avLst/>
          </a:prstGeom>
          <a:noFill/>
        </p:spPr>
      </p:pic>
      <p:pic>
        <p:nvPicPr>
          <p:cNvPr id="1034" name="Picture 10" descr="Popis obrázku chybí">
            <a:hlinkClick r:id="rId10" tooltip="Popis obrázku chybí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300192" y="4653136"/>
            <a:ext cx="2457450" cy="1847851"/>
          </a:xfrm>
          <a:prstGeom prst="rect">
            <a:avLst/>
          </a:prstGeom>
          <a:noFill/>
        </p:spPr>
      </p:pic>
      <p:pic>
        <p:nvPicPr>
          <p:cNvPr id="1036" name="Picture 12" descr="File:Xerocomus.chrysenteron.-.lindsey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347864" y="4509120"/>
            <a:ext cx="2482336" cy="16561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148064" y="260648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  <a:latin typeface="Monotype Corsiva" pitchFamily="66" charset="0"/>
              </a:rPr>
              <a:t>HŘIB</a:t>
            </a:r>
            <a:endParaRPr lang="cs-CZ" sz="7200" dirty="0">
              <a:solidFill>
                <a:srgbClr val="FFFF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File:Kozlarz pomaranczow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84984"/>
            <a:ext cx="4667672" cy="3109837"/>
          </a:xfrm>
          <a:prstGeom prst="rect">
            <a:avLst/>
          </a:prstGeom>
          <a:noFill/>
        </p:spPr>
      </p:pic>
      <p:pic>
        <p:nvPicPr>
          <p:cNvPr id="21508" name="Picture 4" descr="File:Leccinum vulpinum0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2132856"/>
            <a:ext cx="4128458" cy="3096344"/>
          </a:xfrm>
          <a:prstGeom prst="rect">
            <a:avLst/>
          </a:prstGeom>
          <a:noFill/>
        </p:spPr>
      </p:pic>
      <p:pic>
        <p:nvPicPr>
          <p:cNvPr id="21510" name="Picture 6" descr="Soubor:Leccinum piceinu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7544" y="404664"/>
            <a:ext cx="3155504" cy="23666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851920" y="404664"/>
            <a:ext cx="5292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6"/>
                </a:solidFill>
                <a:latin typeface="Monotype Corsiva" pitchFamily="66" charset="0"/>
              </a:rPr>
              <a:t>KŘEMENÁČ</a:t>
            </a:r>
            <a:endParaRPr lang="cs-CZ" sz="7200" dirty="0">
              <a:solidFill>
                <a:schemeClr val="accent6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Kozák habrový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844824"/>
            <a:ext cx="6411224" cy="47944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404664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C000"/>
                </a:solidFill>
                <a:latin typeface="Monotype Corsiva" pitchFamily="66" charset="0"/>
              </a:rPr>
              <a:t>KOZÁK</a:t>
            </a:r>
            <a:endParaRPr lang="cs-CZ" sz="7200" dirty="0">
              <a:solidFill>
                <a:srgbClr val="FFC00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uillus grevillei LC010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0606" r="294"/>
          <a:stretch>
            <a:fillRect/>
          </a:stretch>
        </p:blipFill>
        <p:spPr bwMode="auto">
          <a:xfrm>
            <a:off x="467544" y="2276872"/>
            <a:ext cx="5616624" cy="42484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54868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FF00"/>
                </a:solidFill>
                <a:latin typeface="Monotype Corsiva" pitchFamily="66" charset="0"/>
              </a:rPr>
              <a:t>KLOUZEK</a:t>
            </a:r>
            <a:endParaRPr lang="cs-CZ" sz="7200" dirty="0">
              <a:solidFill>
                <a:srgbClr val="FFFF00"/>
              </a:solidFill>
              <a:latin typeface="Monotype Corsiva" pitchFamily="66" charset="0"/>
            </a:endParaRPr>
          </a:p>
        </p:txBody>
      </p:sp>
      <p:pic>
        <p:nvPicPr>
          <p:cNvPr id="1028" name="Picture 4" descr="File:Suillus variegat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437112"/>
            <a:ext cx="2114575" cy="1780154"/>
          </a:xfrm>
          <a:prstGeom prst="rect">
            <a:avLst/>
          </a:prstGeom>
          <a:noFill/>
        </p:spPr>
      </p:pic>
      <p:pic>
        <p:nvPicPr>
          <p:cNvPr id="1030" name="Picture 6" descr="File:Maślak pstry 1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692696"/>
            <a:ext cx="3371528" cy="25286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Soubor:Cantharellus.cibarius.-.lindse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492896"/>
            <a:ext cx="6096000" cy="40481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355976" y="404664"/>
            <a:ext cx="41044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6"/>
                </a:solidFill>
                <a:latin typeface="Monotype Corsiva" pitchFamily="66" charset="0"/>
              </a:rPr>
              <a:t>LIŠKA</a:t>
            </a:r>
            <a:endParaRPr lang="cs-CZ" sz="7200" dirty="0">
              <a:solidFill>
                <a:schemeClr val="accent6"/>
              </a:solidFill>
              <a:latin typeface="Monotype Corsiva" pitchFamily="66" charset="0"/>
            </a:endParaRPr>
          </a:p>
        </p:txBody>
      </p:sp>
      <p:pic>
        <p:nvPicPr>
          <p:cNvPr id="25604" name="Picture 4" descr="File:Chanterelle Cantharellus cibari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620688"/>
            <a:ext cx="3208462" cy="2408357"/>
          </a:xfrm>
          <a:prstGeom prst="rect">
            <a:avLst/>
          </a:prstGeom>
          <a:noFill/>
        </p:spPr>
      </p:pic>
      <p:pic>
        <p:nvPicPr>
          <p:cNvPr id="25606" name="Picture 6" descr="File:Cantharellus cibarius (1)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8" y="4149080"/>
            <a:ext cx="2641575" cy="19803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04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FFC000"/>
                </a:solidFill>
                <a:latin typeface="Monotype Corsiva" pitchFamily="66" charset="0"/>
              </a:rPr>
              <a:t>MUCHOMŮRKA RŮŽOVKA</a:t>
            </a:r>
            <a:endParaRPr lang="cs-CZ" sz="5400" dirty="0">
              <a:solidFill>
                <a:srgbClr val="FFC000"/>
              </a:solidFill>
              <a:latin typeface="Monotype Corsiva" pitchFamily="66" charset="0"/>
            </a:endParaRPr>
          </a:p>
        </p:txBody>
      </p:sp>
      <p:pic>
        <p:nvPicPr>
          <p:cNvPr id="31746" name="Picture 2" descr="File:Muchomůrka růžová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66236"/>
            <a:ext cx="4968552" cy="4887100"/>
          </a:xfrm>
          <a:prstGeom prst="rect">
            <a:avLst/>
          </a:prstGeom>
          <a:noFill/>
        </p:spPr>
      </p:pic>
      <p:pic>
        <p:nvPicPr>
          <p:cNvPr id="31748" name="Picture 4" descr="File:Amanita.rubescens2.-.lindse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1493" r="6948"/>
          <a:stretch>
            <a:fillRect/>
          </a:stretch>
        </p:blipFill>
        <p:spPr bwMode="auto">
          <a:xfrm>
            <a:off x="5868144" y="2924944"/>
            <a:ext cx="2952328" cy="24038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NEJEDLÉ HOUBY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276872"/>
            <a:ext cx="55446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hřib žlučník</a:t>
            </a:r>
            <a:endParaRPr lang="cs-CZ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File:Tylopilus felleus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21127" r="469"/>
          <a:stretch>
            <a:fillRect/>
          </a:stretch>
        </p:blipFill>
        <p:spPr bwMode="auto">
          <a:xfrm>
            <a:off x="395536" y="2276872"/>
            <a:ext cx="3816424" cy="4032448"/>
          </a:xfrm>
          <a:prstGeom prst="rect">
            <a:avLst/>
          </a:prstGeom>
          <a:noFill/>
        </p:spPr>
      </p:pic>
      <p:pic>
        <p:nvPicPr>
          <p:cNvPr id="19460" name="Picture 4" descr="File:Tylopilus felleus 060914b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8333" r="1852"/>
          <a:stretch>
            <a:fillRect/>
          </a:stretch>
        </p:blipFill>
        <p:spPr bwMode="auto">
          <a:xfrm>
            <a:off x="4644008" y="1844824"/>
            <a:ext cx="3816424" cy="475252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5576" y="33265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92D050"/>
                </a:solidFill>
                <a:latin typeface="Monotype Corsiva" pitchFamily="66" charset="0"/>
              </a:rPr>
              <a:t>HŘIB ŽLUČNÍK</a:t>
            </a:r>
            <a:endParaRPr lang="cs-CZ" sz="7200" dirty="0">
              <a:solidFill>
                <a:srgbClr val="92D050"/>
              </a:solidFill>
              <a:latin typeface="Monotype Corsiva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31024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JEDOVATÉ HOUBY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muchomůrka červená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564904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muchomůrka tygrovaná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3429000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 muchomůrka zelená</a:t>
            </a:r>
            <a:endParaRPr lang="cs-CZ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Soubor:Amanita muscaria 3 vliegenzwammen op rij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r="-169" b="18101"/>
          <a:stretch>
            <a:fillRect/>
          </a:stretch>
        </p:blipFill>
        <p:spPr bwMode="auto">
          <a:xfrm>
            <a:off x="323528" y="1844824"/>
            <a:ext cx="7632848" cy="4680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476672"/>
            <a:ext cx="88924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Monotype Corsiva" pitchFamily="66" charset="0"/>
              </a:rPr>
              <a:t>MUCHOMŮRKA ČERVENÁ</a:t>
            </a:r>
            <a:endParaRPr lang="cs-CZ" sz="6000" dirty="0">
              <a:solidFill>
                <a:schemeClr val="bg1"/>
              </a:solidFill>
              <a:latin typeface="Monotype Corsiva" pitchFamily="66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8316416" y="5805264"/>
            <a:ext cx="432048" cy="504056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388424" y="2132856"/>
            <a:ext cx="216024" cy="3384376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File:Amanita pantherina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19178" r="15754"/>
          <a:stretch>
            <a:fillRect/>
          </a:stretch>
        </p:blipFill>
        <p:spPr bwMode="auto">
          <a:xfrm>
            <a:off x="323528" y="1916832"/>
            <a:ext cx="5904656" cy="424847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548680"/>
            <a:ext cx="88924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bg1"/>
                </a:solidFill>
                <a:latin typeface="Monotype Corsiva" pitchFamily="66" charset="0"/>
              </a:rPr>
              <a:t>MUCHOMŮRKA TYGROVANÁ</a:t>
            </a:r>
            <a:endParaRPr lang="cs-CZ" sz="5400" dirty="0">
              <a:solidFill>
                <a:schemeClr val="bg1"/>
              </a:solidFill>
              <a:latin typeface="Monotype Corsiva" pitchFamily="66" charset="0"/>
            </a:endParaRPr>
          </a:p>
        </p:txBody>
      </p:sp>
      <p:pic>
        <p:nvPicPr>
          <p:cNvPr id="29700" name="Picture 4" descr="File:Amanita.pantherina2.-.lindsey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l="18111" t="3030" r="13471"/>
          <a:stretch>
            <a:fillRect/>
          </a:stretch>
        </p:blipFill>
        <p:spPr bwMode="auto">
          <a:xfrm>
            <a:off x="6516216" y="4293096"/>
            <a:ext cx="2448272" cy="230425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7452320" y="3645024"/>
            <a:ext cx="576064" cy="432048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96336" y="1556792"/>
            <a:ext cx="288032" cy="1872208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Soubor:Amanita phalloid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t="5048" r="1546" b="5344"/>
          <a:stretch>
            <a:fillRect/>
          </a:stretch>
        </p:blipFill>
        <p:spPr bwMode="auto">
          <a:xfrm>
            <a:off x="683568" y="1556792"/>
            <a:ext cx="4032448" cy="5112568"/>
          </a:xfrm>
          <a:prstGeom prst="rect">
            <a:avLst/>
          </a:prstGeom>
          <a:noFill/>
        </p:spPr>
      </p:pic>
      <p:pic>
        <p:nvPicPr>
          <p:cNvPr id="30724" name="Picture 4" descr="File:Death cap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3789040"/>
            <a:ext cx="2719382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79512" y="332656"/>
            <a:ext cx="87849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1"/>
                </a:solidFill>
                <a:latin typeface="Monotype Corsiva" pitchFamily="66" charset="0"/>
              </a:rPr>
              <a:t>MUCHOMŮRKA ZELENÁ</a:t>
            </a:r>
            <a:endParaRPr lang="cs-CZ" sz="6000" dirty="0">
              <a:solidFill>
                <a:schemeClr val="bg1"/>
              </a:solidFill>
              <a:latin typeface="Monotype Corsiva" pitchFamily="66" charset="0"/>
            </a:endParaRPr>
          </a:p>
        </p:txBody>
      </p:sp>
      <p:pic>
        <p:nvPicPr>
          <p:cNvPr id="30726" name="Picture 6" descr="File:Amanita phalloides young specime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1412776"/>
            <a:ext cx="1836204" cy="244827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5220072" y="6165304"/>
            <a:ext cx="432048" cy="432048"/>
          </a:xfrm>
          <a:prstGeom prst="ellips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92080" y="4221088"/>
            <a:ext cx="288032" cy="1656184"/>
          </a:xfrm>
          <a:prstGeom prst="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10.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10. 2006 [cit. 2011-04-03].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</a:t>
            </a:r>
            <a:r>
              <a:rPr lang="cs-CZ" sz="1400" dirty="0" err="1" smtClean="0"/>
              <a:t>luridus</a:t>
            </a:r>
            <a:r>
              <a:rPr lang="cs-CZ" sz="1400" dirty="0" smtClean="0"/>
              <a:t>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8.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8. 2009 [cit. 2011-04-03].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</a:t>
            </a:r>
            <a:r>
              <a:rPr lang="cs-CZ" sz="1400" dirty="0" err="1" smtClean="0"/>
              <a:t>Edulis</a:t>
            </a:r>
            <a:r>
              <a:rPr lang="cs-CZ" sz="1400" dirty="0" smtClean="0"/>
              <a:t> - </a:t>
            </a:r>
            <a:r>
              <a:rPr lang="cs-CZ" sz="1400" dirty="0" err="1" smtClean="0"/>
              <a:t>Trentino</a:t>
            </a:r>
            <a:r>
              <a:rPr lang="cs-CZ" sz="1400" dirty="0" smtClean="0"/>
              <a:t> 2009-08-17.JPG&gt;.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18. 12.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18. 12. 2007 [cit. 2011-04-03].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</a:t>
            </a:r>
            <a:r>
              <a:rPr lang="cs-CZ" sz="1400" dirty="0" err="1" smtClean="0"/>
              <a:t>erythropus</a:t>
            </a:r>
            <a:r>
              <a:rPr lang="cs-CZ" sz="1400" dirty="0" smtClean="0"/>
              <a:t> JPG1.jpg&gt;.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4. 7.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4. 7. 2005 [cit. 2011-04-03].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reticulatus3.jpg&gt;.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6. 6.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6. 6. 2005 [cit. 2011-04-03]. Dostupné z WWW: &lt;Soubor:</a:t>
            </a:r>
            <a:r>
              <a:rPr lang="cs-CZ" sz="1400" dirty="0" err="1" smtClean="0"/>
              <a:t>Boletus</a:t>
            </a:r>
            <a:r>
              <a:rPr lang="cs-CZ" sz="1400" dirty="0" smtClean="0"/>
              <a:t> </a:t>
            </a:r>
            <a:r>
              <a:rPr lang="cs-CZ" sz="1400" dirty="0" err="1" smtClean="0"/>
              <a:t>edulis</a:t>
            </a:r>
            <a:r>
              <a:rPr lang="cs-CZ" sz="1400" dirty="0" smtClean="0"/>
              <a:t> </a:t>
            </a:r>
            <a:r>
              <a:rPr lang="cs-CZ" sz="1400" dirty="0" err="1" smtClean="0"/>
              <a:t>EtgHollande</a:t>
            </a:r>
            <a:r>
              <a:rPr lang="cs-CZ" sz="1400" dirty="0" smtClean="0"/>
              <a:t> 041031 091.jpg&gt;.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 [cit. 2011-04-03]. Dostupné z WWW: &lt;File:Xerocomus.chrysenteron.-.lindsey.jpg&gt;.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2008 [cit. 2011-04-03]. Dostupné z WWW: &lt;File:Tylopilus </a:t>
            </a:r>
            <a:r>
              <a:rPr lang="cs-CZ" sz="1400" dirty="0" err="1" smtClean="0"/>
              <a:t>felleus</a:t>
            </a:r>
            <a:r>
              <a:rPr lang="cs-CZ" sz="1400" dirty="0" smtClean="0"/>
              <a:t> 1.jpg&gt;.</a:t>
            </a:r>
            <a:endParaRPr lang="cs-CZ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19256" cy="55054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14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14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2006 [cit. 2011-04-03]. Dostupné z WWW: &lt;File:Tylopilus </a:t>
            </a:r>
            <a:r>
              <a:rPr lang="cs-CZ" sz="1400" dirty="0" err="1" smtClean="0"/>
              <a:t>felleus</a:t>
            </a:r>
            <a:r>
              <a:rPr lang="cs-CZ" sz="1400" dirty="0" smtClean="0"/>
              <a:t> 060914b.jpg&gt;.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2010 [cit. 2011-04-03]. Dostupné z WWW: &lt;File:Kozlarz </a:t>
            </a:r>
            <a:r>
              <a:rPr lang="cs-CZ" sz="1400" dirty="0" err="1" smtClean="0"/>
              <a:t>pomaranczowy.jpg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11 </a:t>
            </a:r>
            <a:r>
              <a:rPr lang="cs-CZ" sz="1400" dirty="0" err="1" smtClean="0"/>
              <a:t>December</a:t>
            </a:r>
            <a:r>
              <a:rPr lang="cs-CZ" sz="1400" dirty="0" smtClean="0"/>
              <a:t> 2009 [cit. 2011-04-03]. Dostupné z WWW: &lt;File:Leccinum vulpinum0.jpg&gt;.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1. 4. 2009,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1. 4. 2009 [cit. 2011-04-03]. Dostupné z WWW: &lt;Soubor:</a:t>
            </a:r>
            <a:r>
              <a:rPr lang="cs-CZ" sz="1400" dirty="0" err="1" smtClean="0"/>
              <a:t>Leccinum</a:t>
            </a:r>
            <a:r>
              <a:rPr lang="cs-CZ" sz="1400" dirty="0" smtClean="0"/>
              <a:t> </a:t>
            </a:r>
            <a:r>
              <a:rPr lang="cs-CZ" sz="1400" dirty="0" err="1" smtClean="0"/>
              <a:t>piceinum.jpg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21. 12.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21. 12. 2007 [cit. 2011-04-03]. Dostupné z WWW: &lt;Soubor:Kozák habrový1.jpg&gt;.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17. 9.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17. 9. 2007 [cit. 2011-04-08]. Dostupné z WWW: &lt;Soubor:</a:t>
            </a:r>
            <a:r>
              <a:rPr lang="cs-CZ" sz="1400" dirty="0" err="1" smtClean="0"/>
              <a:t>Suillus</a:t>
            </a:r>
            <a:r>
              <a:rPr lang="cs-CZ" sz="1400" dirty="0" smtClean="0"/>
              <a:t> </a:t>
            </a:r>
            <a:r>
              <a:rPr lang="cs-CZ" sz="1400" dirty="0" err="1" smtClean="0"/>
              <a:t>grevillei</a:t>
            </a:r>
            <a:r>
              <a:rPr lang="cs-CZ" sz="1400" dirty="0" smtClean="0"/>
              <a:t> LC0109.jpg&gt;.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27 May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27 May 2005 [cit. 2011-04-08]. Dostupné z WWW: &lt;File:Suillus </a:t>
            </a:r>
            <a:r>
              <a:rPr lang="cs-CZ" sz="1400" dirty="0" err="1" smtClean="0"/>
              <a:t>variegatus.jpg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2010 [cit. 2011-04-08]. Dostupné z WWW: &lt;File:Maślak </a:t>
            </a:r>
            <a:r>
              <a:rPr lang="cs-CZ" sz="1400" dirty="0" err="1" smtClean="0"/>
              <a:t>pstry</a:t>
            </a:r>
            <a:r>
              <a:rPr lang="cs-CZ" sz="1400" dirty="0" smtClean="0"/>
              <a:t> 11.jpg&gt;.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15. 2.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15. 2. 2008 [cit. 2011-04-08]. Dostupné z WWW: &lt;Soubor:</a:t>
            </a:r>
            <a:r>
              <a:rPr lang="cs-CZ" sz="1400" dirty="0" err="1" smtClean="0"/>
              <a:t>Cantharellus.cibarius</a:t>
            </a:r>
            <a:r>
              <a:rPr lang="cs-CZ" sz="1400" dirty="0" smtClean="0"/>
              <a:t>.-.</a:t>
            </a:r>
            <a:r>
              <a:rPr lang="cs-CZ" sz="1400" dirty="0" err="1" smtClean="0"/>
              <a:t>lindsey.jpg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18 June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18 June 2005 [cit. 2011-04-08]. Dostupné z WWW: &lt;File:Chanterelle </a:t>
            </a:r>
            <a:r>
              <a:rPr lang="cs-CZ" sz="1400" dirty="0" err="1" smtClean="0"/>
              <a:t>Cantharellus</a:t>
            </a:r>
            <a:r>
              <a:rPr lang="cs-CZ" sz="1400" dirty="0" smtClean="0"/>
              <a:t> </a:t>
            </a:r>
            <a:r>
              <a:rPr lang="cs-CZ" sz="1400" dirty="0" err="1" smtClean="0"/>
              <a:t>cibarius.jpg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2007,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 </a:t>
            </a:r>
            <a:r>
              <a:rPr lang="cs-CZ" sz="1400" dirty="0" err="1" smtClean="0"/>
              <a:t>September</a:t>
            </a:r>
            <a:r>
              <a:rPr lang="cs-CZ" sz="1400" dirty="0" smtClean="0"/>
              <a:t> 2007 [cit. 2011-04-08]. Dostupné z WWW: &lt;File:Cantharellus </a:t>
            </a:r>
            <a:r>
              <a:rPr lang="cs-CZ" sz="1400" dirty="0" err="1" smtClean="0"/>
              <a:t>cibarius</a:t>
            </a:r>
            <a:r>
              <a:rPr lang="cs-CZ" sz="1400" dirty="0" smtClean="0"/>
              <a:t> (1).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3. 12.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3. 12. 2006 [cit. 2011-04-08]. Dostupné z WWW: &lt;Soubor:</a:t>
            </a:r>
            <a:r>
              <a:rPr lang="cs-CZ" sz="1400" dirty="0" err="1" smtClean="0"/>
              <a:t>Amanita</a:t>
            </a:r>
            <a:r>
              <a:rPr lang="cs-CZ" sz="1400" dirty="0" smtClean="0"/>
              <a:t> </a:t>
            </a:r>
            <a:r>
              <a:rPr lang="cs-CZ" sz="1400" dirty="0" err="1" smtClean="0"/>
              <a:t>muscaria</a:t>
            </a:r>
            <a:r>
              <a:rPr lang="cs-CZ" sz="1400" dirty="0" smtClean="0"/>
              <a:t> 3 </a:t>
            </a:r>
            <a:r>
              <a:rPr lang="cs-CZ" sz="1400" dirty="0" err="1" smtClean="0"/>
              <a:t>vliegenzwammen</a:t>
            </a:r>
            <a:r>
              <a:rPr lang="cs-CZ" sz="1400" dirty="0" smtClean="0"/>
              <a:t> </a:t>
            </a:r>
            <a:r>
              <a:rPr lang="cs-CZ" sz="1400" dirty="0" err="1" smtClean="0"/>
              <a:t>op</a:t>
            </a:r>
            <a:r>
              <a:rPr lang="cs-CZ" sz="1400" dirty="0" smtClean="0"/>
              <a:t> </a:t>
            </a:r>
            <a:r>
              <a:rPr lang="cs-CZ" sz="1400" dirty="0" err="1" smtClean="0"/>
              <a:t>rij.jpg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2006,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9 </a:t>
            </a:r>
            <a:r>
              <a:rPr lang="cs-CZ" sz="1400" dirty="0" err="1" smtClean="0"/>
              <a:t>July</a:t>
            </a:r>
            <a:r>
              <a:rPr lang="cs-CZ" sz="1400" dirty="0" smtClean="0"/>
              <a:t> 2006 [cit. 2011-04-08]. Dostupné z WWW: &lt;File:Amanita </a:t>
            </a:r>
            <a:r>
              <a:rPr lang="cs-CZ" sz="1400" dirty="0" err="1" smtClean="0"/>
              <a:t>pantherina</a:t>
            </a:r>
            <a:r>
              <a:rPr lang="cs-CZ" sz="1400" dirty="0" smtClean="0"/>
              <a:t> 2.jpg&gt;.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 [cit. 2011-04-08]. Dostupné z WWW: &lt;File:Amanita.pantherina2.-.lindsey.jpg&gt;.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20. 5. 2005,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20. 5. 2005 [cit. 2011-04-08]. Dostupné z WWW: &lt;Soubor:</a:t>
            </a:r>
            <a:r>
              <a:rPr lang="cs-CZ" sz="1400" dirty="0" err="1" smtClean="0"/>
              <a:t>Amanita</a:t>
            </a:r>
            <a:r>
              <a:rPr lang="cs-CZ" sz="1400" dirty="0" smtClean="0"/>
              <a:t> </a:t>
            </a:r>
            <a:r>
              <a:rPr lang="cs-CZ" sz="1400" dirty="0" err="1" smtClean="0"/>
              <a:t>phalloides.jpg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6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2010,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6 </a:t>
            </a:r>
            <a:r>
              <a:rPr lang="cs-CZ" sz="1400" dirty="0" err="1" smtClean="0"/>
              <a:t>October</a:t>
            </a:r>
            <a:r>
              <a:rPr lang="cs-CZ" sz="1400" dirty="0" smtClean="0"/>
              <a:t> 2010 [cit. 2011-04-08]. Dostupné z WWW: &lt;File:Death </a:t>
            </a:r>
            <a:r>
              <a:rPr lang="cs-CZ" sz="1400" dirty="0" err="1" smtClean="0"/>
              <a:t>cap.JPG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28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28 </a:t>
            </a:r>
            <a:r>
              <a:rPr lang="cs-CZ" sz="1400" dirty="0" err="1" smtClean="0"/>
              <a:t>March</a:t>
            </a:r>
            <a:r>
              <a:rPr lang="cs-CZ" sz="1400" dirty="0" smtClean="0"/>
              <a:t> 2008 [cit. 2011-04-08]. Dostupné z WWW: &lt;File:Amanita </a:t>
            </a:r>
            <a:r>
              <a:rPr lang="cs-CZ" sz="1400" dirty="0" err="1" smtClean="0"/>
              <a:t>phalloides</a:t>
            </a:r>
            <a:r>
              <a:rPr lang="cs-CZ" sz="1400" dirty="0" smtClean="0"/>
              <a:t> </a:t>
            </a:r>
            <a:r>
              <a:rPr lang="cs-CZ" sz="1400" dirty="0" err="1" smtClean="0"/>
              <a:t>young</a:t>
            </a:r>
            <a:r>
              <a:rPr lang="cs-CZ" sz="1400" dirty="0" smtClean="0"/>
              <a:t> specimen.</a:t>
            </a:r>
            <a:r>
              <a:rPr lang="cs-CZ" sz="1400" dirty="0" err="1" smtClean="0"/>
              <a:t>jpg</a:t>
            </a:r>
            <a:r>
              <a:rPr lang="cs-CZ" sz="1400" dirty="0" smtClean="0"/>
              <a:t>&gt;.</a:t>
            </a:r>
            <a:endParaRPr lang="cs-CZ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19256" cy="557748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12 August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12 August 2008 [cit. 2011-04-08]. Dostupné z WWW: &lt;File:Muchomůrka růžová 1.jpg&gt;.</a:t>
            </a:r>
          </a:p>
          <a:p>
            <a:r>
              <a:rPr lang="cs-CZ" sz="1400" dirty="0" smtClean="0"/>
              <a:t>In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 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St. </a:t>
            </a:r>
            <a:r>
              <a:rPr lang="cs-CZ" sz="1400" dirty="0" err="1" smtClean="0"/>
              <a:t>Petersburg</a:t>
            </a:r>
            <a:r>
              <a:rPr lang="cs-CZ" sz="1400" dirty="0" smtClean="0"/>
              <a:t> (Florida) : 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16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2008, last </a:t>
            </a:r>
            <a:r>
              <a:rPr lang="cs-CZ" sz="1400" dirty="0" err="1" smtClean="0"/>
              <a:t>modified</a:t>
            </a:r>
            <a:r>
              <a:rPr lang="cs-CZ" sz="1400" dirty="0" smtClean="0"/>
              <a:t> on 16 </a:t>
            </a:r>
            <a:r>
              <a:rPr lang="cs-CZ" sz="1400" dirty="0" err="1" smtClean="0"/>
              <a:t>February</a:t>
            </a:r>
            <a:r>
              <a:rPr lang="cs-CZ" sz="1400" dirty="0" smtClean="0"/>
              <a:t> 2008 [cit. 2011-04-08]. Dostupné z WWW: &lt;File:Amanita.rubescens2.-.lindsey.jpg&gt;.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116</Words>
  <Application>Microsoft Office PowerPoint</Application>
  <PresentationFormat>Předvádění na obrazovce (4:3)</PresentationFormat>
  <Paragraphs>55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ČLOVĚK A JEHO SVĚT HOUBY Radka Smetanová  VY_32_INOVACE_houby_11</vt:lpstr>
      <vt:lpstr>HOUBY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JEDOVATÉ HOUBY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18</cp:revision>
  <dcterms:created xsi:type="dcterms:W3CDTF">2011-04-03T16:56:23Z</dcterms:created>
  <dcterms:modified xsi:type="dcterms:W3CDTF">2011-09-08T18:15:54Z</dcterms:modified>
</cp:coreProperties>
</file>