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1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709" autoAdjust="0"/>
  </p:normalViewPr>
  <p:slideViewPr>
    <p:cSldViewPr>
      <p:cViewPr varScale="1">
        <p:scale>
          <a:sx n="103" d="100"/>
          <a:sy n="103" d="100"/>
        </p:scale>
        <p:origin x="-20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F04C0-BB6B-4CF5-92B0-D8A5E460E0A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16E2F7-BD2B-45CB-86D0-F8A752107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F04C0-BB6B-4CF5-92B0-D8A5E460E0A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16E2F7-BD2B-45CB-86D0-F8A752107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F04C0-BB6B-4CF5-92B0-D8A5E460E0A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16E2F7-BD2B-45CB-86D0-F8A752107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F04C0-BB6B-4CF5-92B0-D8A5E460E0A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16E2F7-BD2B-45CB-86D0-F8A752107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F04C0-BB6B-4CF5-92B0-D8A5E460E0A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16E2F7-BD2B-45CB-86D0-F8A752107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F04C0-BB6B-4CF5-92B0-D8A5E460E0A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16E2F7-BD2B-45CB-86D0-F8A752107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F04C0-BB6B-4CF5-92B0-D8A5E460E0A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16E2F7-BD2B-45CB-86D0-F8A752107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F04C0-BB6B-4CF5-92B0-D8A5E460E0A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16E2F7-BD2B-45CB-86D0-F8A752107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F04C0-BB6B-4CF5-92B0-D8A5E460E0A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16E2F7-BD2B-45CB-86D0-F8A752107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F04C0-BB6B-4CF5-92B0-D8A5E460E0A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16E2F7-BD2B-45CB-86D0-F8A752107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F04C0-BB6B-4CF5-92B0-D8A5E460E0A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16E2F7-BD2B-45CB-86D0-F8A752107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0F04C0-BB6B-4CF5-92B0-D8A5E460E0A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16E2F7-BD2B-45CB-86D0-F8A752107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 dir="r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iki.rvp.cz/Kabinet/Obrazky/0.0.0.Kliparty/T%c4%9blo/Smysly,no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92696"/>
            <a:ext cx="7774632" cy="2907755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ČLOVĚK A JEHO SVĚT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Lidské smysly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Radka Smetanová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VY_32_INOVACE_</a:t>
            </a:r>
            <a:r>
              <a:rPr lang="cs-CZ" dirty="0" err="1" smtClean="0"/>
              <a:t>lidskesmysly</a:t>
            </a:r>
            <a:r>
              <a:rPr lang="cs-CZ" dirty="0" smtClean="0"/>
              <a:t>_03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5361" name="Picture 1" descr="F:\1-Radk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4005064"/>
            <a:ext cx="7815541" cy="151216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6984000" cy="1944216"/>
          </a:xfrm>
        </p:spPr>
        <p:txBody>
          <a:bodyPr>
            <a:prstTxWarp prst="textPlain">
              <a:avLst/>
            </a:prstTxWarp>
            <a:noAutofit/>
          </a:bodyPr>
          <a:lstStyle/>
          <a:p>
            <a:r>
              <a:rPr lang="cs-CZ" sz="8000" dirty="0" smtClean="0">
                <a:solidFill>
                  <a:schemeClr val="accent4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Naše tělo</a:t>
            </a:r>
            <a:endParaRPr lang="cs-CZ" sz="8000" dirty="0">
              <a:solidFill>
                <a:schemeClr val="accent4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76672"/>
            <a:ext cx="8363272" cy="5616624"/>
          </a:xfrm>
        </p:spPr>
        <p:txBody>
          <a:bodyPr>
            <a:prstTxWarp prst="textChevron">
              <a:avLst/>
            </a:prstTxWarp>
            <a:normAutofit/>
          </a:bodyPr>
          <a:lstStyle/>
          <a:p>
            <a:pPr>
              <a:buNone/>
            </a:pPr>
            <a:r>
              <a:rPr lang="cs-CZ" dirty="0" smtClean="0"/>
              <a:t>      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7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Lidské smysly</a:t>
            </a:r>
            <a:endParaRPr lang="cs-CZ" sz="72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51920" y="1916832"/>
            <a:ext cx="4834880" cy="374441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„... dar vidění má pod víčky,</a:t>
            </a:r>
            <a:b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dar slyšení má v něžném oušku,</a:t>
            </a:r>
            <a:b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dar doteku má v prstíčkách,</a:t>
            </a:r>
            <a:b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dar chuti pozná v prvním doušku</a:t>
            </a:r>
            <a:b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dar vůně v jarních kytičkách …“</a:t>
            </a:r>
            <a:b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635896" y="5517232"/>
            <a:ext cx="5050904" cy="608931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2292" name="Picture 4" descr="děti,fotografie,gesta,lidé,mávání,mávat,rodiny"/>
          <p:cNvPicPr>
            <a:picLocks noChangeAspect="1" noChangeArrowheads="1"/>
          </p:cNvPicPr>
          <p:nvPr/>
        </p:nvPicPr>
        <p:blipFill>
          <a:blip r:embed="rId2" cstate="print"/>
          <a:srcRect l="16283" r="18586" b="-22"/>
          <a:stretch>
            <a:fillRect/>
          </a:stretch>
        </p:blipFill>
        <p:spPr bwMode="auto">
          <a:xfrm>
            <a:off x="539552" y="332655"/>
            <a:ext cx="2736304" cy="449535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latin typeface="Monotype Corsiva" pitchFamily="66" charset="0"/>
              </a:rPr>
              <a:t>…dar vidění má pod víčky</a:t>
            </a:r>
          </a:p>
        </p:txBody>
      </p:sp>
      <p:pic>
        <p:nvPicPr>
          <p:cNvPr id="11266" name="Picture 2" descr="děti,fotografie,obličeje,osoby,výraz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484784"/>
            <a:ext cx="4967834" cy="4967833"/>
          </a:xfrm>
          <a:prstGeom prst="rect">
            <a:avLst/>
          </a:prstGeom>
          <a:noFill/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2564904"/>
            <a:ext cx="8291264" cy="3561259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20979066">
            <a:off x="397410" y="569203"/>
            <a:ext cx="3538736" cy="1143000"/>
          </a:xfrm>
        </p:spPr>
        <p:txBody>
          <a:bodyPr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8800" b="1" dirty="0" smtClean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ZRAK</a:t>
            </a:r>
            <a:endParaRPr lang="cs-CZ" sz="8800" b="1" dirty="0">
              <a:ln>
                <a:solidFill>
                  <a:schemeClr val="accent2">
                    <a:lumMod val="75000"/>
                  </a:schemeClr>
                </a:solidFill>
              </a:ln>
              <a:solidFill>
                <a:schemeClr val="accent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132856"/>
            <a:ext cx="8219256" cy="3993307"/>
          </a:xfrm>
        </p:spPr>
        <p:txBody>
          <a:bodyPr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ídlo zraku je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oko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 je chráněno řasami,víčkem a vytvářením   slz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Ochrana - pozor na ostré předměty</a:t>
            </a:r>
          </a:p>
          <a:p>
            <a:pPr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- nekoukáme do sluníčka</a:t>
            </a:r>
          </a:p>
          <a:p>
            <a:pPr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- používání slunečních brýlí</a:t>
            </a:r>
          </a:p>
          <a:p>
            <a:pPr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- vitamín 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44" name="Picture 4" descr="čočky,duhovky,fotografie,lidé,oči,oční řasy,optometrie,pohledy,rohovky,žáci,zdravotní péče"/>
          <p:cNvPicPr>
            <a:picLocks noChangeAspect="1" noChangeArrowheads="1"/>
          </p:cNvPicPr>
          <p:nvPr/>
        </p:nvPicPr>
        <p:blipFill>
          <a:blip r:embed="rId2" cstate="print"/>
          <a:srcRect t="17724" r="-23" b="17144"/>
          <a:stretch>
            <a:fillRect/>
          </a:stretch>
        </p:blipFill>
        <p:spPr bwMode="auto">
          <a:xfrm>
            <a:off x="5436096" y="260648"/>
            <a:ext cx="3217215" cy="209493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latin typeface="Monotype Corsiva" pitchFamily="66" charset="0"/>
              </a:rPr>
              <a:t>…dar slyšení má v něžném oušku</a:t>
            </a:r>
          </a:p>
        </p:txBody>
      </p:sp>
      <p:pic>
        <p:nvPicPr>
          <p:cNvPr id="6" name="Picture 4" descr="děti,fotografie,hlavy,lidé,uši,vlas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556792"/>
            <a:ext cx="4895826" cy="4895824"/>
          </a:xfrm>
          <a:prstGeom prst="rect">
            <a:avLst/>
          </a:prstGeom>
          <a:noFill/>
        </p:spPr>
      </p:pic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20870608">
            <a:off x="323942" y="470967"/>
            <a:ext cx="4274379" cy="1143000"/>
          </a:xfrm>
        </p:spPr>
        <p:txBody>
          <a:bodyPr>
            <a:noAutofit/>
          </a:bodyPr>
          <a:lstStyle/>
          <a:p>
            <a:r>
              <a:rPr lang="cs-CZ" sz="8800" dirty="0" smtClean="0">
                <a:ln w="18415" cmpd="sng">
                  <a:solidFill>
                    <a:srgbClr val="0070C0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SLUCH</a:t>
            </a:r>
            <a:endParaRPr lang="cs-CZ" sz="8800" dirty="0">
              <a:ln w="18415" cmpd="sng">
                <a:solidFill>
                  <a:srgbClr val="0070C0"/>
                </a:solidFill>
                <a:prstDash val="solid"/>
              </a:ln>
              <a:solidFill>
                <a:srgbClr val="0070C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132856"/>
            <a:ext cx="8219256" cy="3993307"/>
          </a:xfrm>
        </p:spPr>
        <p:txBody>
          <a:bodyPr/>
          <a:lstStyle/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ídlo sluchu je v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uchu</a:t>
            </a:r>
          </a:p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nitřní,vnější a střední ucho</a:t>
            </a: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Ochrana - nestrkat si žádné předměty </a:t>
            </a:r>
          </a:p>
          <a:p>
            <a:pPr>
              <a:buNone/>
            </a:pP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          do uší</a:t>
            </a:r>
          </a:p>
          <a:p>
            <a:pPr>
              <a:buNone/>
            </a:pP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        -  hygiena</a:t>
            </a:r>
          </a:p>
          <a:p>
            <a:pPr>
              <a:buNone/>
            </a:pP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        - chránit sluch před hlukem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8198" name="Picture 6" descr="lékařství,poslech,uši,zdravotnictví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 flipH="1">
            <a:off x="6084168" y="476672"/>
            <a:ext cx="2015504" cy="201622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Monotype Corsiva" pitchFamily="66" charset="0"/>
              </a:rPr>
              <a:t>…dar doteku má v prstíčkách</a:t>
            </a:r>
            <a:endParaRPr lang="cs-CZ" dirty="0">
              <a:latin typeface="Monotype Corsiva" pitchFamily="66" charset="0"/>
            </a:endParaRPr>
          </a:p>
        </p:txBody>
      </p:sp>
      <p:pic>
        <p:nvPicPr>
          <p:cNvPr id="7170" name="Picture 2" descr="děti,fotografie,gesta,lidé,prsty,ruce"/>
          <p:cNvPicPr>
            <a:picLocks noChangeAspect="1" noChangeArrowheads="1"/>
          </p:cNvPicPr>
          <p:nvPr/>
        </p:nvPicPr>
        <p:blipFill>
          <a:blip r:embed="rId2" cstate="print"/>
          <a:srcRect t="17116" r="13" b="17103"/>
          <a:stretch>
            <a:fillRect/>
          </a:stretch>
        </p:blipFill>
        <p:spPr bwMode="auto">
          <a:xfrm>
            <a:off x="1403648" y="1628800"/>
            <a:ext cx="6555608" cy="4312901"/>
          </a:xfrm>
          <a:prstGeom prst="rect">
            <a:avLst/>
          </a:prstGeom>
          <a:noFill/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39552" y="2996952"/>
            <a:ext cx="8147248" cy="3129211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20960824">
            <a:off x="298456" y="297005"/>
            <a:ext cx="3362512" cy="1600354"/>
          </a:xfrm>
        </p:spPr>
        <p:txBody>
          <a:bodyPr>
            <a:noAutofit/>
          </a:bodyPr>
          <a:lstStyle/>
          <a:p>
            <a:r>
              <a:rPr lang="cs-CZ" sz="8800" dirty="0" smtClean="0">
                <a:ln w="18415" cmpd="sng">
                  <a:solidFill>
                    <a:srgbClr val="FFC000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HMAT</a:t>
            </a:r>
            <a:endParaRPr lang="cs-CZ" sz="8800" dirty="0">
              <a:ln w="18415" cmpd="sng">
                <a:solidFill>
                  <a:srgbClr val="FFC000"/>
                </a:solidFill>
                <a:prstDash val="solid"/>
              </a:ln>
              <a:solidFill>
                <a:srgbClr val="FFC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76872"/>
            <a:ext cx="8219256" cy="3849291"/>
          </a:xfrm>
        </p:spPr>
        <p:txBody>
          <a:bodyPr>
            <a:normAutofit lnSpcReduction="10000"/>
          </a:bodyPr>
          <a:lstStyle/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ídlem hmatu je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kůže</a:t>
            </a:r>
          </a:p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ejcitlivějším místem jsou dlaně a prsty</a:t>
            </a:r>
          </a:p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ozeznáváme chlad,teplotu a drsnost</a:t>
            </a: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Ochrana - hygiena</a:t>
            </a:r>
          </a:p>
          <a:p>
            <a:pPr>
              <a:buNone/>
            </a:pP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        - používáme ochranné krémy</a:t>
            </a:r>
          </a:p>
          <a:p>
            <a:pPr>
              <a:buNone/>
            </a:pP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        - pozor na popáleniny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6146" name="Picture 2" descr="dlaně,fotografie,lidé,prsty,ruce"/>
          <p:cNvPicPr>
            <a:picLocks noChangeAspect="1" noChangeArrowheads="1"/>
          </p:cNvPicPr>
          <p:nvPr/>
        </p:nvPicPr>
        <p:blipFill>
          <a:blip r:embed="rId2" cstate="print"/>
          <a:srcRect t="27914" r="-23" b="18586"/>
          <a:stretch>
            <a:fillRect/>
          </a:stretch>
        </p:blipFill>
        <p:spPr bwMode="auto">
          <a:xfrm>
            <a:off x="5220072" y="404664"/>
            <a:ext cx="3456385" cy="184876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6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Monotype Corsiva" pitchFamily="66" charset="0"/>
              </a:rPr>
              <a:t>…dar chuti pozná v prvním doušku</a:t>
            </a:r>
            <a:endParaRPr lang="cs-CZ" dirty="0">
              <a:latin typeface="Monotype Corsiva" pitchFamily="66" charset="0"/>
            </a:endParaRPr>
          </a:p>
        </p:txBody>
      </p:sp>
      <p:pic>
        <p:nvPicPr>
          <p:cNvPr id="5122" name="Picture 2" descr="děti,dětská jídla,fotografie,jídlo,lidé,lžíc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1772816"/>
            <a:ext cx="4680520" cy="4680519"/>
          </a:xfrm>
          <a:prstGeom prst="rect">
            <a:avLst/>
          </a:prstGeom>
          <a:noFill/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6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20965789">
            <a:off x="254324" y="575522"/>
            <a:ext cx="3538736" cy="1143000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ln w="19050">
                  <a:solidFill>
                    <a:srgbClr val="00B050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CHUŤ</a:t>
            </a:r>
            <a:endParaRPr lang="cs-CZ" sz="8800" b="1" dirty="0">
              <a:ln w="19050">
                <a:solidFill>
                  <a:srgbClr val="00B050"/>
                </a:solidFill>
                <a:prstDash val="solid"/>
              </a:ln>
              <a:solidFill>
                <a:srgbClr val="00B05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04864"/>
            <a:ext cx="8219256" cy="3921299"/>
          </a:xfrm>
        </p:spPr>
        <p:txBody>
          <a:bodyPr/>
          <a:lstStyle/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ídlem chuti je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jazyk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ústní dutina</a:t>
            </a:r>
          </a:p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ozeznáváme sladkost,slanost,hořkost,kyselost</a:t>
            </a: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Ochrana - správná strava</a:t>
            </a:r>
          </a:p>
          <a:p>
            <a:pPr>
              <a:buNone/>
            </a:pP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        - pozor na ostrá jídla</a:t>
            </a:r>
          </a:p>
          <a:p>
            <a:pPr>
              <a:buNone/>
            </a:pP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        - nekouřit</a:t>
            </a:r>
          </a:p>
          <a:p>
            <a:endParaRPr lang="cs-CZ" dirty="0"/>
          </a:p>
        </p:txBody>
      </p:sp>
      <p:pic>
        <p:nvPicPr>
          <p:cNvPr id="4" name="Picture 2" descr="bobule,fotografie,jahody,jídlo,lidé,potraviny,profily,rty,ústa,že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260648"/>
            <a:ext cx="1800201" cy="18002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Monotype Corsiva" pitchFamily="66" charset="0"/>
                <a:cs typeface="Times New Roman" pitchFamily="18" charset="0"/>
              </a:rPr>
              <a:t>…dar vůně v jarních kytičkách</a:t>
            </a:r>
            <a:endParaRPr lang="cs-CZ" dirty="0">
              <a:latin typeface="Monotype Corsiva" pitchFamily="66" charset="0"/>
              <a:cs typeface="Times New Roman" pitchFamily="18" charset="0"/>
            </a:endParaRPr>
          </a:p>
        </p:txBody>
      </p:sp>
      <p:pic>
        <p:nvPicPr>
          <p:cNvPr id="3074" name="Picture 2" descr="děti,fotografie,lidé,ospalý,rodiny,zívání,zívat"/>
          <p:cNvPicPr>
            <a:picLocks noChangeAspect="1" noChangeArrowheads="1"/>
          </p:cNvPicPr>
          <p:nvPr/>
        </p:nvPicPr>
        <p:blipFill>
          <a:blip r:embed="rId2" cstate="print"/>
          <a:srcRect t="16904" r="-14" b="16890"/>
          <a:stretch>
            <a:fillRect/>
          </a:stretch>
        </p:blipFill>
        <p:spPr bwMode="auto">
          <a:xfrm>
            <a:off x="1907704" y="2060848"/>
            <a:ext cx="5112568" cy="3384376"/>
          </a:xfrm>
          <a:prstGeom prst="rect">
            <a:avLst/>
          </a:prstGeom>
          <a:noFill/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3933056"/>
            <a:ext cx="8219256" cy="2193107"/>
          </a:xfrm>
        </p:spPr>
        <p:txBody>
          <a:bodyPr/>
          <a:lstStyle/>
          <a:p>
            <a:endParaRPr lang="cs-CZ"/>
          </a:p>
        </p:txBody>
      </p:sp>
      <p:pic>
        <p:nvPicPr>
          <p:cNvPr id="7" name="imgPreview" descr="fotografie,květinové,květiny,narcisek,narcisky,narcisy,příroda,rostliny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5085184"/>
            <a:ext cx="1257300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imgPreview" descr="fotografie,květinové,květiny,narcisek,narcisky,narcisy,příroda,rostliny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6296" y="5013176"/>
            <a:ext cx="1257300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imgPreview" descr="fotografie,květinové,květiny,narcisek,narcisky,narcisy,příroda,rostliny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6296" y="1556792"/>
            <a:ext cx="1257300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imgPreview" descr="fotografie,květinové,květiny,narcisek,narcisky,narcisy,příroda,rostliny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412776"/>
            <a:ext cx="1257300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20970885">
            <a:off x="256375" y="546891"/>
            <a:ext cx="3250704" cy="1143000"/>
          </a:xfrm>
        </p:spPr>
        <p:txBody>
          <a:bodyPr>
            <a:noAutofit/>
          </a:bodyPr>
          <a:lstStyle/>
          <a:p>
            <a:r>
              <a:rPr lang="cs-CZ" sz="8800" dirty="0" smtClean="0">
                <a:ln>
                  <a:solidFill>
                    <a:srgbClr val="7030A0"/>
                  </a:solidFill>
                </a:ln>
                <a:solidFill>
                  <a:srgbClr val="7030A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Times New Roman" pitchFamily="18" charset="0"/>
                <a:cs typeface="Times New Roman" pitchFamily="18" charset="0"/>
              </a:rPr>
              <a:t>ČICH</a:t>
            </a:r>
            <a:endParaRPr lang="cs-CZ" sz="8800" dirty="0">
              <a:ln>
                <a:solidFill>
                  <a:srgbClr val="7030A0"/>
                </a:solidFill>
              </a:ln>
              <a:solidFill>
                <a:srgbClr val="7030A0"/>
              </a:solidFill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36912"/>
            <a:ext cx="8229600" cy="3877891"/>
          </a:xfrm>
        </p:spPr>
        <p:txBody>
          <a:bodyPr/>
          <a:lstStyle/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ídlo čichu je v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nosu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rozlišujeme  </a:t>
            </a:r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příjemné nebo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nepříjemné pachové vjemy</a:t>
            </a: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Ochrana  - hygiena</a:t>
            </a:r>
          </a:p>
          <a:p>
            <a:pPr>
              <a:buNone/>
            </a:pP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         - správné smrkání</a:t>
            </a:r>
          </a:p>
          <a:p>
            <a:pPr>
              <a:buNone/>
            </a:pP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         - otužování</a:t>
            </a:r>
          </a:p>
          <a:p>
            <a:endParaRPr lang="cs-CZ" dirty="0"/>
          </a:p>
        </p:txBody>
      </p:sp>
      <p:pic>
        <p:nvPicPr>
          <p:cNvPr id="4" name="Obrázek 3" descr="http://wiki.rvp.cz/@api/deki/files/17837/=nos.jpg?size=webview"/>
          <p:cNvPicPr/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6156176" y="548680"/>
            <a:ext cx="1586530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použitých obrázků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00201"/>
            <a:ext cx="8291264" cy="3989039"/>
          </a:xfrm>
        </p:spPr>
        <p:txBody>
          <a:bodyPr>
            <a:normAutofit/>
          </a:bodyPr>
          <a:lstStyle/>
          <a:p>
            <a:r>
              <a:rPr lang="cs-CZ" sz="2000" dirty="0" smtClean="0"/>
              <a:t>HRUBÍN, František. </a:t>
            </a:r>
            <a:r>
              <a:rPr lang="cs-CZ" sz="2000" i="1" dirty="0" smtClean="0"/>
              <a:t>Špalíček veršů a pohádek</a:t>
            </a:r>
            <a:r>
              <a:rPr lang="cs-CZ" sz="2000" dirty="0" smtClean="0"/>
              <a:t>. [s.l.] : [s.n.], 1957. Když narodí se maličký, s. 360.</a:t>
            </a:r>
          </a:p>
          <a:p>
            <a:r>
              <a:rPr lang="cs-CZ" sz="2000" dirty="0" smtClean="0">
                <a:hlinkClick r:id="rId2"/>
              </a:rPr>
              <a:t>http://wiki.rvp.cz/Kabinet/Obrazky/0.0.0.Kliparty/T%c4%9blo/Smysly,nos</a:t>
            </a:r>
            <a:r>
              <a:rPr lang="cs-CZ" sz="2000" dirty="0" smtClean="0">
                <a:hlinkClick r:id="rId2"/>
              </a:rPr>
              <a:t>//</a:t>
            </a:r>
            <a:endParaRPr lang="cs-CZ" sz="2000" dirty="0" smtClean="0"/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Použité obrázky jsou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screeny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z MS Office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 Použité obrázky pocházejí z databáze obrázků MS Office</a:t>
            </a:r>
            <a:endParaRPr lang="cs-CZ" sz="200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293</TotalTime>
  <Words>196</Words>
  <Application>Microsoft Office PowerPoint</Application>
  <PresentationFormat>Předvádění na obrazovce (4:3)</PresentationFormat>
  <Paragraphs>58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ČLOVĚK A JEHO SVĚT Lidské smysly Radka Smetanová  VY_32_INOVACE_lidskesmysly_03</vt:lpstr>
      <vt:lpstr>Naše tělo</vt:lpstr>
      <vt:lpstr>„... dar vidění má pod víčky, dar slyšení má v něžném oušku, dar doteku má v prstíčkách, dar chuti pozná v prvním doušku dar vůně v jarních kytičkách …“ </vt:lpstr>
      <vt:lpstr>…dar vidění má pod víčky</vt:lpstr>
      <vt:lpstr>ZRAK</vt:lpstr>
      <vt:lpstr>…dar slyšení má v něžném oušku</vt:lpstr>
      <vt:lpstr>SLUCH</vt:lpstr>
      <vt:lpstr>…dar doteku má v prstíčkách</vt:lpstr>
      <vt:lpstr>HMAT</vt:lpstr>
      <vt:lpstr>…dar chuti pozná v prvním doušku</vt:lpstr>
      <vt:lpstr>CHUŤ</vt:lpstr>
      <vt:lpstr>…dar vůně v jarních kytičkách</vt:lpstr>
      <vt:lpstr>ČICH</vt:lpstr>
      <vt:lpstr>Zdroj použitých obrázků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Tabule</cp:lastModifiedBy>
  <cp:revision>35</cp:revision>
  <dcterms:created xsi:type="dcterms:W3CDTF">2011-02-27T16:35:42Z</dcterms:created>
  <dcterms:modified xsi:type="dcterms:W3CDTF">2012-06-15T07:33:48Z</dcterms:modified>
</cp:coreProperties>
</file>