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60" r:id="rId4"/>
    <p:sldId id="263" r:id="rId5"/>
    <p:sldId id="264" r:id="rId6"/>
    <p:sldId id="267" r:id="rId7"/>
    <p:sldId id="268" r:id="rId8"/>
    <p:sldId id="269" r:id="rId9"/>
    <p:sldId id="271" r:id="rId10"/>
    <p:sldId id="273" r:id="rId11"/>
    <p:sldId id="274" r:id="rId12"/>
    <p:sldId id="277" r:id="rId13"/>
    <p:sldId id="266" r:id="rId14"/>
    <p:sldId id="275" r:id="rId15"/>
    <p:sldId id="276" r:id="rId16"/>
    <p:sldId id="262" r:id="rId17"/>
    <p:sldId id="265" r:id="rId18"/>
    <p:sldId id="270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F9D5F-8686-4D8C-8F6B-F486E2F14E2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F76F0A-192A-4C38-80F5-FAAC811C8B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660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84440-4EFB-47D3-8B7C-744866026FF7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ED0F62-69F0-4637-88D2-087A6E5A7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amond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upload.wikimedia.org/wikipedia/commons/1/15/Koeh-139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5/52/Tilia-cordata2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e/e9/Lipa_rada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b/Illustration_Acer_platanoides0_clean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upload.wikimedia.org/wikipedia/commons/8/82/Acer-platanoides-blad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b/Helicopter_leaves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6/61/Acer_platanoides_in_autumn_colors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b/bc/Hammundeseich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6/Gamble_oak_leaves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e/ef/Illustration_Quercus_robur0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6/Fagus_sylvatica8_ies.jpg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upload.wikimedia.org/wikipedia/commons/2/2a/Illustration_Fagus_sylvatica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1/Buchenwald_1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6/67/Beuken_tak.jpg" TargetMode="Externa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f/Betula_fontqueri_RJB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upload.wikimedia.org/wikipedia/commons/9/9c/P107002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7/78/Illustration_Betula_pendula0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upload.wikimedia.org/wikipedia/commons/b/bf/Stamm_einer_Birke_2011.JPG" TargetMode="External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0/Horse_chestnut_flowers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upload.wikimedia.org/wikipedia/commons/f/f7/Horse-chestnut_8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4/Aesculus-hippocastanum-sectorial-chimera.JPG" TargetMode="External"/><Relationship Id="rId11" Type="http://schemas.openxmlformats.org/officeDocument/2006/relationships/image" Target="../media/image25.jpeg"/><Relationship Id="rId5" Type="http://schemas.openxmlformats.org/officeDocument/2006/relationships/image" Target="../media/image22.jpeg"/><Relationship Id="rId10" Type="http://schemas.openxmlformats.org/officeDocument/2006/relationships/hyperlink" Target="http://upload.wikimedia.org/wikipedia/commons/1/14/Aesculus_hippocastanum_fruit.jpg" TargetMode="External"/><Relationship Id="rId4" Type="http://schemas.openxmlformats.org/officeDocument/2006/relationships/hyperlink" Target="http://upload.wikimedia.org/wikipedia/commons/8/87/Illustration_Aesculus_hippocastanum0.jpg" TargetMode="External"/><Relationship Id="rId9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c/Alnus_glutinosa_-_fruits_and_seeds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upload.wikimedia.org/wikipedia/commons/c/c1/Illustration_Alnus_glutinosa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a/Alnus_glutinosa_011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upload.wikimedia.org/wikipedia/commons/0/0f/Alnus_glutinosa_004.jpg" TargetMode="External"/><Relationship Id="rId9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c/Saeulenpappel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http://upload.wikimedia.org/wikipedia/commons/f/fd/Illustration_Populus_nigra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a/aa/Poplar_seed_tufts_2009_G1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http://upload.wikimedia.org/wikipedia/commons/0/0a/Populus-nigra-08-VII-2007-082.jpg" TargetMode="External"/><Relationship Id="rId9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6.jpeg"/><Relationship Id="rId2" Type="http://schemas.openxmlformats.org/officeDocument/2006/relationships/hyperlink" Target="http://upload.wikimedia.org/wikipedia/commons/2/21/Salix_alba_02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6/Salix_alba_014.jpg" TargetMode="External"/><Relationship Id="rId5" Type="http://schemas.openxmlformats.org/officeDocument/2006/relationships/image" Target="../media/image35.jpeg"/><Relationship Id="rId4" Type="http://schemas.openxmlformats.org/officeDocument/2006/relationships/hyperlink" Target="http://upload.wikimedia.org/wikipedia/commons/0/09/Illustration_Salix_alba0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1/Illustration_Alnus_glutinosa0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22.jpeg"/><Relationship Id="rId2" Type="http://schemas.openxmlformats.org/officeDocument/2006/relationships/hyperlink" Target="http://upload.wikimedia.org/wikipedia/commons/e/ef/Illustration_Quercus_robur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8/87/Illustration_Aesculus_hippocastanum0.jpg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13.jpeg"/><Relationship Id="rId10" Type="http://schemas.openxmlformats.org/officeDocument/2006/relationships/hyperlink" Target="http://upload.wikimedia.org/wikipedia/commons/f/fd/Illustration_Populus_nigra0.jpg" TargetMode="External"/><Relationship Id="rId4" Type="http://schemas.openxmlformats.org/officeDocument/2006/relationships/hyperlink" Target="http://upload.wikimedia.org/wikipedia/commons/2/2a/Illustration_Fagus_sylvatica0.jpg" TargetMode="External"/><Relationship Id="rId9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9/Illustration_Salix_alba0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37.jpeg"/><Relationship Id="rId2" Type="http://schemas.openxmlformats.org/officeDocument/2006/relationships/hyperlink" Target="http://upload.wikimedia.org/wikipedia/commons/9/9b/Illustration_Acer_platanoides0_cle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5/Koeh-139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7/78/Illustration_Betula_pendula0.jpg" TargetMode="External"/><Relationship Id="rId9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1"/>
            <a:ext cx="7702624" cy="3051770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sz="5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>Listnaté stromy</a:t>
            </a:r>
            <a:br>
              <a:rPr lang="cs-CZ" sz="5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5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VY_32_INOVACE_listnatestromy_12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373216"/>
            <a:ext cx="6440760" cy="265584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869160"/>
            <a:ext cx="7443372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92211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ČÁSTI STROMU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http://www.prazskestezky.cz/kunrat/obr/javor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12776"/>
            <a:ext cx="5289376" cy="4571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868144" y="4653136"/>
            <a:ext cx="1152128" cy="13681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532909" y="5733256"/>
            <a:ext cx="967083" cy="792235"/>
          </a:xfrm>
          <a:custGeom>
            <a:avLst/>
            <a:gdLst>
              <a:gd name="connsiteX0" fmla="*/ 221673 w 221673"/>
              <a:gd name="connsiteY0" fmla="*/ 3344 h 585235"/>
              <a:gd name="connsiteX1" fmla="*/ 69273 w 221673"/>
              <a:gd name="connsiteY1" fmla="*/ 44908 h 585235"/>
              <a:gd name="connsiteX2" fmla="*/ 41564 w 221673"/>
              <a:gd name="connsiteY2" fmla="*/ 86471 h 585235"/>
              <a:gd name="connsiteX3" fmla="*/ 55418 w 221673"/>
              <a:gd name="connsiteY3" fmla="*/ 266580 h 585235"/>
              <a:gd name="connsiteX4" fmla="*/ 83127 w 221673"/>
              <a:gd name="connsiteY4" fmla="*/ 349708 h 585235"/>
              <a:gd name="connsiteX5" fmla="*/ 55418 w 221673"/>
              <a:gd name="connsiteY5" fmla="*/ 488253 h 585235"/>
              <a:gd name="connsiteX6" fmla="*/ 27709 w 221673"/>
              <a:gd name="connsiteY6" fmla="*/ 529817 h 585235"/>
              <a:gd name="connsiteX7" fmla="*/ 0 w 221673"/>
              <a:gd name="connsiteY7" fmla="*/ 585235 h 585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1673" h="585235">
                <a:moveTo>
                  <a:pt x="221673" y="3344"/>
                </a:moveTo>
                <a:cubicBezTo>
                  <a:pt x="156108" y="11540"/>
                  <a:pt x="114181" y="0"/>
                  <a:pt x="69273" y="44908"/>
                </a:cubicBezTo>
                <a:cubicBezTo>
                  <a:pt x="57499" y="56682"/>
                  <a:pt x="50800" y="72617"/>
                  <a:pt x="41564" y="86471"/>
                </a:cubicBezTo>
                <a:cubicBezTo>
                  <a:pt x="46182" y="146507"/>
                  <a:pt x="46027" y="207103"/>
                  <a:pt x="55418" y="266580"/>
                </a:cubicBezTo>
                <a:cubicBezTo>
                  <a:pt x="59973" y="295431"/>
                  <a:pt x="83127" y="349708"/>
                  <a:pt x="83127" y="349708"/>
                </a:cubicBezTo>
                <a:cubicBezTo>
                  <a:pt x="78021" y="385454"/>
                  <a:pt x="74764" y="449561"/>
                  <a:pt x="55418" y="488253"/>
                </a:cubicBezTo>
                <a:cubicBezTo>
                  <a:pt x="47971" y="503146"/>
                  <a:pt x="36945" y="515962"/>
                  <a:pt x="27709" y="529817"/>
                </a:cubicBezTo>
                <a:cubicBezTo>
                  <a:pt x="11790" y="577576"/>
                  <a:pt x="24181" y="561054"/>
                  <a:pt x="0" y="585235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530436" y="5694218"/>
            <a:ext cx="820283" cy="1011382"/>
          </a:xfrm>
          <a:custGeom>
            <a:avLst/>
            <a:gdLst>
              <a:gd name="connsiteX0" fmla="*/ 0 w 820283"/>
              <a:gd name="connsiteY0" fmla="*/ 0 h 1011382"/>
              <a:gd name="connsiteX1" fmla="*/ 41564 w 820283"/>
              <a:gd name="connsiteY1" fmla="*/ 83127 h 1011382"/>
              <a:gd name="connsiteX2" fmla="*/ 124691 w 820283"/>
              <a:gd name="connsiteY2" fmla="*/ 166255 h 1011382"/>
              <a:gd name="connsiteX3" fmla="*/ 207819 w 820283"/>
              <a:gd name="connsiteY3" fmla="*/ 235527 h 1011382"/>
              <a:gd name="connsiteX4" fmla="*/ 249382 w 820283"/>
              <a:gd name="connsiteY4" fmla="*/ 263237 h 1011382"/>
              <a:gd name="connsiteX5" fmla="*/ 290946 w 820283"/>
              <a:gd name="connsiteY5" fmla="*/ 318655 h 1011382"/>
              <a:gd name="connsiteX6" fmla="*/ 387928 w 820283"/>
              <a:gd name="connsiteY6" fmla="*/ 332509 h 1011382"/>
              <a:gd name="connsiteX7" fmla="*/ 429491 w 820283"/>
              <a:gd name="connsiteY7" fmla="*/ 360218 h 1011382"/>
              <a:gd name="connsiteX8" fmla="*/ 471055 w 820283"/>
              <a:gd name="connsiteY8" fmla="*/ 374073 h 1011382"/>
              <a:gd name="connsiteX9" fmla="*/ 595746 w 820283"/>
              <a:gd name="connsiteY9" fmla="*/ 429491 h 1011382"/>
              <a:gd name="connsiteX10" fmla="*/ 678873 w 820283"/>
              <a:gd name="connsiteY10" fmla="*/ 484909 h 1011382"/>
              <a:gd name="connsiteX11" fmla="*/ 720437 w 820283"/>
              <a:gd name="connsiteY11" fmla="*/ 526473 h 1011382"/>
              <a:gd name="connsiteX12" fmla="*/ 803564 w 820283"/>
              <a:gd name="connsiteY12" fmla="*/ 581891 h 1011382"/>
              <a:gd name="connsiteX13" fmla="*/ 817419 w 820283"/>
              <a:gd name="connsiteY13" fmla="*/ 623455 h 1011382"/>
              <a:gd name="connsiteX14" fmla="*/ 748146 w 820283"/>
              <a:gd name="connsiteY14" fmla="*/ 665018 h 1011382"/>
              <a:gd name="connsiteX15" fmla="*/ 595746 w 820283"/>
              <a:gd name="connsiteY15" fmla="*/ 678873 h 1011382"/>
              <a:gd name="connsiteX16" fmla="*/ 540328 w 820283"/>
              <a:gd name="connsiteY16" fmla="*/ 692727 h 1011382"/>
              <a:gd name="connsiteX17" fmla="*/ 484909 w 820283"/>
              <a:gd name="connsiteY17" fmla="*/ 762000 h 1011382"/>
              <a:gd name="connsiteX18" fmla="*/ 471055 w 820283"/>
              <a:gd name="connsiteY18" fmla="*/ 1011382 h 1011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20283" h="1011382">
                <a:moveTo>
                  <a:pt x="0" y="0"/>
                </a:moveTo>
                <a:cubicBezTo>
                  <a:pt x="12839" y="38516"/>
                  <a:pt x="12916" y="50898"/>
                  <a:pt x="41564" y="83127"/>
                </a:cubicBezTo>
                <a:cubicBezTo>
                  <a:pt x="67598" y="112416"/>
                  <a:pt x="101179" y="134906"/>
                  <a:pt x="124691" y="166255"/>
                </a:cubicBezTo>
                <a:cubicBezTo>
                  <a:pt x="175017" y="233356"/>
                  <a:pt x="144349" y="214371"/>
                  <a:pt x="207819" y="235527"/>
                </a:cubicBezTo>
                <a:cubicBezTo>
                  <a:pt x="221673" y="244764"/>
                  <a:pt x="237608" y="251463"/>
                  <a:pt x="249382" y="263237"/>
                </a:cubicBezTo>
                <a:cubicBezTo>
                  <a:pt x="265710" y="279565"/>
                  <a:pt x="270293" y="308329"/>
                  <a:pt x="290946" y="318655"/>
                </a:cubicBezTo>
                <a:cubicBezTo>
                  <a:pt x="320154" y="333259"/>
                  <a:pt x="355601" y="327891"/>
                  <a:pt x="387928" y="332509"/>
                </a:cubicBezTo>
                <a:cubicBezTo>
                  <a:pt x="401782" y="341745"/>
                  <a:pt x="414598" y="352771"/>
                  <a:pt x="429491" y="360218"/>
                </a:cubicBezTo>
                <a:cubicBezTo>
                  <a:pt x="442553" y="366749"/>
                  <a:pt x="457381" y="368945"/>
                  <a:pt x="471055" y="374073"/>
                </a:cubicBezTo>
                <a:cubicBezTo>
                  <a:pt x="508114" y="387970"/>
                  <a:pt x="560761" y="408500"/>
                  <a:pt x="595746" y="429491"/>
                </a:cubicBezTo>
                <a:cubicBezTo>
                  <a:pt x="624302" y="446625"/>
                  <a:pt x="655325" y="461361"/>
                  <a:pt x="678873" y="484909"/>
                </a:cubicBezTo>
                <a:cubicBezTo>
                  <a:pt x="692728" y="498764"/>
                  <a:pt x="704971" y="514444"/>
                  <a:pt x="720437" y="526473"/>
                </a:cubicBezTo>
                <a:cubicBezTo>
                  <a:pt x="746724" y="546919"/>
                  <a:pt x="803564" y="581891"/>
                  <a:pt x="803564" y="581891"/>
                </a:cubicBezTo>
                <a:cubicBezTo>
                  <a:pt x="808182" y="595746"/>
                  <a:pt x="820283" y="609134"/>
                  <a:pt x="817419" y="623455"/>
                </a:cubicBezTo>
                <a:cubicBezTo>
                  <a:pt x="812599" y="647553"/>
                  <a:pt x="764965" y="662615"/>
                  <a:pt x="748146" y="665018"/>
                </a:cubicBezTo>
                <a:cubicBezTo>
                  <a:pt x="697649" y="672232"/>
                  <a:pt x="646546" y="674255"/>
                  <a:pt x="595746" y="678873"/>
                </a:cubicBezTo>
                <a:cubicBezTo>
                  <a:pt x="577273" y="683491"/>
                  <a:pt x="557359" y="684211"/>
                  <a:pt x="540328" y="692727"/>
                </a:cubicBezTo>
                <a:cubicBezTo>
                  <a:pt x="520589" y="702596"/>
                  <a:pt x="494696" y="747320"/>
                  <a:pt x="484909" y="762000"/>
                </a:cubicBezTo>
                <a:cubicBezTo>
                  <a:pt x="449150" y="869282"/>
                  <a:pt x="471055" y="788960"/>
                  <a:pt x="471055" y="1011382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119132" y="5724868"/>
            <a:ext cx="321398" cy="966877"/>
          </a:xfrm>
          <a:custGeom>
            <a:avLst/>
            <a:gdLst>
              <a:gd name="connsiteX0" fmla="*/ 314323 w 321398"/>
              <a:gd name="connsiteY0" fmla="*/ 24768 h 966877"/>
              <a:gd name="connsiteX1" fmla="*/ 286613 w 321398"/>
              <a:gd name="connsiteY1" fmla="*/ 121750 h 966877"/>
              <a:gd name="connsiteX2" fmla="*/ 272759 w 321398"/>
              <a:gd name="connsiteY2" fmla="*/ 163314 h 966877"/>
              <a:gd name="connsiteX3" fmla="*/ 258904 w 321398"/>
              <a:gd name="connsiteY3" fmla="*/ 218732 h 966877"/>
              <a:gd name="connsiteX4" fmla="*/ 231195 w 321398"/>
              <a:gd name="connsiteY4" fmla="*/ 260296 h 966877"/>
              <a:gd name="connsiteX5" fmla="*/ 203486 w 321398"/>
              <a:gd name="connsiteY5" fmla="*/ 357277 h 966877"/>
              <a:gd name="connsiteX6" fmla="*/ 231195 w 321398"/>
              <a:gd name="connsiteY6" fmla="*/ 731350 h 966877"/>
              <a:gd name="connsiteX7" fmla="*/ 217341 w 321398"/>
              <a:gd name="connsiteY7" fmla="*/ 856041 h 966877"/>
              <a:gd name="connsiteX8" fmla="*/ 175777 w 321398"/>
              <a:gd name="connsiteY8" fmla="*/ 869896 h 966877"/>
              <a:gd name="connsiteX9" fmla="*/ 23377 w 321398"/>
              <a:gd name="connsiteY9" fmla="*/ 883750 h 966877"/>
              <a:gd name="connsiteX10" fmla="*/ 23377 w 321398"/>
              <a:gd name="connsiteY10" fmla="*/ 966877 h 966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1398" h="966877">
                <a:moveTo>
                  <a:pt x="314323" y="24768"/>
                </a:moveTo>
                <a:cubicBezTo>
                  <a:pt x="281110" y="124404"/>
                  <a:pt x="321398" y="0"/>
                  <a:pt x="286613" y="121750"/>
                </a:cubicBezTo>
                <a:cubicBezTo>
                  <a:pt x="282601" y="135792"/>
                  <a:pt x="276771" y="149272"/>
                  <a:pt x="272759" y="163314"/>
                </a:cubicBezTo>
                <a:cubicBezTo>
                  <a:pt x="267528" y="181623"/>
                  <a:pt x="266405" y="201230"/>
                  <a:pt x="258904" y="218732"/>
                </a:cubicBezTo>
                <a:cubicBezTo>
                  <a:pt x="252345" y="234037"/>
                  <a:pt x="240431" y="246441"/>
                  <a:pt x="231195" y="260296"/>
                </a:cubicBezTo>
                <a:cubicBezTo>
                  <a:pt x="224662" y="279894"/>
                  <a:pt x="203486" y="339884"/>
                  <a:pt x="203486" y="357277"/>
                </a:cubicBezTo>
                <a:cubicBezTo>
                  <a:pt x="203486" y="409924"/>
                  <a:pt x="225636" y="664644"/>
                  <a:pt x="231195" y="731350"/>
                </a:cubicBezTo>
                <a:cubicBezTo>
                  <a:pt x="226577" y="772914"/>
                  <a:pt x="232872" y="817213"/>
                  <a:pt x="217341" y="856041"/>
                </a:cubicBezTo>
                <a:cubicBezTo>
                  <a:pt x="211917" y="869601"/>
                  <a:pt x="190234" y="867831"/>
                  <a:pt x="175777" y="869896"/>
                </a:cubicBezTo>
                <a:cubicBezTo>
                  <a:pt x="125280" y="877110"/>
                  <a:pt x="66412" y="856364"/>
                  <a:pt x="23377" y="883750"/>
                </a:cubicBezTo>
                <a:cubicBezTo>
                  <a:pt x="0" y="898626"/>
                  <a:pt x="23377" y="939168"/>
                  <a:pt x="23377" y="966877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516582" y="5791200"/>
            <a:ext cx="278499" cy="914400"/>
          </a:xfrm>
          <a:custGeom>
            <a:avLst/>
            <a:gdLst>
              <a:gd name="connsiteX0" fmla="*/ 0 w 278499"/>
              <a:gd name="connsiteY0" fmla="*/ 0 h 914400"/>
              <a:gd name="connsiteX1" fmla="*/ 41563 w 278499"/>
              <a:gd name="connsiteY1" fmla="*/ 124691 h 914400"/>
              <a:gd name="connsiteX2" fmla="*/ 83127 w 278499"/>
              <a:gd name="connsiteY2" fmla="*/ 207818 h 914400"/>
              <a:gd name="connsiteX3" fmla="*/ 96982 w 278499"/>
              <a:gd name="connsiteY3" fmla="*/ 249382 h 914400"/>
              <a:gd name="connsiteX4" fmla="*/ 124691 w 278499"/>
              <a:gd name="connsiteY4" fmla="*/ 304800 h 914400"/>
              <a:gd name="connsiteX5" fmla="*/ 138545 w 278499"/>
              <a:gd name="connsiteY5" fmla="*/ 346364 h 914400"/>
              <a:gd name="connsiteX6" fmla="*/ 166254 w 278499"/>
              <a:gd name="connsiteY6" fmla="*/ 401782 h 914400"/>
              <a:gd name="connsiteX7" fmla="*/ 180109 w 278499"/>
              <a:gd name="connsiteY7" fmla="*/ 443345 h 914400"/>
              <a:gd name="connsiteX8" fmla="*/ 207818 w 278499"/>
              <a:gd name="connsiteY8" fmla="*/ 484909 h 914400"/>
              <a:gd name="connsiteX9" fmla="*/ 235527 w 278499"/>
              <a:gd name="connsiteY9" fmla="*/ 540327 h 914400"/>
              <a:gd name="connsiteX10" fmla="*/ 277091 w 278499"/>
              <a:gd name="connsiteY10" fmla="*/ 623455 h 914400"/>
              <a:gd name="connsiteX11" fmla="*/ 152400 w 278499"/>
              <a:gd name="connsiteY11" fmla="*/ 720436 h 914400"/>
              <a:gd name="connsiteX12" fmla="*/ 138545 w 278499"/>
              <a:gd name="connsiteY12" fmla="*/ 775855 h 914400"/>
              <a:gd name="connsiteX13" fmla="*/ 124691 w 278499"/>
              <a:gd name="connsiteY13" fmla="*/ 817418 h 914400"/>
              <a:gd name="connsiteX14" fmla="*/ 124691 w 278499"/>
              <a:gd name="connsiteY14" fmla="*/ 914400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78499" h="914400">
                <a:moveTo>
                  <a:pt x="0" y="0"/>
                </a:moveTo>
                <a:cubicBezTo>
                  <a:pt x="13854" y="41564"/>
                  <a:pt x="21970" y="85505"/>
                  <a:pt x="41563" y="124691"/>
                </a:cubicBezTo>
                <a:cubicBezTo>
                  <a:pt x="55418" y="152400"/>
                  <a:pt x="70545" y="179508"/>
                  <a:pt x="83127" y="207818"/>
                </a:cubicBezTo>
                <a:cubicBezTo>
                  <a:pt x="89058" y="221163"/>
                  <a:pt x="91229" y="235959"/>
                  <a:pt x="96982" y="249382"/>
                </a:cubicBezTo>
                <a:cubicBezTo>
                  <a:pt x="105118" y="268365"/>
                  <a:pt x="116555" y="285817"/>
                  <a:pt x="124691" y="304800"/>
                </a:cubicBezTo>
                <a:cubicBezTo>
                  <a:pt x="130444" y="318223"/>
                  <a:pt x="132792" y="332941"/>
                  <a:pt x="138545" y="346364"/>
                </a:cubicBezTo>
                <a:cubicBezTo>
                  <a:pt x="146681" y="365347"/>
                  <a:pt x="158118" y="382799"/>
                  <a:pt x="166254" y="401782"/>
                </a:cubicBezTo>
                <a:cubicBezTo>
                  <a:pt x="172007" y="415205"/>
                  <a:pt x="173578" y="430283"/>
                  <a:pt x="180109" y="443345"/>
                </a:cubicBezTo>
                <a:cubicBezTo>
                  <a:pt x="187556" y="458238"/>
                  <a:pt x="199557" y="470452"/>
                  <a:pt x="207818" y="484909"/>
                </a:cubicBezTo>
                <a:cubicBezTo>
                  <a:pt x="218065" y="502841"/>
                  <a:pt x="225280" y="522395"/>
                  <a:pt x="235527" y="540327"/>
                </a:cubicBezTo>
                <a:cubicBezTo>
                  <a:pt x="278499" y="615528"/>
                  <a:pt x="251689" y="547250"/>
                  <a:pt x="277091" y="623455"/>
                </a:cubicBezTo>
                <a:cubicBezTo>
                  <a:pt x="183637" y="716908"/>
                  <a:pt x="231139" y="694190"/>
                  <a:pt x="152400" y="720436"/>
                </a:cubicBezTo>
                <a:cubicBezTo>
                  <a:pt x="147782" y="738909"/>
                  <a:pt x="143776" y="757546"/>
                  <a:pt x="138545" y="775855"/>
                </a:cubicBezTo>
                <a:cubicBezTo>
                  <a:pt x="134533" y="789897"/>
                  <a:pt x="126144" y="802887"/>
                  <a:pt x="124691" y="817418"/>
                </a:cubicBezTo>
                <a:cubicBezTo>
                  <a:pt x="121474" y="849585"/>
                  <a:pt x="124691" y="882073"/>
                  <a:pt x="124691" y="914400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682836" y="5694218"/>
            <a:ext cx="928255" cy="928255"/>
          </a:xfrm>
          <a:custGeom>
            <a:avLst/>
            <a:gdLst>
              <a:gd name="connsiteX0" fmla="*/ 0 w 928255"/>
              <a:gd name="connsiteY0" fmla="*/ 0 h 928255"/>
              <a:gd name="connsiteX1" fmla="*/ 69273 w 928255"/>
              <a:gd name="connsiteY1" fmla="*/ 96982 h 928255"/>
              <a:gd name="connsiteX2" fmla="*/ 110837 w 928255"/>
              <a:gd name="connsiteY2" fmla="*/ 124691 h 928255"/>
              <a:gd name="connsiteX3" fmla="*/ 180109 w 928255"/>
              <a:gd name="connsiteY3" fmla="*/ 180109 h 928255"/>
              <a:gd name="connsiteX4" fmla="*/ 221673 w 928255"/>
              <a:gd name="connsiteY4" fmla="*/ 221673 h 928255"/>
              <a:gd name="connsiteX5" fmla="*/ 277091 w 928255"/>
              <a:gd name="connsiteY5" fmla="*/ 249382 h 928255"/>
              <a:gd name="connsiteX6" fmla="*/ 332509 w 928255"/>
              <a:gd name="connsiteY6" fmla="*/ 290946 h 928255"/>
              <a:gd name="connsiteX7" fmla="*/ 401782 w 928255"/>
              <a:gd name="connsiteY7" fmla="*/ 360218 h 928255"/>
              <a:gd name="connsiteX8" fmla="*/ 581891 w 928255"/>
              <a:gd name="connsiteY8" fmla="*/ 443346 h 928255"/>
              <a:gd name="connsiteX9" fmla="*/ 651164 w 928255"/>
              <a:gd name="connsiteY9" fmla="*/ 457200 h 928255"/>
              <a:gd name="connsiteX10" fmla="*/ 706582 w 928255"/>
              <a:gd name="connsiteY10" fmla="*/ 471055 h 928255"/>
              <a:gd name="connsiteX11" fmla="*/ 748146 w 928255"/>
              <a:gd name="connsiteY11" fmla="*/ 484909 h 928255"/>
              <a:gd name="connsiteX12" fmla="*/ 817419 w 928255"/>
              <a:gd name="connsiteY12" fmla="*/ 498764 h 928255"/>
              <a:gd name="connsiteX13" fmla="*/ 900546 w 928255"/>
              <a:gd name="connsiteY13" fmla="*/ 554182 h 928255"/>
              <a:gd name="connsiteX14" fmla="*/ 928255 w 928255"/>
              <a:gd name="connsiteY14" fmla="*/ 637309 h 928255"/>
              <a:gd name="connsiteX15" fmla="*/ 914400 w 928255"/>
              <a:gd name="connsiteY15" fmla="*/ 762000 h 928255"/>
              <a:gd name="connsiteX16" fmla="*/ 900546 w 928255"/>
              <a:gd name="connsiteY16" fmla="*/ 803564 h 928255"/>
              <a:gd name="connsiteX17" fmla="*/ 872837 w 928255"/>
              <a:gd name="connsiteY17" fmla="*/ 845127 h 928255"/>
              <a:gd name="connsiteX18" fmla="*/ 872837 w 928255"/>
              <a:gd name="connsiteY18" fmla="*/ 928255 h 928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928255" h="928255">
                <a:moveTo>
                  <a:pt x="0" y="0"/>
                </a:moveTo>
                <a:cubicBezTo>
                  <a:pt x="15735" y="23602"/>
                  <a:pt x="52086" y="79795"/>
                  <a:pt x="69273" y="96982"/>
                </a:cubicBezTo>
                <a:cubicBezTo>
                  <a:pt x="81047" y="108756"/>
                  <a:pt x="97516" y="114700"/>
                  <a:pt x="110837" y="124691"/>
                </a:cubicBezTo>
                <a:cubicBezTo>
                  <a:pt x="134493" y="142433"/>
                  <a:pt x="157855" y="160637"/>
                  <a:pt x="180109" y="180109"/>
                </a:cubicBezTo>
                <a:cubicBezTo>
                  <a:pt x="194855" y="193011"/>
                  <a:pt x="205729" y="210285"/>
                  <a:pt x="221673" y="221673"/>
                </a:cubicBezTo>
                <a:cubicBezTo>
                  <a:pt x="238479" y="233677"/>
                  <a:pt x="259577" y="238436"/>
                  <a:pt x="277091" y="249382"/>
                </a:cubicBezTo>
                <a:cubicBezTo>
                  <a:pt x="296672" y="261620"/>
                  <a:pt x="315251" y="275605"/>
                  <a:pt x="332509" y="290946"/>
                </a:cubicBezTo>
                <a:cubicBezTo>
                  <a:pt x="356916" y="312641"/>
                  <a:pt x="372574" y="345614"/>
                  <a:pt x="401782" y="360218"/>
                </a:cubicBezTo>
                <a:cubicBezTo>
                  <a:pt x="445482" y="382068"/>
                  <a:pt x="528080" y="427203"/>
                  <a:pt x="581891" y="443346"/>
                </a:cubicBezTo>
                <a:cubicBezTo>
                  <a:pt x="604446" y="450112"/>
                  <a:pt x="628176" y="452092"/>
                  <a:pt x="651164" y="457200"/>
                </a:cubicBezTo>
                <a:cubicBezTo>
                  <a:pt x="669752" y="461331"/>
                  <a:pt x="688273" y="465824"/>
                  <a:pt x="706582" y="471055"/>
                </a:cubicBezTo>
                <a:cubicBezTo>
                  <a:pt x="720624" y="475067"/>
                  <a:pt x="733978" y="481367"/>
                  <a:pt x="748146" y="484909"/>
                </a:cubicBezTo>
                <a:cubicBezTo>
                  <a:pt x="770991" y="490620"/>
                  <a:pt x="794328" y="494146"/>
                  <a:pt x="817419" y="498764"/>
                </a:cubicBezTo>
                <a:cubicBezTo>
                  <a:pt x="845128" y="517237"/>
                  <a:pt x="890015" y="522589"/>
                  <a:pt x="900546" y="554182"/>
                </a:cubicBezTo>
                <a:lnTo>
                  <a:pt x="928255" y="637309"/>
                </a:lnTo>
                <a:cubicBezTo>
                  <a:pt x="923637" y="678873"/>
                  <a:pt x="921275" y="720750"/>
                  <a:pt x="914400" y="762000"/>
                </a:cubicBezTo>
                <a:cubicBezTo>
                  <a:pt x="911999" y="776405"/>
                  <a:pt x="907077" y="790502"/>
                  <a:pt x="900546" y="803564"/>
                </a:cubicBezTo>
                <a:cubicBezTo>
                  <a:pt x="893100" y="818457"/>
                  <a:pt x="876449" y="828873"/>
                  <a:pt x="872837" y="845127"/>
                </a:cubicBezTo>
                <a:cubicBezTo>
                  <a:pt x="866826" y="872176"/>
                  <a:pt x="872837" y="900546"/>
                  <a:pt x="872837" y="928255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893127" y="5680364"/>
            <a:ext cx="503884" cy="1011381"/>
          </a:xfrm>
          <a:custGeom>
            <a:avLst/>
            <a:gdLst>
              <a:gd name="connsiteX0" fmla="*/ 498764 w 503884"/>
              <a:gd name="connsiteY0" fmla="*/ 0 h 1011381"/>
              <a:gd name="connsiteX1" fmla="*/ 443346 w 503884"/>
              <a:gd name="connsiteY1" fmla="*/ 83127 h 1011381"/>
              <a:gd name="connsiteX2" fmla="*/ 387928 w 503884"/>
              <a:gd name="connsiteY2" fmla="*/ 166254 h 1011381"/>
              <a:gd name="connsiteX3" fmla="*/ 360218 w 503884"/>
              <a:gd name="connsiteY3" fmla="*/ 207818 h 1011381"/>
              <a:gd name="connsiteX4" fmla="*/ 332509 w 503884"/>
              <a:gd name="connsiteY4" fmla="*/ 249381 h 1011381"/>
              <a:gd name="connsiteX5" fmla="*/ 277091 w 503884"/>
              <a:gd name="connsiteY5" fmla="*/ 318654 h 1011381"/>
              <a:gd name="connsiteX6" fmla="*/ 249382 w 503884"/>
              <a:gd name="connsiteY6" fmla="*/ 554181 h 1011381"/>
              <a:gd name="connsiteX7" fmla="*/ 235528 w 503884"/>
              <a:gd name="connsiteY7" fmla="*/ 609600 h 1011381"/>
              <a:gd name="connsiteX8" fmla="*/ 221673 w 503884"/>
              <a:gd name="connsiteY8" fmla="*/ 678872 h 1011381"/>
              <a:gd name="connsiteX9" fmla="*/ 180109 w 503884"/>
              <a:gd name="connsiteY9" fmla="*/ 692727 h 1011381"/>
              <a:gd name="connsiteX10" fmla="*/ 55418 w 503884"/>
              <a:gd name="connsiteY10" fmla="*/ 789709 h 1011381"/>
              <a:gd name="connsiteX11" fmla="*/ 27709 w 503884"/>
              <a:gd name="connsiteY11" fmla="*/ 831272 h 1011381"/>
              <a:gd name="connsiteX12" fmla="*/ 0 w 503884"/>
              <a:gd name="connsiteY12" fmla="*/ 914400 h 1011381"/>
              <a:gd name="connsiteX13" fmla="*/ 13855 w 503884"/>
              <a:gd name="connsiteY13" fmla="*/ 1011381 h 101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03884" h="1011381">
                <a:moveTo>
                  <a:pt x="498764" y="0"/>
                </a:moveTo>
                <a:cubicBezTo>
                  <a:pt x="472267" y="79489"/>
                  <a:pt x="503884" y="5292"/>
                  <a:pt x="443346" y="83127"/>
                </a:cubicBezTo>
                <a:cubicBezTo>
                  <a:pt x="422901" y="109414"/>
                  <a:pt x="406401" y="138545"/>
                  <a:pt x="387928" y="166254"/>
                </a:cubicBezTo>
                <a:lnTo>
                  <a:pt x="360218" y="207818"/>
                </a:lnTo>
                <a:cubicBezTo>
                  <a:pt x="350982" y="221672"/>
                  <a:pt x="344283" y="237607"/>
                  <a:pt x="332509" y="249381"/>
                </a:cubicBezTo>
                <a:cubicBezTo>
                  <a:pt x="293026" y="288865"/>
                  <a:pt x="312046" y="266222"/>
                  <a:pt x="277091" y="318654"/>
                </a:cubicBezTo>
                <a:cubicBezTo>
                  <a:pt x="243791" y="451860"/>
                  <a:pt x="280012" y="293828"/>
                  <a:pt x="249382" y="554181"/>
                </a:cubicBezTo>
                <a:cubicBezTo>
                  <a:pt x="247157" y="573092"/>
                  <a:pt x="239659" y="591012"/>
                  <a:pt x="235528" y="609600"/>
                </a:cubicBezTo>
                <a:cubicBezTo>
                  <a:pt x="230420" y="632587"/>
                  <a:pt x="234735" y="659279"/>
                  <a:pt x="221673" y="678872"/>
                </a:cubicBezTo>
                <a:cubicBezTo>
                  <a:pt x="213572" y="691023"/>
                  <a:pt x="193964" y="688109"/>
                  <a:pt x="180109" y="692727"/>
                </a:cubicBezTo>
                <a:cubicBezTo>
                  <a:pt x="86655" y="786181"/>
                  <a:pt x="134157" y="763462"/>
                  <a:pt x="55418" y="789709"/>
                </a:cubicBezTo>
                <a:cubicBezTo>
                  <a:pt x="46182" y="803563"/>
                  <a:pt x="34472" y="816056"/>
                  <a:pt x="27709" y="831272"/>
                </a:cubicBezTo>
                <a:cubicBezTo>
                  <a:pt x="15846" y="857963"/>
                  <a:pt x="0" y="914400"/>
                  <a:pt x="0" y="914400"/>
                </a:cubicBezTo>
                <a:lnTo>
                  <a:pt x="13855" y="1011381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4807527" y="5680364"/>
            <a:ext cx="972739" cy="568036"/>
          </a:xfrm>
          <a:custGeom>
            <a:avLst/>
            <a:gdLst>
              <a:gd name="connsiteX0" fmla="*/ 0 w 972739"/>
              <a:gd name="connsiteY0" fmla="*/ 0 h 568036"/>
              <a:gd name="connsiteX1" fmla="*/ 41564 w 972739"/>
              <a:gd name="connsiteY1" fmla="*/ 27709 h 568036"/>
              <a:gd name="connsiteX2" fmla="*/ 180109 w 972739"/>
              <a:gd name="connsiteY2" fmla="*/ 55418 h 568036"/>
              <a:gd name="connsiteX3" fmla="*/ 249382 w 972739"/>
              <a:gd name="connsiteY3" fmla="*/ 110836 h 568036"/>
              <a:gd name="connsiteX4" fmla="*/ 290946 w 972739"/>
              <a:gd name="connsiteY4" fmla="*/ 124691 h 568036"/>
              <a:gd name="connsiteX5" fmla="*/ 332509 w 972739"/>
              <a:gd name="connsiteY5" fmla="*/ 152400 h 568036"/>
              <a:gd name="connsiteX6" fmla="*/ 387928 w 972739"/>
              <a:gd name="connsiteY6" fmla="*/ 180109 h 568036"/>
              <a:gd name="connsiteX7" fmla="*/ 471055 w 972739"/>
              <a:gd name="connsiteY7" fmla="*/ 235527 h 568036"/>
              <a:gd name="connsiteX8" fmla="*/ 554182 w 972739"/>
              <a:gd name="connsiteY8" fmla="*/ 249381 h 568036"/>
              <a:gd name="connsiteX9" fmla="*/ 651164 w 972739"/>
              <a:gd name="connsiteY9" fmla="*/ 277091 h 568036"/>
              <a:gd name="connsiteX10" fmla="*/ 775855 w 972739"/>
              <a:gd name="connsiteY10" fmla="*/ 290945 h 568036"/>
              <a:gd name="connsiteX11" fmla="*/ 817418 w 972739"/>
              <a:gd name="connsiteY11" fmla="*/ 304800 h 568036"/>
              <a:gd name="connsiteX12" fmla="*/ 900546 w 972739"/>
              <a:gd name="connsiteY12" fmla="*/ 415636 h 568036"/>
              <a:gd name="connsiteX13" fmla="*/ 928255 w 972739"/>
              <a:gd name="connsiteY13" fmla="*/ 457200 h 568036"/>
              <a:gd name="connsiteX14" fmla="*/ 955964 w 972739"/>
              <a:gd name="connsiteY14" fmla="*/ 498763 h 568036"/>
              <a:gd name="connsiteX15" fmla="*/ 969818 w 972739"/>
              <a:gd name="connsiteY15" fmla="*/ 568036 h 56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72739" h="568036">
                <a:moveTo>
                  <a:pt x="0" y="0"/>
                </a:moveTo>
                <a:cubicBezTo>
                  <a:pt x="13855" y="9236"/>
                  <a:pt x="26671" y="20263"/>
                  <a:pt x="41564" y="27709"/>
                </a:cubicBezTo>
                <a:cubicBezTo>
                  <a:pt x="80251" y="47052"/>
                  <a:pt x="144375" y="50313"/>
                  <a:pt x="180109" y="55418"/>
                </a:cubicBezTo>
                <a:cubicBezTo>
                  <a:pt x="284579" y="90240"/>
                  <a:pt x="159860" y="39217"/>
                  <a:pt x="249382" y="110836"/>
                </a:cubicBezTo>
                <a:cubicBezTo>
                  <a:pt x="260786" y="119959"/>
                  <a:pt x="277884" y="118160"/>
                  <a:pt x="290946" y="124691"/>
                </a:cubicBezTo>
                <a:cubicBezTo>
                  <a:pt x="305839" y="132138"/>
                  <a:pt x="318052" y="144139"/>
                  <a:pt x="332509" y="152400"/>
                </a:cubicBezTo>
                <a:cubicBezTo>
                  <a:pt x="350441" y="162647"/>
                  <a:pt x="370218" y="169483"/>
                  <a:pt x="387928" y="180109"/>
                </a:cubicBezTo>
                <a:cubicBezTo>
                  <a:pt x="416484" y="197243"/>
                  <a:pt x="438206" y="230052"/>
                  <a:pt x="471055" y="235527"/>
                </a:cubicBezTo>
                <a:lnTo>
                  <a:pt x="554182" y="249381"/>
                </a:lnTo>
                <a:cubicBezTo>
                  <a:pt x="585217" y="259726"/>
                  <a:pt x="618858" y="272121"/>
                  <a:pt x="651164" y="277091"/>
                </a:cubicBezTo>
                <a:cubicBezTo>
                  <a:pt x="692497" y="283450"/>
                  <a:pt x="734291" y="286327"/>
                  <a:pt x="775855" y="290945"/>
                </a:cubicBezTo>
                <a:cubicBezTo>
                  <a:pt x="789709" y="295563"/>
                  <a:pt x="804895" y="297286"/>
                  <a:pt x="817418" y="304800"/>
                </a:cubicBezTo>
                <a:cubicBezTo>
                  <a:pt x="845897" y="321888"/>
                  <a:pt x="895958" y="408753"/>
                  <a:pt x="900546" y="415636"/>
                </a:cubicBezTo>
                <a:lnTo>
                  <a:pt x="928255" y="457200"/>
                </a:lnTo>
                <a:lnTo>
                  <a:pt x="955964" y="498763"/>
                </a:lnTo>
                <a:cubicBezTo>
                  <a:pt x="972739" y="549089"/>
                  <a:pt x="969818" y="525723"/>
                  <a:pt x="969818" y="568036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837709" y="5652655"/>
            <a:ext cx="484909" cy="1011381"/>
          </a:xfrm>
          <a:custGeom>
            <a:avLst/>
            <a:gdLst>
              <a:gd name="connsiteX0" fmla="*/ 484909 w 484909"/>
              <a:gd name="connsiteY0" fmla="*/ 0 h 1011381"/>
              <a:gd name="connsiteX1" fmla="*/ 360218 w 484909"/>
              <a:gd name="connsiteY1" fmla="*/ 41563 h 1011381"/>
              <a:gd name="connsiteX2" fmla="*/ 318655 w 484909"/>
              <a:gd name="connsiteY2" fmla="*/ 55418 h 1011381"/>
              <a:gd name="connsiteX3" fmla="*/ 277091 w 484909"/>
              <a:gd name="connsiteY3" fmla="*/ 83127 h 1011381"/>
              <a:gd name="connsiteX4" fmla="*/ 249382 w 484909"/>
              <a:gd name="connsiteY4" fmla="*/ 124690 h 1011381"/>
              <a:gd name="connsiteX5" fmla="*/ 207818 w 484909"/>
              <a:gd name="connsiteY5" fmla="*/ 207818 h 1011381"/>
              <a:gd name="connsiteX6" fmla="*/ 180109 w 484909"/>
              <a:gd name="connsiteY6" fmla="*/ 290945 h 1011381"/>
              <a:gd name="connsiteX7" fmla="*/ 166255 w 484909"/>
              <a:gd name="connsiteY7" fmla="*/ 332509 h 1011381"/>
              <a:gd name="connsiteX8" fmla="*/ 110836 w 484909"/>
              <a:gd name="connsiteY8" fmla="*/ 720436 h 1011381"/>
              <a:gd name="connsiteX9" fmla="*/ 83127 w 484909"/>
              <a:gd name="connsiteY9" fmla="*/ 762000 h 1011381"/>
              <a:gd name="connsiteX10" fmla="*/ 55418 w 484909"/>
              <a:gd name="connsiteY10" fmla="*/ 845127 h 1011381"/>
              <a:gd name="connsiteX11" fmla="*/ 13855 w 484909"/>
              <a:gd name="connsiteY11" fmla="*/ 983672 h 1011381"/>
              <a:gd name="connsiteX12" fmla="*/ 0 w 484909"/>
              <a:gd name="connsiteY12" fmla="*/ 1011381 h 101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909" h="1011381">
                <a:moveTo>
                  <a:pt x="484909" y="0"/>
                </a:moveTo>
                <a:lnTo>
                  <a:pt x="360218" y="41563"/>
                </a:lnTo>
                <a:cubicBezTo>
                  <a:pt x="346364" y="46181"/>
                  <a:pt x="330806" y="47317"/>
                  <a:pt x="318655" y="55418"/>
                </a:cubicBezTo>
                <a:lnTo>
                  <a:pt x="277091" y="83127"/>
                </a:lnTo>
                <a:cubicBezTo>
                  <a:pt x="267855" y="96981"/>
                  <a:pt x="256829" y="109797"/>
                  <a:pt x="249382" y="124690"/>
                </a:cubicBezTo>
                <a:cubicBezTo>
                  <a:pt x="192019" y="239415"/>
                  <a:pt x="287231" y="88697"/>
                  <a:pt x="207818" y="207818"/>
                </a:cubicBezTo>
                <a:lnTo>
                  <a:pt x="180109" y="290945"/>
                </a:lnTo>
                <a:lnTo>
                  <a:pt x="166255" y="332509"/>
                </a:lnTo>
                <a:cubicBezTo>
                  <a:pt x="145508" y="851172"/>
                  <a:pt x="235140" y="571271"/>
                  <a:pt x="110836" y="720436"/>
                </a:cubicBezTo>
                <a:cubicBezTo>
                  <a:pt x="100176" y="733228"/>
                  <a:pt x="92363" y="748145"/>
                  <a:pt x="83127" y="762000"/>
                </a:cubicBezTo>
                <a:cubicBezTo>
                  <a:pt x="73891" y="789709"/>
                  <a:pt x="62502" y="816791"/>
                  <a:pt x="55418" y="845127"/>
                </a:cubicBezTo>
                <a:cubicBezTo>
                  <a:pt x="45475" y="884902"/>
                  <a:pt x="30721" y="949942"/>
                  <a:pt x="13855" y="983672"/>
                </a:cubicBezTo>
                <a:lnTo>
                  <a:pt x="0" y="1011381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949280"/>
            <a:ext cx="1296144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kořen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5013176"/>
            <a:ext cx="1224136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kmen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284984"/>
            <a:ext cx="1152128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větve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1412776"/>
            <a:ext cx="1008112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listy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2420888"/>
            <a:ext cx="1224136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květy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2708920"/>
            <a:ext cx="1440160" cy="58477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koruna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ovací šipka 21"/>
          <p:cNvCxnSpPr>
            <a:stCxn id="20" idx="3"/>
          </p:cNvCxnSpPr>
          <p:nvPr/>
        </p:nvCxnSpPr>
        <p:spPr>
          <a:xfrm flipV="1">
            <a:off x="1691680" y="1412776"/>
            <a:ext cx="2304256" cy="158853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0" idx="3"/>
          </p:cNvCxnSpPr>
          <p:nvPr/>
        </p:nvCxnSpPr>
        <p:spPr>
          <a:xfrm>
            <a:off x="1691680" y="3001308"/>
            <a:ext cx="1296144" cy="229990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7" idx="1"/>
          </p:cNvCxnSpPr>
          <p:nvPr/>
        </p:nvCxnSpPr>
        <p:spPr>
          <a:xfrm rot="10800000">
            <a:off x="3995936" y="1700808"/>
            <a:ext cx="2232248" cy="435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9" idx="1"/>
          </p:cNvCxnSpPr>
          <p:nvPr/>
        </p:nvCxnSpPr>
        <p:spPr>
          <a:xfrm rot="10800000" flipV="1">
            <a:off x="4283968" y="2713276"/>
            <a:ext cx="2664296" cy="13966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6" idx="1"/>
          </p:cNvCxnSpPr>
          <p:nvPr/>
        </p:nvCxnSpPr>
        <p:spPr>
          <a:xfrm rot="10800000" flipV="1">
            <a:off x="5076056" y="3577372"/>
            <a:ext cx="1944216" cy="6765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5" idx="1"/>
          </p:cNvCxnSpPr>
          <p:nvPr/>
        </p:nvCxnSpPr>
        <p:spPr>
          <a:xfrm rot="10800000">
            <a:off x="4644008" y="5301208"/>
            <a:ext cx="1584176" cy="435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4" idx="1"/>
            <a:endCxn id="7" idx="5"/>
          </p:cNvCxnSpPr>
          <p:nvPr/>
        </p:nvCxnSpPr>
        <p:spPr>
          <a:xfrm rot="10800000">
            <a:off x="4821382" y="6012874"/>
            <a:ext cx="1550818" cy="228795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animBg="1"/>
      <p:bldP spid="15" grpId="0" build="p" animBg="1"/>
      <p:bldP spid="16" grpId="0" build="p" animBg="1"/>
      <p:bldP spid="17" grpId="0" build="p" animBg="1"/>
      <p:bldP spid="19" grpId="0" build="p" animBg="1"/>
      <p:bldP spid="20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 descr="File:Koeh-13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764704"/>
            <a:ext cx="1730415" cy="2160240"/>
          </a:xfrm>
          <a:prstGeom prst="rect">
            <a:avLst/>
          </a:prstGeom>
          <a:noFill/>
        </p:spPr>
      </p:pic>
      <p:pic>
        <p:nvPicPr>
          <p:cNvPr id="2052" name="Picture 4" descr="Soubor:Lipa 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7353" r="19118" b="7843"/>
          <a:stretch>
            <a:fillRect/>
          </a:stretch>
        </p:blipFill>
        <p:spPr bwMode="auto">
          <a:xfrm>
            <a:off x="539552" y="2060848"/>
            <a:ext cx="4443047" cy="4176464"/>
          </a:xfrm>
          <a:prstGeom prst="rect">
            <a:avLst/>
          </a:prstGeom>
          <a:noFill/>
        </p:spPr>
      </p:pic>
      <p:pic>
        <p:nvPicPr>
          <p:cNvPr id="2054" name="Picture 6" descr="Soubor:Tilia-cordata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3284984"/>
            <a:ext cx="3213231" cy="259228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548680"/>
            <a:ext cx="864096" cy="7200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548680"/>
            <a:ext cx="864096" cy="7200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872" y="548680"/>
            <a:ext cx="864096" cy="7200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548680"/>
            <a:ext cx="864096" cy="7200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548680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srdčitá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283968" y="548680"/>
            <a:ext cx="2232248" cy="7200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build="p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Acer-platanoides-blad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077072"/>
            <a:ext cx="3410744" cy="2455736"/>
          </a:xfrm>
          <a:prstGeom prst="rect">
            <a:avLst/>
          </a:prstGeom>
          <a:noFill/>
        </p:spPr>
      </p:pic>
      <p:pic>
        <p:nvPicPr>
          <p:cNvPr id="21508" name="Picture 4" descr="File:Acer platanoides in autumn color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11340" r="711" b="14321"/>
          <a:stretch>
            <a:fillRect/>
          </a:stretch>
        </p:blipFill>
        <p:spPr bwMode="auto">
          <a:xfrm>
            <a:off x="323528" y="2060848"/>
            <a:ext cx="4104456" cy="4248472"/>
          </a:xfrm>
          <a:prstGeom prst="rect">
            <a:avLst/>
          </a:prstGeom>
          <a:noFill/>
        </p:spPr>
      </p:pic>
      <p:pic>
        <p:nvPicPr>
          <p:cNvPr id="21510" name="Picture 6" descr="File:Helicopter leav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2060848"/>
            <a:ext cx="2363416" cy="1772562"/>
          </a:xfrm>
          <a:prstGeom prst="rect">
            <a:avLst/>
          </a:prstGeom>
          <a:noFill/>
        </p:spPr>
      </p:pic>
      <p:pic>
        <p:nvPicPr>
          <p:cNvPr id="21512" name="Picture 8" descr="File:Illustration Acer platanoides0 clea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2060848"/>
            <a:ext cx="1547871" cy="253326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11560" y="548680"/>
            <a:ext cx="1152128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548680"/>
            <a:ext cx="1152128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7944" y="548680"/>
            <a:ext cx="1152128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63688" y="548680"/>
            <a:ext cx="1152128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15816" y="548680"/>
            <a:ext cx="1152128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548680"/>
            <a:ext cx="1656184" cy="72008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cs typeface="Times New Roman" pitchFamily="18" charset="0"/>
              </a:rPr>
              <a:t>mléč</a:t>
            </a:r>
            <a:endParaRPr lang="cs-CZ" sz="4400" dirty="0">
              <a:solidFill>
                <a:schemeClr val="tx1"/>
              </a:solidFill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Hammundesei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40835"/>
            <a:ext cx="3384376" cy="4512501"/>
          </a:xfrm>
          <a:prstGeom prst="rect">
            <a:avLst/>
          </a:prstGeom>
          <a:noFill/>
        </p:spPr>
      </p:pic>
      <p:pic>
        <p:nvPicPr>
          <p:cNvPr id="22532" name="Picture 4" descr="File:Illustration Quercus robur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140968"/>
            <a:ext cx="1569389" cy="2520280"/>
          </a:xfrm>
          <a:prstGeom prst="rect">
            <a:avLst/>
          </a:prstGeom>
          <a:noFill/>
        </p:spPr>
      </p:pic>
      <p:pic>
        <p:nvPicPr>
          <p:cNvPr id="22534" name="Picture 6" descr="Soubor:Gamble oak leav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2780928"/>
            <a:ext cx="2821535" cy="35283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692696"/>
            <a:ext cx="1224136" cy="7200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95736" y="692696"/>
            <a:ext cx="1224136" cy="7200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872" y="692696"/>
            <a:ext cx="1224136" cy="7200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692696"/>
            <a:ext cx="1872208" cy="7200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letní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Illustration Fagus sylvatic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789040"/>
            <a:ext cx="1560974" cy="2520280"/>
          </a:xfrm>
          <a:prstGeom prst="rect">
            <a:avLst/>
          </a:prstGeom>
          <a:noFill/>
        </p:spPr>
      </p:pic>
      <p:pic>
        <p:nvPicPr>
          <p:cNvPr id="24580" name="Picture 4" descr="File:Beuken ta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708920"/>
            <a:ext cx="2642987" cy="2376264"/>
          </a:xfrm>
          <a:prstGeom prst="rect">
            <a:avLst/>
          </a:prstGeom>
          <a:noFill/>
        </p:spPr>
      </p:pic>
      <p:pic>
        <p:nvPicPr>
          <p:cNvPr id="24582" name="Picture 6" descr="Soubor:Buchenwald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772816"/>
            <a:ext cx="3384376" cy="4512501"/>
          </a:xfrm>
          <a:prstGeom prst="rect">
            <a:avLst/>
          </a:prstGeom>
          <a:noFill/>
        </p:spPr>
      </p:pic>
      <p:pic>
        <p:nvPicPr>
          <p:cNvPr id="24584" name="Picture 8" descr="File:Fagus sylvatica8 i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1700808"/>
            <a:ext cx="1976313" cy="17281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403648" y="476672"/>
            <a:ext cx="1152128" cy="7920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55776" y="476672"/>
            <a:ext cx="1152128" cy="7920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07904" y="476672"/>
            <a:ext cx="1152128" cy="7920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60032" y="476672"/>
            <a:ext cx="2016224" cy="7920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lesní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P107002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132856"/>
            <a:ext cx="5400600" cy="4320480"/>
          </a:xfrm>
          <a:prstGeom prst="rect">
            <a:avLst/>
          </a:prstGeom>
          <a:noFill/>
        </p:spPr>
      </p:pic>
      <p:pic>
        <p:nvPicPr>
          <p:cNvPr id="26628" name="Picture 4" descr="File:Stamm einer Birke 201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916832"/>
            <a:ext cx="1602178" cy="2136237"/>
          </a:xfrm>
          <a:prstGeom prst="rect">
            <a:avLst/>
          </a:prstGeom>
          <a:noFill/>
        </p:spPr>
      </p:pic>
      <p:pic>
        <p:nvPicPr>
          <p:cNvPr id="26630" name="Picture 6" descr="Soubor:Illustration Betula pendula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1988840"/>
            <a:ext cx="1848205" cy="3168352"/>
          </a:xfrm>
          <a:prstGeom prst="rect">
            <a:avLst/>
          </a:prstGeom>
          <a:noFill/>
        </p:spPr>
      </p:pic>
      <p:pic>
        <p:nvPicPr>
          <p:cNvPr id="26632" name="Picture 8" descr="File:Betula fontqueri RJB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4293096"/>
            <a:ext cx="1620180" cy="216024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620688"/>
            <a:ext cx="936104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07704" y="620688"/>
            <a:ext cx="936104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620688"/>
            <a:ext cx="2952328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bělokorá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620688"/>
            <a:ext cx="936104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620688"/>
            <a:ext cx="936104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16016" y="620688"/>
            <a:ext cx="936104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build="p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Horse-chestnut 8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817" r="6965" b="11268"/>
          <a:stretch>
            <a:fillRect/>
          </a:stretch>
        </p:blipFill>
        <p:spPr bwMode="auto">
          <a:xfrm>
            <a:off x="323528" y="1628800"/>
            <a:ext cx="3569708" cy="4752528"/>
          </a:xfrm>
          <a:prstGeom prst="rect">
            <a:avLst/>
          </a:prstGeom>
          <a:noFill/>
        </p:spPr>
      </p:pic>
      <p:pic>
        <p:nvPicPr>
          <p:cNvPr id="27652" name="Picture 4" descr="Soubor:Illustration Aesculus hippocastanum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916832"/>
            <a:ext cx="1379332" cy="2227008"/>
          </a:xfrm>
          <a:prstGeom prst="rect">
            <a:avLst/>
          </a:prstGeom>
          <a:noFill/>
        </p:spPr>
      </p:pic>
      <p:pic>
        <p:nvPicPr>
          <p:cNvPr id="27656" name="Picture 8" descr="File:Aesculus-hippocastanum-sectorial-chimer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628800"/>
            <a:ext cx="2568654" cy="1704944"/>
          </a:xfrm>
          <a:prstGeom prst="rect">
            <a:avLst/>
          </a:prstGeom>
          <a:noFill/>
        </p:spPr>
      </p:pic>
      <p:pic>
        <p:nvPicPr>
          <p:cNvPr id="27658" name="Picture 10" descr="File:Horse chestnut flower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789040"/>
            <a:ext cx="1831095" cy="2448272"/>
          </a:xfrm>
          <a:prstGeom prst="rect">
            <a:avLst/>
          </a:prstGeom>
          <a:noFill/>
        </p:spPr>
      </p:pic>
      <p:pic>
        <p:nvPicPr>
          <p:cNvPr id="27660" name="Picture 12" descr="File:Aesculus hippocastanum frui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67944" y="4581128"/>
            <a:ext cx="2564970" cy="192372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2" y="476672"/>
            <a:ext cx="792088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72200" y="476672"/>
            <a:ext cx="2376264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maďal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476672"/>
            <a:ext cx="936104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476672"/>
            <a:ext cx="864096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35696" y="476672"/>
            <a:ext cx="864096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99792" y="476672"/>
            <a:ext cx="864096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63888" y="476672"/>
            <a:ext cx="936104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99992" y="476672"/>
            <a:ext cx="936104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build="p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Illustration Alnus glutinos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005064"/>
            <a:ext cx="1585163" cy="2597062"/>
          </a:xfrm>
          <a:prstGeom prst="rect">
            <a:avLst/>
          </a:prstGeom>
          <a:noFill/>
        </p:spPr>
      </p:pic>
      <p:pic>
        <p:nvPicPr>
          <p:cNvPr id="30724" name="Picture 4" descr="File:Alnus glutinosa 0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628800"/>
            <a:ext cx="2832315" cy="2124236"/>
          </a:xfrm>
          <a:prstGeom prst="rect">
            <a:avLst/>
          </a:prstGeom>
          <a:noFill/>
        </p:spPr>
      </p:pic>
      <p:pic>
        <p:nvPicPr>
          <p:cNvPr id="30726" name="Picture 6" descr="Soubor:Alnus glutinosa 01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2054" r="11607"/>
          <a:stretch>
            <a:fillRect/>
          </a:stretch>
        </p:blipFill>
        <p:spPr bwMode="auto">
          <a:xfrm>
            <a:off x="467543" y="1700808"/>
            <a:ext cx="4470925" cy="4608512"/>
          </a:xfrm>
          <a:prstGeom prst="rect">
            <a:avLst/>
          </a:prstGeom>
          <a:noFill/>
        </p:spPr>
      </p:pic>
      <p:pic>
        <p:nvPicPr>
          <p:cNvPr id="30728" name="Picture 8" descr="Soubor:Alnus glutinosa - fruits and seed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4581128"/>
            <a:ext cx="1571061" cy="112134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27584" y="476672"/>
            <a:ext cx="936104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99792" y="476672"/>
            <a:ext cx="936104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63688" y="476672"/>
            <a:ext cx="936104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35896" y="476672"/>
            <a:ext cx="936104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2000" y="476672"/>
            <a:ext cx="2232248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lepkavá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File:Illustration Populus nigr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132856"/>
            <a:ext cx="2153519" cy="3549757"/>
          </a:xfrm>
          <a:prstGeom prst="rect">
            <a:avLst/>
          </a:prstGeom>
          <a:noFill/>
        </p:spPr>
      </p:pic>
      <p:pic>
        <p:nvPicPr>
          <p:cNvPr id="31748" name="Picture 4" descr="Soubor:Populus-nigra-08-VII-2007-08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556793"/>
            <a:ext cx="1944216" cy="2592288"/>
          </a:xfrm>
          <a:prstGeom prst="rect">
            <a:avLst/>
          </a:prstGeom>
          <a:noFill/>
        </p:spPr>
      </p:pic>
      <p:pic>
        <p:nvPicPr>
          <p:cNvPr id="31750" name="Picture 6" descr="Soubor:Poplar seed tufts 2009 G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509120"/>
            <a:ext cx="2649697" cy="1944216"/>
          </a:xfrm>
          <a:prstGeom prst="rect">
            <a:avLst/>
          </a:prstGeom>
          <a:noFill/>
        </p:spPr>
      </p:pic>
      <p:pic>
        <p:nvPicPr>
          <p:cNvPr id="31752" name="Picture 8" descr="File:Saeulenpappe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r="40905" b="4081"/>
          <a:stretch>
            <a:fillRect/>
          </a:stretch>
        </p:blipFill>
        <p:spPr bwMode="auto">
          <a:xfrm>
            <a:off x="251520" y="836712"/>
            <a:ext cx="2304256" cy="562896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987824" y="476672"/>
            <a:ext cx="864096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51920" y="476672"/>
            <a:ext cx="864096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16016" y="476672"/>
            <a:ext cx="864096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80112" y="476672"/>
            <a:ext cx="864096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44208" y="476672"/>
            <a:ext cx="864096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08304" y="476672"/>
            <a:ext cx="1656184" cy="7200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černý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8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File:Salix alba 0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2881" t="15254" r="21187"/>
          <a:stretch>
            <a:fillRect/>
          </a:stretch>
        </p:blipFill>
        <p:spPr bwMode="auto">
          <a:xfrm>
            <a:off x="323528" y="1916832"/>
            <a:ext cx="3548554" cy="4464496"/>
          </a:xfrm>
          <a:prstGeom prst="rect">
            <a:avLst/>
          </a:prstGeom>
          <a:noFill/>
        </p:spPr>
      </p:pic>
      <p:pic>
        <p:nvPicPr>
          <p:cNvPr id="33796" name="Picture 4" descr="File:Illustration Salix alb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772816"/>
            <a:ext cx="1830786" cy="3024336"/>
          </a:xfrm>
          <a:prstGeom prst="rect">
            <a:avLst/>
          </a:prstGeom>
          <a:noFill/>
        </p:spPr>
      </p:pic>
      <p:pic>
        <p:nvPicPr>
          <p:cNvPr id="33798" name="Picture 6" descr="File:Salix alba 01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4365104"/>
            <a:ext cx="2976331" cy="223224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71600" y="548680"/>
            <a:ext cx="1152128" cy="86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548680"/>
            <a:ext cx="1152128" cy="86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75856" y="548680"/>
            <a:ext cx="1152128" cy="86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548680"/>
            <a:ext cx="1152128" cy="86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80112" y="548680"/>
            <a:ext cx="2160240" cy="8640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bílá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291264" cy="3384376"/>
          </a:xfrm>
        </p:spPr>
        <p:txBody>
          <a:bodyPr/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Vyzkoušej si malý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testík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poznej stromy podle obrázků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4" descr="File:Illustration Quercus robur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6672"/>
            <a:ext cx="1569389" cy="25202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6" name="Picture 2" descr="Soubor:Illustration Fagus sylvatic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548680"/>
            <a:ext cx="1560974" cy="252028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25604" name="Picture 4" descr="Soubor:Illustration Aesculus hippocastanum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1268760"/>
            <a:ext cx="1694772" cy="273630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25606" name="Picture 6" descr="File:Illustration Alnus glutinosa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3861048"/>
            <a:ext cx="1582249" cy="25922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25608" name="Picture 8" descr="File:Illustration Populus nigra0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07704" y="3356992"/>
            <a:ext cx="1867373" cy="30780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sp>
        <p:nvSpPr>
          <p:cNvPr id="14" name="Šipka doleva 13"/>
          <p:cNvSpPr/>
          <p:nvPr/>
        </p:nvSpPr>
        <p:spPr>
          <a:xfrm>
            <a:off x="6660232" y="4797152"/>
            <a:ext cx="648072" cy="648072"/>
          </a:xfrm>
          <a:prstGeom prst="lef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1907704" y="764704"/>
            <a:ext cx="648072" cy="648072"/>
          </a:xfrm>
          <a:prstGeom prst="lef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3779912" y="4077072"/>
            <a:ext cx="648072" cy="648072"/>
          </a:xfrm>
          <a:prstGeom prst="lef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3563888" y="1772816"/>
            <a:ext cx="576064" cy="648072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6516216" y="2132856"/>
            <a:ext cx="576064" cy="648072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animBg="1"/>
      <p:bldP spid="15" grpId="0" build="p" animBg="1"/>
      <p:bldP spid="16" grpId="0" build="p" animBg="1"/>
      <p:bldP spid="17" grpId="0" build="p" animBg="1"/>
      <p:bldP spid="18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File:Illustration Acer platanoides0 cle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376075"/>
            <a:ext cx="1800200" cy="2946229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3" name="Picture 2" descr="Soubor:Illustration Betula pendul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620688"/>
            <a:ext cx="2082231" cy="356954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4" name="Picture 2" descr="File:Koeh-13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789040"/>
            <a:ext cx="1728192" cy="25922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5" name="Picture 10" descr="File:Illustration Salix alba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764704"/>
            <a:ext cx="1800200" cy="2973809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sp>
        <p:nvSpPr>
          <p:cNvPr id="6" name="Šipka doleva 5"/>
          <p:cNvSpPr/>
          <p:nvPr/>
        </p:nvSpPr>
        <p:spPr>
          <a:xfrm>
            <a:off x="2555776" y="1772816"/>
            <a:ext cx="648072" cy="648072"/>
          </a:xfrm>
          <a:prstGeom prst="lef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732240" y="1700808"/>
            <a:ext cx="648072" cy="648072"/>
          </a:xfrm>
          <a:prstGeom prst="lef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6372200" y="4725144"/>
            <a:ext cx="576064" cy="648072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195736" y="5373216"/>
            <a:ext cx="576064" cy="648072"/>
          </a:xfrm>
          <a:prstGeom prst="right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8" grpId="0" build="p" animBg="1"/>
      <p:bldP spid="10" grpId="0" build="p" animBg="1"/>
      <p:bldP spid="11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Zkontroluj si správné odpovědi.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dub letní</a:t>
            </a:r>
          </a:p>
          <a:p>
            <a:pPr marL="514350" indent="-514350">
              <a:buAutoNum type="arabicPeriod"/>
            </a:pPr>
            <a:r>
              <a:rPr lang="cs-CZ" dirty="0" smtClean="0"/>
              <a:t>topol černý</a:t>
            </a:r>
          </a:p>
          <a:p>
            <a:pPr marL="514350" indent="-514350">
              <a:buAutoNum type="arabicPeriod"/>
            </a:pPr>
            <a:r>
              <a:rPr lang="cs-CZ" dirty="0" smtClean="0"/>
              <a:t>buk lesní</a:t>
            </a:r>
          </a:p>
          <a:p>
            <a:pPr marL="514350" indent="-514350">
              <a:buAutoNum type="arabicPeriod"/>
            </a:pPr>
            <a:r>
              <a:rPr lang="cs-CZ" dirty="0" smtClean="0"/>
              <a:t>jírovec maďal</a:t>
            </a:r>
          </a:p>
          <a:p>
            <a:pPr marL="514350" indent="-514350">
              <a:buAutoNum type="arabicPeriod"/>
            </a:pPr>
            <a:r>
              <a:rPr lang="cs-CZ" dirty="0" smtClean="0"/>
              <a:t>olše lepkavá</a:t>
            </a:r>
          </a:p>
          <a:p>
            <a:pPr marL="514350" indent="-514350">
              <a:buAutoNum type="arabicPeriod"/>
            </a:pPr>
            <a:r>
              <a:rPr lang="cs-CZ" dirty="0" smtClean="0"/>
              <a:t>bříza bělokorá</a:t>
            </a:r>
          </a:p>
          <a:p>
            <a:pPr marL="514350" indent="-514350">
              <a:buAutoNum type="arabicPeriod"/>
            </a:pPr>
            <a:r>
              <a:rPr lang="cs-CZ" dirty="0" smtClean="0"/>
              <a:t>vrba bílá</a:t>
            </a:r>
          </a:p>
          <a:p>
            <a:pPr marL="514350" indent="-514350">
              <a:buAutoNum type="arabicPeriod"/>
            </a:pPr>
            <a:r>
              <a:rPr lang="cs-CZ" dirty="0" smtClean="0"/>
              <a:t>javor mléč</a:t>
            </a:r>
          </a:p>
          <a:p>
            <a:pPr marL="514350" indent="-514350">
              <a:buAutoNum type="arabicPeriod"/>
            </a:pPr>
            <a:r>
              <a:rPr lang="cs-CZ" dirty="0" smtClean="0"/>
              <a:t>lípa srdčitá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2007 [cit. 2011-03-17]. Dostupné z WWW: &lt;File:Koeh-139.jpg&gt;.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2. 2008 [cit. 2011-03-17]. Dostupné z WWW: &lt;Soubor:</a:t>
            </a:r>
            <a:r>
              <a:rPr lang="cs-CZ" sz="1400" dirty="0" err="1" smtClean="0"/>
              <a:t>Lipa</a:t>
            </a:r>
            <a:r>
              <a:rPr lang="cs-CZ" sz="1400" dirty="0" smtClean="0"/>
              <a:t> rada.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</a:t>
            </a:r>
            <a:r>
              <a:rPr lang="cs-CZ" sz="1400" dirty="0" err="1" smtClean="0"/>
              <a:t>Tilia</a:t>
            </a:r>
            <a:r>
              <a:rPr lang="cs-CZ" sz="1400" dirty="0" smtClean="0"/>
              <a:t>-cordata2.JPG,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</a:t>
            </a:r>
            <a:r>
              <a:rPr lang="cs-CZ" sz="1400" dirty="0" err="1" smtClean="0"/>
              <a:t>Tilia</a:t>
            </a:r>
            <a:r>
              <a:rPr lang="cs-CZ" sz="1400" dirty="0" smtClean="0"/>
              <a:t>-cordata2.JPG [cit. 2011-03-17]. Dostupné z WWW: &lt;Soubor:</a:t>
            </a:r>
            <a:r>
              <a:rPr lang="cs-CZ" sz="1400" dirty="0" err="1" smtClean="0"/>
              <a:t>Tilia</a:t>
            </a:r>
            <a:r>
              <a:rPr lang="cs-CZ" sz="1400" dirty="0" smtClean="0"/>
              <a:t>-cordata2.JPG&gt;.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</a:t>
            </a:r>
            <a:r>
              <a:rPr lang="cs-CZ" sz="1400" dirty="0" err="1" smtClean="0"/>
              <a:t>Acer</a:t>
            </a:r>
            <a:r>
              <a:rPr lang="cs-CZ" sz="1400" dirty="0" smtClean="0"/>
              <a:t>-</a:t>
            </a:r>
            <a:r>
              <a:rPr lang="cs-CZ" sz="1400" dirty="0" err="1" smtClean="0"/>
              <a:t>platanoides</a:t>
            </a:r>
            <a:r>
              <a:rPr lang="cs-CZ" sz="1400" dirty="0" smtClean="0"/>
              <a:t>-</a:t>
            </a:r>
            <a:r>
              <a:rPr lang="cs-CZ" sz="1400" dirty="0" err="1" smtClean="0"/>
              <a:t>blade.JPG</a:t>
            </a:r>
            <a:r>
              <a:rPr lang="cs-CZ" sz="1400" dirty="0" smtClean="0"/>
              <a:t>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</a:t>
            </a:r>
            <a:r>
              <a:rPr lang="cs-CZ" sz="1400" dirty="0" err="1" smtClean="0"/>
              <a:t>Acer</a:t>
            </a:r>
            <a:r>
              <a:rPr lang="cs-CZ" sz="1400" dirty="0" smtClean="0"/>
              <a:t>-</a:t>
            </a:r>
            <a:r>
              <a:rPr lang="cs-CZ" sz="1400" dirty="0" err="1" smtClean="0"/>
              <a:t>platanoides</a:t>
            </a:r>
            <a:r>
              <a:rPr lang="cs-CZ" sz="1400" dirty="0" smtClean="0"/>
              <a:t>-</a:t>
            </a:r>
            <a:r>
              <a:rPr lang="cs-CZ" sz="1400" dirty="0" err="1" smtClean="0"/>
              <a:t>blade.JPG</a:t>
            </a:r>
            <a:r>
              <a:rPr lang="cs-CZ" sz="1400" dirty="0" smtClean="0"/>
              <a:t> [cit. 2011-03-17]. Dostupné z WWW: &lt;Soubor:</a:t>
            </a:r>
            <a:r>
              <a:rPr lang="cs-CZ" sz="1400" dirty="0" err="1" smtClean="0"/>
              <a:t>Acer</a:t>
            </a:r>
            <a:r>
              <a:rPr lang="cs-CZ" sz="1400" dirty="0" smtClean="0"/>
              <a:t>-</a:t>
            </a:r>
            <a:r>
              <a:rPr lang="cs-CZ" sz="1400" dirty="0" err="1" smtClean="0"/>
              <a:t>platanoides</a:t>
            </a:r>
            <a:r>
              <a:rPr lang="cs-CZ" sz="1400" dirty="0" smtClean="0"/>
              <a:t>-</a:t>
            </a:r>
            <a:r>
              <a:rPr lang="cs-CZ" sz="1400" dirty="0" err="1" smtClean="0"/>
              <a:t>blade.JPG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2008 [cit. 2011-03-17]. Dostupné z WWW: &lt;File:Acer </a:t>
            </a:r>
            <a:r>
              <a:rPr lang="cs-CZ" sz="1400" dirty="0" err="1" smtClean="0"/>
              <a:t>platanoides</a:t>
            </a:r>
            <a:r>
              <a:rPr lang="cs-CZ" sz="1400" dirty="0" smtClean="0"/>
              <a:t> in </a:t>
            </a:r>
            <a:r>
              <a:rPr lang="cs-CZ" sz="1400" dirty="0" err="1" smtClean="0"/>
              <a:t>autumn</a:t>
            </a:r>
            <a:r>
              <a:rPr lang="cs-CZ" sz="1400" dirty="0" smtClean="0"/>
              <a:t> </a:t>
            </a:r>
            <a:r>
              <a:rPr lang="cs-CZ" sz="1400" dirty="0" err="1" smtClean="0"/>
              <a:t>colors.JPG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 June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 June 2006 [cit. 2011-03-17]. Dostupné z WWW: &lt;File:Helicopter </a:t>
            </a:r>
            <a:r>
              <a:rPr lang="cs-CZ" sz="1400" dirty="0" err="1" smtClean="0"/>
              <a:t>leaves.jpg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 May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 May 2007 [cit. 2011-03-17]. Dostupné z WWW: &lt;File:Hammundeseiche.jpg&gt;.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 [cit. 2011-03-17]. Dostupné z WWW: &lt;File:Illustration </a:t>
            </a:r>
            <a:r>
              <a:rPr lang="cs-CZ" sz="1400" dirty="0" err="1" smtClean="0"/>
              <a:t>Quercus</a:t>
            </a:r>
            <a:r>
              <a:rPr lang="cs-CZ" sz="1400" dirty="0" smtClean="0"/>
              <a:t> robur0.jpg&gt;.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8.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8. 2005 [cit. 2011-03-17]. Dostupné z WWW: &lt;Soubor:</a:t>
            </a:r>
            <a:r>
              <a:rPr lang="cs-CZ" sz="1400" dirty="0" err="1" smtClean="0"/>
              <a:t>Gamble</a:t>
            </a:r>
            <a:r>
              <a:rPr lang="cs-CZ" sz="1400" dirty="0" smtClean="0"/>
              <a:t> </a:t>
            </a:r>
            <a:r>
              <a:rPr lang="cs-CZ" sz="1400" dirty="0" err="1" smtClean="0"/>
              <a:t>oak</a:t>
            </a:r>
            <a:r>
              <a:rPr lang="cs-CZ" sz="1400" dirty="0" smtClean="0"/>
              <a:t> </a:t>
            </a:r>
            <a:r>
              <a:rPr lang="cs-CZ" sz="1400" dirty="0" err="1" smtClean="0"/>
              <a:t>leaves.jpg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10. 2004 [cit. 2011-03-17].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Fagus</a:t>
            </a:r>
            <a:r>
              <a:rPr lang="cs-CZ" sz="1400" dirty="0" smtClean="0"/>
              <a:t> sylvatica0.jpg&gt;.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 [cit. 2011-03-17]. Dostupné z WWW: &lt;File:Beuken tak.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8.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8. 2005 [cit. 2011-03-17]. Dostupné z WWW: &lt;Soubor:Buchenwald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 [cit. 2011-03-17]. Dostupné z WWW: &lt;File:Fagus sylvatica8 </a:t>
            </a:r>
            <a:r>
              <a:rPr lang="cs-CZ" sz="1400" dirty="0" err="1" smtClean="0"/>
              <a:t>ies.jpg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2006 [cit. 2011-03-17]. Dostupné z WWW: &lt;File:P1070026.JPG&gt;.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2011 [cit. 2011-03-17]. Dostupné z WWW: &lt;File:Stamm </a:t>
            </a:r>
            <a:r>
              <a:rPr lang="cs-CZ" sz="1400" dirty="0" err="1" smtClean="0"/>
              <a:t>einer</a:t>
            </a:r>
            <a:r>
              <a:rPr lang="cs-CZ" sz="1400" dirty="0" smtClean="0"/>
              <a:t> </a:t>
            </a:r>
            <a:r>
              <a:rPr lang="cs-CZ" sz="1400" dirty="0" err="1" smtClean="0"/>
              <a:t>Birke</a:t>
            </a:r>
            <a:r>
              <a:rPr lang="cs-CZ" sz="1400" dirty="0" smtClean="0"/>
              <a:t> 2011.JPG&gt;.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27. 11.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27. 11. 2006 [cit. 2011-03-17].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Betula</a:t>
            </a:r>
            <a:r>
              <a:rPr lang="cs-CZ" sz="1400" dirty="0" smtClean="0"/>
              <a:t> pendula0.jpg&gt;.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 June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 June 2010 [cit. 2011-03-17]. Dostupné z WWW: &lt;File:Betula </a:t>
            </a:r>
            <a:r>
              <a:rPr lang="cs-CZ" sz="1400" dirty="0" err="1" smtClean="0"/>
              <a:t>fontqueri</a:t>
            </a:r>
            <a:r>
              <a:rPr lang="cs-CZ" sz="1400" dirty="0" smtClean="0"/>
              <a:t> </a:t>
            </a:r>
            <a:r>
              <a:rPr lang="cs-CZ" sz="1400" dirty="0" err="1" smtClean="0"/>
              <a:t>RJB.jpg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12.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12. 2006 [cit. 2011-03-17]. Dostupné z WWW: &lt;Soubor:</a:t>
            </a:r>
            <a:r>
              <a:rPr lang="cs-CZ" sz="1400" dirty="0" err="1" smtClean="0"/>
              <a:t>Horse</a:t>
            </a:r>
            <a:r>
              <a:rPr lang="cs-CZ" sz="1400" dirty="0" smtClean="0"/>
              <a:t>-</a:t>
            </a:r>
            <a:r>
              <a:rPr lang="cs-CZ" sz="1400" dirty="0" err="1" smtClean="0"/>
              <a:t>chestnut</a:t>
            </a:r>
            <a:r>
              <a:rPr lang="cs-CZ" sz="1400" dirty="0" smtClean="0"/>
              <a:t> 800.jpg&gt;.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10. 2004 [cit. 2011-03-17].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Aesculus</a:t>
            </a:r>
            <a:r>
              <a:rPr lang="cs-CZ" sz="1400" dirty="0" smtClean="0"/>
              <a:t> hippocastanum0.jpg&gt;.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 June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 June 2010 [cit. 2011-03-17]. Dostupné z WWW: &lt;File:Aesculus-hippocastanum-sectorial-chimera.JPG&gt;.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 May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 May 2008 [cit. 2011-03-17]. Dostupné z WWW: &lt;File:Horse </a:t>
            </a:r>
            <a:r>
              <a:rPr lang="cs-CZ" sz="1400" dirty="0" err="1" smtClean="0"/>
              <a:t>chestnut</a:t>
            </a:r>
            <a:r>
              <a:rPr lang="cs-CZ" sz="1400" dirty="0" smtClean="0"/>
              <a:t> </a:t>
            </a:r>
            <a:r>
              <a:rPr lang="cs-CZ" sz="1400" dirty="0" err="1" smtClean="0"/>
              <a:t>flowers.JPG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2005 [cit. 2011-03-17]. Dostupné z WWW: &lt;File:Aesculus </a:t>
            </a:r>
            <a:r>
              <a:rPr lang="cs-CZ" sz="1400" dirty="0" err="1" smtClean="0"/>
              <a:t>hippocastanum</a:t>
            </a:r>
            <a:r>
              <a:rPr lang="cs-CZ" sz="1400" dirty="0" smtClean="0"/>
              <a:t> </a:t>
            </a:r>
            <a:r>
              <a:rPr lang="cs-CZ" sz="1400" dirty="0" err="1" smtClean="0"/>
              <a:t>fruit.jpg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2006 [cit. 2011-03-17]. Dostupné z WWW: &lt;File:Illustration </a:t>
            </a:r>
            <a:r>
              <a:rPr lang="cs-CZ" sz="1400" dirty="0" err="1" smtClean="0"/>
              <a:t>Alnus</a:t>
            </a:r>
            <a:r>
              <a:rPr lang="cs-CZ" sz="1400" dirty="0" smtClean="0"/>
              <a:t> glutinosa0.jpg&gt;.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2006 [cit. 2011-03-17]. Dostupné z WWW: &lt;File:Alnus </a:t>
            </a:r>
            <a:r>
              <a:rPr lang="cs-CZ" sz="1400" dirty="0" err="1" smtClean="0"/>
              <a:t>glutinosa</a:t>
            </a:r>
            <a:r>
              <a:rPr lang="cs-CZ" sz="1400" dirty="0" smtClean="0"/>
              <a:t> 004.jpg&gt;.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6.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6. 2007 [cit. 2011-03-17]. Dostupné z WWW: &lt;Soubor:</a:t>
            </a:r>
            <a:r>
              <a:rPr lang="cs-CZ" sz="1400" dirty="0" err="1" smtClean="0"/>
              <a:t>Alnus</a:t>
            </a:r>
            <a:r>
              <a:rPr lang="cs-CZ" sz="1400" dirty="0" smtClean="0"/>
              <a:t> </a:t>
            </a:r>
            <a:r>
              <a:rPr lang="cs-CZ" sz="1400" dirty="0" err="1" smtClean="0"/>
              <a:t>glutinosa</a:t>
            </a:r>
            <a:r>
              <a:rPr lang="cs-CZ" sz="1400" dirty="0" smtClean="0"/>
              <a:t> 011.jpg&gt;.</a:t>
            </a:r>
            <a:endParaRPr lang="cs-CZ" sz="1400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11. 2008 [cit. 2011-03-17]. Dostupné z WWW: &lt;Soubor:</a:t>
            </a:r>
            <a:r>
              <a:rPr lang="cs-CZ" sz="1400" dirty="0" err="1" smtClean="0"/>
              <a:t>Alnus</a:t>
            </a:r>
            <a:r>
              <a:rPr lang="cs-CZ" sz="1400" dirty="0" smtClean="0"/>
              <a:t> </a:t>
            </a:r>
            <a:r>
              <a:rPr lang="cs-CZ" sz="1400" dirty="0" err="1" smtClean="0"/>
              <a:t>glutinosa</a:t>
            </a:r>
            <a:r>
              <a:rPr lang="cs-CZ" sz="1400" dirty="0" smtClean="0"/>
              <a:t> - </a:t>
            </a:r>
            <a:r>
              <a:rPr lang="cs-CZ" sz="1400" dirty="0" err="1" smtClean="0"/>
              <a:t>fruits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seeds.jpg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 [cit. 2011-03-17]. Dostupné z WWW: &lt;File:Illustration </a:t>
            </a:r>
            <a:r>
              <a:rPr lang="cs-CZ" sz="1400" dirty="0" err="1" smtClean="0"/>
              <a:t>Populus</a:t>
            </a:r>
            <a:r>
              <a:rPr lang="cs-CZ" sz="1400" dirty="0" smtClean="0"/>
              <a:t> nigra0.jpg&gt;.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10.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10. 2007 [cit. 2011-03-17]. Dostupné z WWW: &lt;Soubor:</a:t>
            </a:r>
            <a:r>
              <a:rPr lang="cs-CZ" sz="1400" dirty="0" err="1" smtClean="0"/>
              <a:t>Populus</a:t>
            </a:r>
            <a:r>
              <a:rPr lang="cs-CZ" sz="1400" dirty="0" smtClean="0"/>
              <a:t>-</a:t>
            </a:r>
            <a:r>
              <a:rPr lang="cs-CZ" sz="1400" dirty="0" err="1" smtClean="0"/>
              <a:t>nigra</a:t>
            </a:r>
            <a:r>
              <a:rPr lang="cs-CZ" sz="1400" dirty="0" smtClean="0"/>
              <a:t>-08-VII-2007-082.jpg&gt;.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6.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6. 2009 [cit. 2011-03-17]. Dostupné z WWW: &lt;Soubor:</a:t>
            </a:r>
            <a:r>
              <a:rPr lang="cs-CZ" sz="1400" dirty="0" err="1" smtClean="0"/>
              <a:t>Poplar</a:t>
            </a:r>
            <a:r>
              <a:rPr lang="cs-CZ" sz="1400" dirty="0" smtClean="0"/>
              <a:t> </a:t>
            </a:r>
            <a:r>
              <a:rPr lang="cs-CZ" sz="1400" dirty="0" err="1" smtClean="0"/>
              <a:t>seed</a:t>
            </a:r>
            <a:r>
              <a:rPr lang="cs-CZ" sz="1400" dirty="0" smtClean="0"/>
              <a:t> </a:t>
            </a:r>
            <a:r>
              <a:rPr lang="cs-CZ" sz="1400" dirty="0" err="1" smtClean="0"/>
              <a:t>tufts</a:t>
            </a:r>
            <a:r>
              <a:rPr lang="cs-CZ" sz="1400" dirty="0" smtClean="0"/>
              <a:t> 2009 G1.jpg&gt;.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 [cit. 2011-03-17]. Dostupné z WWW: &lt;File:Saeulenpappel.JPG&gt;.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 [cit. 2011-03-17]. Dostupné z WWW: &lt;File:Salix alba 020.jpg&gt;.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 [cit. 2011-03-17]. Dostupné z WWW: &lt;File:Illustration </a:t>
            </a:r>
            <a:r>
              <a:rPr lang="cs-CZ" sz="1400" dirty="0" err="1" smtClean="0"/>
              <a:t>Salix</a:t>
            </a:r>
            <a:r>
              <a:rPr lang="cs-CZ" sz="1400" dirty="0" smtClean="0"/>
              <a:t> alba0.jpg&gt;.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2007 [cit. 2011-03-17]. Dostupné z WWW: &lt;File:Salix alba 014.jpg&gt;.</a:t>
            </a:r>
            <a:endParaRPr lang="cs-CZ" sz="1400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121</Words>
  <Application>Microsoft Office PowerPoint</Application>
  <PresentationFormat>Předvádění na obrazovce (4:3)</PresentationFormat>
  <Paragraphs>72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 ČLOVĚK A JEHO SVĚT Listnaté stromy Radka Smetanová  VY_32_INOVACE_listnatestromy_12</vt:lpstr>
      <vt:lpstr>ČÁSTI STROMU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Vyzkoušej si malý testík, poznej stromy podle obrázků.</vt:lpstr>
      <vt:lpstr>Prezentace aplikace PowerPoint</vt:lpstr>
      <vt:lpstr>Prezentace aplikace PowerPoint</vt:lpstr>
      <vt:lpstr>Zkontroluj si správné odpovědi.</vt:lpstr>
      <vt:lpstr>Použité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41</cp:revision>
  <dcterms:created xsi:type="dcterms:W3CDTF">2011-03-10T09:25:03Z</dcterms:created>
  <dcterms:modified xsi:type="dcterms:W3CDTF">2011-09-08T17:21:12Z</dcterms:modified>
</cp:coreProperties>
</file>