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1" r:id="rId8"/>
    <p:sldId id="270" r:id="rId9"/>
    <p:sldId id="263" r:id="rId10"/>
    <p:sldId id="265" r:id="rId11"/>
    <p:sldId id="266" r:id="rId12"/>
    <p:sldId id="267" r:id="rId13"/>
    <p:sldId id="262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C14CE-DEB0-4CA0-AA32-DBB269E3503F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CDCE1-7040-4AE9-9D59-B0AA760176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upload.wikimedia.org/wikipedia/commons/9/94/Black_dirt_in_Black_Dirt_Region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hyperlink" Target="http://upload.wikimedia.org/wikipedia/commons/c/c4/BrownSoil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4/PP_Opukovy_lom_u_Predni_Kopaniny_Praha_867.jpg" TargetMode="External"/><Relationship Id="rId13" Type="http://schemas.openxmlformats.org/officeDocument/2006/relationships/hyperlink" Target="http://cs.wikipedia.org/wiki/Soubor:Mi%C3%B1oca066eue.jpg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12" Type="http://schemas.openxmlformats.org/officeDocument/2006/relationships/image" Target="../media/image21.jpeg"/><Relationship Id="rId2" Type="http://schemas.openxmlformats.org/officeDocument/2006/relationships/hyperlink" Target="http://upload.wikimedia.org/wikipedia/commons/a/a9/Kalabrien_Ricadi_Sandwellen_2129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Clay-ss-2005.jpg" TargetMode="External"/><Relationship Id="rId11" Type="http://schemas.openxmlformats.org/officeDocument/2006/relationships/hyperlink" Target="http://cs.wikipedia.org/wiki/Soubor:European_mole_animal.jpg" TargetMode="External"/><Relationship Id="rId5" Type="http://schemas.openxmlformats.org/officeDocument/2006/relationships/image" Target="../media/image17.jpeg"/><Relationship Id="rId15" Type="http://schemas.openxmlformats.org/officeDocument/2006/relationships/image" Target="../media/image23.jpeg"/><Relationship Id="rId10" Type="http://schemas.openxmlformats.org/officeDocument/2006/relationships/image" Target="../media/image20.jpeg"/><Relationship Id="rId4" Type="http://schemas.openxmlformats.org/officeDocument/2006/relationships/hyperlink" Target="http://cs.wikipedia.org/wiki/Soubor:Gravel_on_a_beach_in_Thirasia,_Santorini,_Greece.jpg" TargetMode="External"/><Relationship Id="rId9" Type="http://schemas.openxmlformats.org/officeDocument/2006/relationships/image" Target="../media/image19.jpeg"/><Relationship Id="rId1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4/Mineral_Antracita_GDFL001.JPG" TargetMode="External"/><Relationship Id="rId3" Type="http://schemas.openxmlformats.org/officeDocument/2006/relationships/image" Target="../media/image25.jpeg"/><Relationship Id="rId7" Type="http://schemas.openxmlformats.org/officeDocument/2006/relationships/image" Target="../media/image27.jpeg"/><Relationship Id="rId12" Type="http://schemas.openxmlformats.org/officeDocument/2006/relationships/image" Target="../media/image30.jpeg"/><Relationship Id="rId2" Type="http://schemas.openxmlformats.org/officeDocument/2006/relationships/hyperlink" Target="http://cs.wikipedia.org/wiki/Soubor:Rapakivigranite_s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4/4e/Beroun,_Hostim,_V%C3%A1pencov%C3%BD_lom_v_%C3%BAdol%C3%AD_Ka%C4%8D%C3%A1ku,_skaln%C3%AD_%C3%BAtvary.JPG" TargetMode="External"/><Relationship Id="rId11" Type="http://schemas.openxmlformats.org/officeDocument/2006/relationships/image" Target="../media/image29.jpeg"/><Relationship Id="rId5" Type="http://schemas.openxmlformats.org/officeDocument/2006/relationships/image" Target="../media/image26.jpeg"/><Relationship Id="rId10" Type="http://schemas.openxmlformats.org/officeDocument/2006/relationships/hyperlink" Target="http://upload.wikimedia.org/wikipedia/commons/b/be/Velkostroj_Tu%C5%A1imice.jpg" TargetMode="External"/><Relationship Id="rId4" Type="http://schemas.openxmlformats.org/officeDocument/2006/relationships/hyperlink" Target="http://upload.wikimedia.org/wikipedia/commons/b/b0/P%C3%ADskovcov%C3%BD_%C3%BAtvar.JPG" TargetMode="External"/><Relationship Id="rId9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1"/>
            <a:ext cx="7774632" cy="3051770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ČLOVĚK A JEHO SVĚT</a:t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Neživá příroda</a:t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VY_32_INOVACE_nezivapriroda_17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509120"/>
            <a:ext cx="7815541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476672"/>
            <a:ext cx="5544616" cy="11430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NEŽIVÁ PŘÍRODA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2204864"/>
            <a:ext cx="259228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voda</a:t>
            </a:r>
            <a:endParaRPr lang="cs-CZ" sz="36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5576" y="4941168"/>
            <a:ext cx="2592288" cy="936104"/>
          </a:xfrm>
          <a:prstGeom prst="rect">
            <a:avLst/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půda</a:t>
            </a:r>
            <a:endParaRPr lang="cs-CZ" sz="36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96136" y="2204864"/>
            <a:ext cx="2592288" cy="9361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vzduch</a:t>
            </a:r>
            <a:endParaRPr lang="cs-CZ" sz="36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03848" y="3573016"/>
            <a:ext cx="2592288" cy="93610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eplo a světlo</a:t>
            </a:r>
            <a:endParaRPr lang="cs-CZ" sz="32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868144" y="4869160"/>
            <a:ext cx="2592288" cy="93610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4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orniny a nerosty</a:t>
            </a:r>
            <a:endParaRPr lang="cs-CZ" sz="24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Přímá spojovací šipka 8"/>
          <p:cNvCxnSpPr>
            <a:stCxn id="2" idx="2"/>
            <a:endCxn id="6" idx="0"/>
          </p:cNvCxnSpPr>
          <p:nvPr/>
        </p:nvCxnSpPr>
        <p:spPr>
          <a:xfrm rot="16200000" flipH="1">
            <a:off x="3505318" y="2578342"/>
            <a:ext cx="1953344" cy="360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stCxn id="2" idx="2"/>
            <a:endCxn id="7" idx="0"/>
          </p:cNvCxnSpPr>
          <p:nvPr/>
        </p:nvCxnSpPr>
        <p:spPr>
          <a:xfrm rot="16200000" flipH="1">
            <a:off x="4189394" y="1894266"/>
            <a:ext cx="3249488" cy="27003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>
            <a:stCxn id="2" idx="2"/>
            <a:endCxn id="4" idx="0"/>
          </p:cNvCxnSpPr>
          <p:nvPr/>
        </p:nvCxnSpPr>
        <p:spPr>
          <a:xfrm rot="5400000">
            <a:off x="1597106" y="2074286"/>
            <a:ext cx="3321496" cy="241226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>
            <a:stCxn id="2" idx="2"/>
            <a:endCxn id="3" idx="0"/>
          </p:cNvCxnSpPr>
          <p:nvPr/>
        </p:nvCxnSpPr>
        <p:spPr>
          <a:xfrm rot="5400000">
            <a:off x="2821242" y="562118"/>
            <a:ext cx="585192" cy="27003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2" idx="2"/>
            <a:endCxn id="5" idx="0"/>
          </p:cNvCxnSpPr>
          <p:nvPr/>
        </p:nvCxnSpPr>
        <p:spPr>
          <a:xfrm rot="16200000" flipH="1">
            <a:off x="5485538" y="598122"/>
            <a:ext cx="585192" cy="262829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548680"/>
            <a:ext cx="1152128" cy="864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987824" y="548680"/>
            <a:ext cx="1152128" cy="864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139952" y="548680"/>
            <a:ext cx="1152128" cy="864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292080" y="548680"/>
            <a:ext cx="1152128" cy="864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39552" y="1988840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 sladká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2924944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 slaná</a:t>
            </a:r>
            <a:endParaRPr lang="cs-CZ" sz="4000" dirty="0"/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20673" r="16447"/>
          <a:stretch>
            <a:fillRect/>
          </a:stretch>
        </p:blipFill>
        <p:spPr bwMode="auto">
          <a:xfrm>
            <a:off x="7020272" y="997216"/>
            <a:ext cx="1728192" cy="2748416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t="18919" r="5406" b="18919"/>
          <a:stretch>
            <a:fillRect/>
          </a:stretch>
        </p:blipFill>
        <p:spPr bwMode="auto">
          <a:xfrm>
            <a:off x="395536" y="4221088"/>
            <a:ext cx="2958590" cy="1944216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t="11812" r="5501" b="13376"/>
          <a:stretch>
            <a:fillRect/>
          </a:stretch>
        </p:blipFill>
        <p:spPr bwMode="auto">
          <a:xfrm>
            <a:off x="6804248" y="4581128"/>
            <a:ext cx="2001064" cy="1584176"/>
          </a:xfrm>
          <a:prstGeom prst="rect">
            <a:avLst/>
          </a:prstGeom>
          <a:noFill/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t="15750" r="1564" b="17314"/>
          <a:stretch>
            <a:fillRect/>
          </a:stretch>
        </p:blipFill>
        <p:spPr bwMode="auto">
          <a:xfrm>
            <a:off x="3995936" y="4005064"/>
            <a:ext cx="2329671" cy="1584176"/>
          </a:xfrm>
          <a:prstGeom prst="rect">
            <a:avLst/>
          </a:prstGeom>
          <a:noFill/>
        </p:spPr>
      </p:pic>
      <p:pic>
        <p:nvPicPr>
          <p:cNvPr id="1034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 t="11812" r="5501" b="13376"/>
          <a:stretch>
            <a:fillRect/>
          </a:stretch>
        </p:blipFill>
        <p:spPr bwMode="auto">
          <a:xfrm>
            <a:off x="3275856" y="1988840"/>
            <a:ext cx="1944216" cy="1539171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t="19687" r="5501" b="17314"/>
          <a:stretch>
            <a:fillRect/>
          </a:stretch>
        </p:blipFill>
        <p:spPr bwMode="auto">
          <a:xfrm>
            <a:off x="6300192" y="1484784"/>
            <a:ext cx="2376264" cy="1584176"/>
          </a:xfrm>
          <a:prstGeom prst="rect">
            <a:avLst/>
          </a:prstGeom>
          <a:noFill/>
        </p:spPr>
      </p:pic>
      <p:pic>
        <p:nvPicPr>
          <p:cNvPr id="16390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916832"/>
            <a:ext cx="2116833" cy="2116832"/>
          </a:xfrm>
          <a:prstGeom prst="rect">
            <a:avLst/>
          </a:prstGeom>
          <a:noFill/>
        </p:spPr>
      </p:pic>
      <p:pic>
        <p:nvPicPr>
          <p:cNvPr id="16396" name="Picture 1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l="11812" t="3937" r="13376"/>
          <a:stretch>
            <a:fillRect/>
          </a:stretch>
        </p:blipFill>
        <p:spPr bwMode="auto">
          <a:xfrm>
            <a:off x="6660232" y="4293096"/>
            <a:ext cx="2088232" cy="1944216"/>
          </a:xfrm>
          <a:prstGeom prst="rect">
            <a:avLst/>
          </a:prstGeom>
          <a:noFill/>
        </p:spPr>
      </p:pic>
      <p:pic>
        <p:nvPicPr>
          <p:cNvPr id="16398" name="Picture 14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t="7875" r="5501" b="13376"/>
          <a:stretch>
            <a:fillRect/>
          </a:stretch>
        </p:blipFill>
        <p:spPr bwMode="auto">
          <a:xfrm>
            <a:off x="3563888" y="5085184"/>
            <a:ext cx="1728192" cy="1440160"/>
          </a:xfrm>
          <a:prstGeom prst="rect">
            <a:avLst/>
          </a:prstGeom>
          <a:noFill/>
        </p:spPr>
      </p:pic>
      <p:pic>
        <p:nvPicPr>
          <p:cNvPr id="16400" name="Picture 1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 t="11812" r="5501" b="9439"/>
          <a:stretch>
            <a:fillRect/>
          </a:stretch>
        </p:blipFill>
        <p:spPr bwMode="auto">
          <a:xfrm>
            <a:off x="683568" y="1196752"/>
            <a:ext cx="1987421" cy="1656184"/>
          </a:xfrm>
          <a:prstGeom prst="rect">
            <a:avLst/>
          </a:prstGeom>
          <a:noFill/>
        </p:spPr>
      </p:pic>
      <p:pic>
        <p:nvPicPr>
          <p:cNvPr id="16402" name="Picture 18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 t="15750" r="5501" b="17314"/>
          <a:stretch>
            <a:fillRect/>
          </a:stretch>
        </p:blipFill>
        <p:spPr bwMode="auto">
          <a:xfrm>
            <a:off x="395536" y="4077072"/>
            <a:ext cx="2338142" cy="165618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899592" y="404664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 mlha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3356992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 led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112474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 rosa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16216" y="692696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 déšť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44208" y="342900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 jinovatka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429309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 sníh</a:t>
            </a:r>
            <a:endParaRPr lang="cs-CZ" sz="36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64704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547664" y="764704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411760" y="764704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275856" y="764704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139952" y="764704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2636912"/>
            <a:ext cx="1080120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dusík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2276872"/>
            <a:ext cx="936104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kyslík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5085184"/>
            <a:ext cx="1656184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oxid uhličitý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5085184"/>
            <a:ext cx="1656184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vodní pára,</a:t>
            </a:r>
          </a:p>
          <a:p>
            <a:r>
              <a:rPr lang="cs-CZ" dirty="0"/>
              <a:t> </a:t>
            </a:r>
            <a:r>
              <a:rPr lang="cs-CZ" dirty="0" smtClean="0"/>
              <a:t>    ostatní plyny</a:t>
            </a:r>
            <a:endParaRPr lang="cs-CZ" dirty="0"/>
          </a:p>
        </p:txBody>
      </p:sp>
      <p:pic>
        <p:nvPicPr>
          <p:cNvPr id="1741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11594" t="15044" r="15942" b="16840"/>
          <a:stretch>
            <a:fillRect/>
          </a:stretch>
        </p:blipFill>
        <p:spPr bwMode="auto">
          <a:xfrm>
            <a:off x="2771800" y="2636912"/>
            <a:ext cx="3600400" cy="3384376"/>
          </a:xfrm>
          <a:prstGeom prst="rect">
            <a:avLst/>
          </a:prstGeom>
          <a:noFill/>
        </p:spPr>
      </p:pic>
      <p:sp>
        <p:nvSpPr>
          <p:cNvPr id="13" name="Elipsa 12"/>
          <p:cNvSpPr/>
          <p:nvPr/>
        </p:nvSpPr>
        <p:spPr>
          <a:xfrm>
            <a:off x="2339752" y="2132856"/>
            <a:ext cx="4536504" cy="43924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8018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073427"/>
          </a:xfrm>
        </p:spPr>
        <p:txBody>
          <a:bodyPr>
            <a:normAutofit/>
          </a:bodyPr>
          <a:lstStyle/>
          <a:p>
            <a:r>
              <a:rPr lang="cs-CZ" sz="4000" dirty="0" smtClean="0"/>
              <a:t>Zemi obklopuje = </a:t>
            </a:r>
            <a:r>
              <a:rPr lang="cs-CZ" sz="4000" u="sng" dirty="0" smtClean="0"/>
              <a:t>atmosféra</a:t>
            </a:r>
          </a:p>
          <a:p>
            <a:r>
              <a:rPr lang="cs-CZ" sz="4000" dirty="0" smtClean="0"/>
              <a:t>chrání Zemi před nebezpečným zářením</a:t>
            </a:r>
          </a:p>
          <a:p>
            <a:r>
              <a:rPr lang="cs-CZ" sz="4000" dirty="0" smtClean="0"/>
              <a:t>vzduch je všude kolem nás</a:t>
            </a:r>
          </a:p>
          <a:p>
            <a:r>
              <a:rPr lang="cs-CZ" sz="4000" dirty="0" smtClean="0"/>
              <a:t>vánek – vítr – vichřice – orkán / tornádo /</a:t>
            </a:r>
            <a:endParaRPr lang="cs-CZ" sz="40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300192" y="620688"/>
            <a:ext cx="1080120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220072" y="620688"/>
            <a:ext cx="1080120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139952" y="620688"/>
            <a:ext cx="1080120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380312" y="620688"/>
            <a:ext cx="1080120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434" name="Picture 2" descr="Soubor:Black dirt in Black Dirt Reg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212976"/>
            <a:ext cx="4716016" cy="2815728"/>
          </a:xfrm>
          <a:prstGeom prst="rect">
            <a:avLst/>
          </a:prstGeom>
          <a:noFill/>
        </p:spPr>
      </p:pic>
      <p:pic>
        <p:nvPicPr>
          <p:cNvPr id="18436" name="Picture 4" descr="Soubor:BrownSoi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908720"/>
            <a:ext cx="3352800" cy="490651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355976" y="1988840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dirty="0" smtClean="0"/>
              <a:t> nejúrodnější = </a:t>
            </a:r>
            <a:r>
              <a:rPr lang="cs-CZ" sz="3200" u="sng" dirty="0" smtClean="0"/>
              <a:t>humus</a:t>
            </a:r>
            <a:endParaRPr lang="cs-CZ" sz="3200" u="sng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202034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9"/>
            <a:ext cx="8291264" cy="5040560"/>
          </a:xfrm>
        </p:spPr>
        <p:txBody>
          <a:bodyPr/>
          <a:lstStyle/>
          <a:p>
            <a:r>
              <a:rPr lang="cs-CZ" sz="4800" dirty="0" smtClean="0"/>
              <a:t>rostliny z půdy čerpají živiny</a:t>
            </a:r>
          </a:p>
          <a:p>
            <a:r>
              <a:rPr lang="cs-CZ" sz="4800" dirty="0" smtClean="0"/>
              <a:t>půda upevňuje kořeny rostlin</a:t>
            </a:r>
          </a:p>
          <a:p>
            <a:r>
              <a:rPr lang="cs-CZ" sz="4800" dirty="0" smtClean="0"/>
              <a:t>je domovem mnoha zvířat</a:t>
            </a:r>
          </a:p>
          <a:p>
            <a:r>
              <a:rPr lang="cs-CZ" sz="4800" dirty="0" smtClean="0"/>
              <a:t>lidé ji obdělávají</a:t>
            </a:r>
            <a:endParaRPr lang="cs-CZ" sz="48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Kalabrien Ricadi Sandwellen 212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836712"/>
            <a:ext cx="2064229" cy="1548172"/>
          </a:xfrm>
          <a:prstGeom prst="rect">
            <a:avLst/>
          </a:prstGeom>
          <a:noFill/>
        </p:spPr>
      </p:pic>
      <p:pic>
        <p:nvPicPr>
          <p:cNvPr id="2052" name="Picture 4" descr="http://upload.wikimedia.org/wikipedia/commons/thumb/e/ea/Gravel_on_a_beach_in_Thirasia%2C_Santorini%2C_Greece.jpg/220px-Gravel_on_a_beach_in_Thirasia%2C_Santorini%2C_Greec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3429000"/>
            <a:ext cx="1632180" cy="1224136"/>
          </a:xfrm>
          <a:prstGeom prst="rect">
            <a:avLst/>
          </a:prstGeom>
          <a:noFill/>
        </p:spPr>
      </p:pic>
      <p:pic>
        <p:nvPicPr>
          <p:cNvPr id="2054" name="Picture 6" descr="http://upload.wikimedia.org/wikipedia/commons/thumb/2/2c/Clay-ss-2005.jpg/220px-Clay-ss-2005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 l="12424"/>
          <a:stretch>
            <a:fillRect/>
          </a:stretch>
        </p:blipFill>
        <p:spPr bwMode="auto">
          <a:xfrm>
            <a:off x="683568" y="836712"/>
            <a:ext cx="1522706" cy="1296144"/>
          </a:xfrm>
          <a:prstGeom prst="rect">
            <a:avLst/>
          </a:prstGeom>
          <a:noFill/>
        </p:spPr>
      </p:pic>
      <p:pic>
        <p:nvPicPr>
          <p:cNvPr id="2056" name="Picture 8" descr="Soubor:PP Opukovy lom u Predni Kopaniny Praha 867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3068960"/>
            <a:ext cx="1536170" cy="1152128"/>
          </a:xfrm>
          <a:prstGeom prst="rect">
            <a:avLst/>
          </a:prstGeom>
          <a:noFill/>
        </p:spPr>
      </p:pic>
      <p:pic>
        <p:nvPicPr>
          <p:cNvPr id="2058" name="Picture 10" descr="Rostlina vyrůstající ze semene"/>
          <p:cNvPicPr>
            <a:picLocks noChangeAspect="1" noChangeArrowheads="1"/>
          </p:cNvPicPr>
          <p:nvPr/>
        </p:nvPicPr>
        <p:blipFill>
          <a:blip r:embed="rId10" cstate="print"/>
          <a:srcRect t="11812" r="1564" b="17314"/>
          <a:stretch>
            <a:fillRect/>
          </a:stretch>
        </p:blipFill>
        <p:spPr bwMode="auto">
          <a:xfrm>
            <a:off x="3203848" y="836712"/>
            <a:ext cx="1800200" cy="1296144"/>
          </a:xfrm>
          <a:prstGeom prst="rect">
            <a:avLst/>
          </a:prstGeom>
          <a:noFill/>
        </p:spPr>
      </p:pic>
      <p:pic>
        <p:nvPicPr>
          <p:cNvPr id="2060" name="Picture 12" descr="Krtek obecný">
            <a:hlinkClick r:id="rId11" tooltip="Krtek obecný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11760" y="4941168"/>
            <a:ext cx="2025402" cy="1444473"/>
          </a:xfrm>
          <a:prstGeom prst="rect">
            <a:avLst/>
          </a:prstGeom>
          <a:noFill/>
        </p:spPr>
      </p:pic>
      <p:pic>
        <p:nvPicPr>
          <p:cNvPr id="2062" name="Picture 14" descr="žížala obecná">
            <a:hlinkClick r:id="rId13" tooltip="žížala obecná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9552" y="3212976"/>
            <a:ext cx="1584176" cy="2686763"/>
          </a:xfrm>
          <a:prstGeom prst="rect">
            <a:avLst/>
          </a:prstGeom>
          <a:noFill/>
        </p:spPr>
      </p:pic>
      <p:pic>
        <p:nvPicPr>
          <p:cNvPr id="2064" name="Picture 16" descr="Zobrazit podrobnosti"/>
          <p:cNvPicPr>
            <a:picLocks noChangeAspect="1" noChangeArrowheads="1"/>
          </p:cNvPicPr>
          <p:nvPr/>
        </p:nvPicPr>
        <p:blipFill>
          <a:blip r:embed="rId15" cstate="print"/>
          <a:srcRect t="15750" r="5501" b="13376"/>
          <a:stretch>
            <a:fillRect/>
          </a:stretch>
        </p:blipFill>
        <p:spPr bwMode="auto">
          <a:xfrm>
            <a:off x="6804248" y="5085184"/>
            <a:ext cx="1728192" cy="129614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707904" y="47667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rostliny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44208" y="40466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písek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26064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jíl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26369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živočichové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64288" y="443711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voda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508104" y="278092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štěrk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31840" y="24208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skála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20072" y="544522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vzduch</a:t>
            </a:r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54868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259632" y="54868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716016" y="54868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499992" y="22768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364088" y="22768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28184" y="22768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092280" y="22768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956376" y="2276872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123728" y="54868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87824" y="54868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851920" y="54868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940152" y="1268760"/>
            <a:ext cx="86409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53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18255" t="3047" r="17109"/>
          <a:stretch>
            <a:fillRect/>
          </a:stretch>
        </p:blipFill>
        <p:spPr bwMode="auto">
          <a:xfrm>
            <a:off x="611560" y="1628800"/>
            <a:ext cx="3168352" cy="4752528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4499992" y="414908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hvězda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3356992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SLUNCE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458112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je středem sluneční soustavy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499992" y="5013176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tělesa okolo něho obíhají</a:t>
            </a:r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27784" y="285293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907704" y="285293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995936" y="177281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835696" y="69269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555776" y="69269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75856" y="69269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995936" y="69269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716016" y="69269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436096" y="69269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56176" y="69269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228184" y="285293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788024" y="285293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067944" y="285293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347864" y="285293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508104" y="2852936"/>
            <a:ext cx="72008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827584" y="4149080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tvoří pevný povrch naší planety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27584" y="4725144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jsou zajímavě zbarveny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27584" y="5301208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využití ve stavebnictví, průmyslu, zemědělství</a:t>
            </a:r>
            <a:endParaRPr lang="cs-CZ" sz="28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Vzorek žuly typu rapakivi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052736"/>
            <a:ext cx="1809750" cy="180975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476672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 žula</a:t>
            </a:r>
            <a:endParaRPr lang="cs-CZ" sz="2800" dirty="0"/>
          </a:p>
        </p:txBody>
      </p:sp>
      <p:pic>
        <p:nvPicPr>
          <p:cNvPr id="23560" name="Picture 8" descr="Soubor:Pískovcový útvar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4293096"/>
            <a:ext cx="1746224" cy="194421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588224" y="335699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 pískovec</a:t>
            </a:r>
            <a:endParaRPr lang="cs-CZ" sz="2800" dirty="0"/>
          </a:p>
        </p:txBody>
      </p:sp>
      <p:pic>
        <p:nvPicPr>
          <p:cNvPr id="23562" name="Picture 10" descr="File:Beroun, Hostim, Vápencový lom v údolí Kačáku, skalní útvary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3861048"/>
            <a:ext cx="2784309" cy="208823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971600" y="306896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 vápenec</a:t>
            </a:r>
            <a:endParaRPr lang="cs-CZ" sz="2800" dirty="0"/>
          </a:p>
        </p:txBody>
      </p:sp>
      <p:pic>
        <p:nvPicPr>
          <p:cNvPr id="23564" name="Picture 12" descr="Soubor:Mineral Antracita GDFL001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980728"/>
            <a:ext cx="1728192" cy="129614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563888" y="332656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 černé uhlí</a:t>
            </a:r>
            <a:endParaRPr lang="cs-CZ" sz="2800" dirty="0"/>
          </a:p>
        </p:txBody>
      </p:sp>
      <p:pic>
        <p:nvPicPr>
          <p:cNvPr id="23566" name="Picture 14" descr="Soubor:Velkostroj Tušimice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79912" y="5085184"/>
            <a:ext cx="2187413" cy="1449161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779912" y="436510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 hnědé uhlí</a:t>
            </a:r>
            <a:endParaRPr lang="cs-CZ" sz="2800" dirty="0"/>
          </a:p>
        </p:txBody>
      </p:sp>
      <p:pic>
        <p:nvPicPr>
          <p:cNvPr id="23568" name="Picture 16" descr="Zobrazit podrobnosti"/>
          <p:cNvPicPr>
            <a:picLocks noChangeAspect="1" noChangeArrowheads="1"/>
          </p:cNvPicPr>
          <p:nvPr/>
        </p:nvPicPr>
        <p:blipFill>
          <a:blip r:embed="rId12" cstate="print"/>
          <a:srcRect l="15750" t="13387" r="17314" b="12982"/>
          <a:stretch>
            <a:fillRect/>
          </a:stretch>
        </p:blipFill>
        <p:spPr bwMode="auto">
          <a:xfrm>
            <a:off x="6660232" y="1268760"/>
            <a:ext cx="1440160" cy="1584176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6300192" y="54868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cs-CZ" sz="2800" dirty="0" smtClean="0"/>
              <a:t> ropa</a:t>
            </a:r>
            <a:endParaRPr lang="cs-CZ" sz="28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Použité zdroje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27. 12.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27. 12. 2008 [cit. 2011-03-27]. Dostupné z WWW: &lt;Soubor:</a:t>
            </a:r>
            <a:r>
              <a:rPr lang="cs-CZ" sz="1400" dirty="0" err="1" smtClean="0"/>
              <a:t>Black</a:t>
            </a:r>
            <a:r>
              <a:rPr lang="cs-CZ" sz="1400" dirty="0" smtClean="0"/>
              <a:t> </a:t>
            </a:r>
            <a:r>
              <a:rPr lang="cs-CZ" sz="1400" dirty="0" err="1" smtClean="0"/>
              <a:t>dirt</a:t>
            </a:r>
            <a:r>
              <a:rPr lang="cs-CZ" sz="1400" dirty="0" smtClean="0"/>
              <a:t> in </a:t>
            </a:r>
            <a:r>
              <a:rPr lang="cs-CZ" sz="1400" dirty="0" err="1" smtClean="0"/>
              <a:t>Black</a:t>
            </a:r>
            <a:r>
              <a:rPr lang="cs-CZ" sz="1400" dirty="0" smtClean="0"/>
              <a:t> </a:t>
            </a:r>
            <a:r>
              <a:rPr lang="cs-CZ" sz="1400" dirty="0" err="1" smtClean="0"/>
              <a:t>Dirt</a:t>
            </a:r>
            <a:r>
              <a:rPr lang="cs-CZ" sz="1400" dirty="0" smtClean="0"/>
              <a:t> Region.</a:t>
            </a:r>
            <a:r>
              <a:rPr lang="cs-CZ" sz="1400" dirty="0" err="1" smtClean="0"/>
              <a:t>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6. 2007,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6. 2007 [cit. 2011-03-27]. Dostupné z WWW: &lt;Soubor:</a:t>
            </a:r>
            <a:r>
              <a:rPr lang="cs-CZ" sz="1400" dirty="0" err="1" smtClean="0"/>
              <a:t>BrownSoil.jpg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28. 5.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28. 5. 2005 [cit. 2011-03-27]. Dostupné z WWW: &lt;Soubor:</a:t>
            </a:r>
            <a:r>
              <a:rPr lang="cs-CZ" sz="1400" dirty="0" err="1" smtClean="0"/>
              <a:t>Kalabrien</a:t>
            </a:r>
            <a:r>
              <a:rPr lang="cs-CZ" sz="1400" dirty="0" smtClean="0"/>
              <a:t> </a:t>
            </a:r>
            <a:r>
              <a:rPr lang="cs-CZ" sz="1400" dirty="0" err="1" smtClean="0"/>
              <a:t>Ricadi</a:t>
            </a:r>
            <a:r>
              <a:rPr lang="cs-CZ" sz="1400" dirty="0" smtClean="0"/>
              <a:t> </a:t>
            </a:r>
            <a:r>
              <a:rPr lang="cs-CZ" sz="1400" dirty="0" err="1" smtClean="0"/>
              <a:t>Sandwellen</a:t>
            </a:r>
            <a:r>
              <a:rPr lang="cs-CZ" sz="1400" dirty="0" smtClean="0"/>
              <a:t> 2129.jpg&gt;.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2. 7. 2006,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2. 7. 2006 [cit. 2011-03-27]. Dostupné z WWW: &lt;Soubor:</a:t>
            </a:r>
            <a:r>
              <a:rPr lang="cs-CZ" sz="1400" dirty="0" err="1" smtClean="0"/>
              <a:t>Gravel</a:t>
            </a:r>
            <a:r>
              <a:rPr lang="cs-CZ" sz="1400" dirty="0" smtClean="0"/>
              <a:t> on a </a:t>
            </a:r>
            <a:r>
              <a:rPr lang="cs-CZ" sz="1400" dirty="0" err="1" smtClean="0"/>
              <a:t>beach</a:t>
            </a:r>
            <a:r>
              <a:rPr lang="cs-CZ" sz="1400" dirty="0" smtClean="0"/>
              <a:t> in </a:t>
            </a:r>
            <a:r>
              <a:rPr lang="cs-CZ" sz="1400" dirty="0" err="1" smtClean="0"/>
              <a:t>Thirasia</a:t>
            </a:r>
            <a:r>
              <a:rPr lang="cs-CZ" sz="1400" dirty="0" smtClean="0"/>
              <a:t>, </a:t>
            </a:r>
            <a:r>
              <a:rPr lang="cs-CZ" sz="1400" dirty="0" err="1" smtClean="0"/>
              <a:t>Santorini</a:t>
            </a:r>
            <a:r>
              <a:rPr lang="cs-CZ" sz="1400" dirty="0" smtClean="0"/>
              <a:t>, </a:t>
            </a:r>
            <a:r>
              <a:rPr lang="cs-CZ" sz="1400" dirty="0" err="1" smtClean="0"/>
              <a:t>Greece.jpg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17. 9.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17. 9. 2005 [cit. 2011-03-27]. Dostupné z WWW: &lt;Soubor:</a:t>
            </a:r>
            <a:r>
              <a:rPr lang="cs-CZ" sz="1400" dirty="0" err="1" smtClean="0"/>
              <a:t>Clay</a:t>
            </a:r>
            <a:r>
              <a:rPr lang="cs-CZ" sz="1400" dirty="0" smtClean="0"/>
              <a:t>-</a:t>
            </a:r>
            <a:r>
              <a:rPr lang="cs-CZ" sz="1400" dirty="0" err="1" smtClean="0"/>
              <a:t>ss</a:t>
            </a:r>
            <a:r>
              <a:rPr lang="cs-CZ" sz="1400" dirty="0" smtClean="0"/>
              <a:t>-2005.jpg&gt;.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27. 1.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27. 1. 2008 [cit. 2011-03-27]. Dostupné z WWW: &lt;Soubor:PP </a:t>
            </a:r>
            <a:r>
              <a:rPr lang="cs-CZ" sz="1400" dirty="0" err="1" smtClean="0"/>
              <a:t>Opukovy</a:t>
            </a:r>
            <a:r>
              <a:rPr lang="cs-CZ" sz="1400" dirty="0" smtClean="0"/>
              <a:t> lom u </a:t>
            </a:r>
            <a:r>
              <a:rPr lang="cs-CZ" sz="1400" dirty="0" err="1" smtClean="0"/>
              <a:t>Predni</a:t>
            </a:r>
            <a:r>
              <a:rPr lang="cs-CZ" sz="1400" dirty="0" smtClean="0"/>
              <a:t> Kopaniny Praha 867.jpg&gt;.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16. 11. 2004,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16. 11. 2004 [cit. 2011-03-27]. Dostupné z WWW: &lt;Soubor:</a:t>
            </a:r>
            <a:r>
              <a:rPr lang="cs-CZ" sz="1400" dirty="0" err="1" smtClean="0"/>
              <a:t>European</a:t>
            </a:r>
            <a:r>
              <a:rPr lang="cs-CZ" sz="1400" dirty="0" smtClean="0"/>
              <a:t> mole </a:t>
            </a:r>
            <a:r>
              <a:rPr lang="cs-CZ" sz="1400" dirty="0" err="1" smtClean="0"/>
              <a:t>animal.jpg</a:t>
            </a:r>
            <a:r>
              <a:rPr lang="cs-CZ" sz="1400" dirty="0" smtClean="0"/>
              <a:t>&gt;.</a:t>
            </a:r>
            <a:endParaRPr lang="cs-CZ" sz="1400" dirty="0"/>
          </a:p>
        </p:txBody>
      </p:sp>
    </p:spTree>
  </p:cSld>
  <p:clrMapOvr>
    <a:masterClrMapping/>
  </p:clrMapOvr>
  <p:transition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91264" cy="5433467"/>
          </a:xfrm>
        </p:spPr>
        <p:txBody>
          <a:bodyPr>
            <a:normAutofit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28. 10.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28. 10. 2005 [cit. 2011-03-27]. Dostupné z WWW: &lt;Soubor:Miñoca066eue.jpg&gt;.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18. 9.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18. 9. 2005 [cit. 2011-03-27]. Dostupné z WWW: &lt;Soubor:</a:t>
            </a:r>
            <a:r>
              <a:rPr lang="cs-CZ" sz="1400" dirty="0" err="1" smtClean="0"/>
              <a:t>Rapakivigranite</a:t>
            </a:r>
            <a:r>
              <a:rPr lang="cs-CZ" sz="1400" dirty="0" smtClean="0"/>
              <a:t> </a:t>
            </a:r>
            <a:r>
              <a:rPr lang="cs-CZ" sz="1400" dirty="0" err="1" smtClean="0"/>
              <a:t>ss.jpg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7. 6. 2009,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7. 6. 2009 [cit. 2011-03-27]. Dostupné z WWW: &lt;Soubor:Pískovcový útvar.JPG&gt;.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18 </a:t>
            </a:r>
            <a:r>
              <a:rPr lang="cs-CZ" sz="1400" dirty="0" err="1" smtClean="0"/>
              <a:t>February</a:t>
            </a:r>
            <a:r>
              <a:rPr lang="cs-CZ" sz="1400" dirty="0" smtClean="0"/>
              <a:t> 2009,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18 </a:t>
            </a:r>
            <a:r>
              <a:rPr lang="cs-CZ" sz="1400" dirty="0" err="1" smtClean="0"/>
              <a:t>February</a:t>
            </a:r>
            <a:r>
              <a:rPr lang="cs-CZ" sz="1400" dirty="0" smtClean="0"/>
              <a:t> 2009 [cit. 2011-03-27]. Dostupné z WWW: &lt;File:Beroun, </a:t>
            </a:r>
            <a:r>
              <a:rPr lang="cs-CZ" sz="1400" dirty="0" err="1" smtClean="0"/>
              <a:t>Hostim</a:t>
            </a:r>
            <a:r>
              <a:rPr lang="cs-CZ" sz="1400" dirty="0" smtClean="0"/>
              <a:t>, Vápencový lom v údolí </a:t>
            </a:r>
            <a:r>
              <a:rPr lang="cs-CZ" sz="1400" dirty="0" err="1" smtClean="0"/>
              <a:t>Kačáku</a:t>
            </a:r>
            <a:r>
              <a:rPr lang="cs-CZ" sz="1400" dirty="0" smtClean="0"/>
              <a:t>, skalní útvary.JPG&gt;.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10.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10. 2005 [cit. 2011-03-27]. Dostupné z WWW: &lt;Soubor:</a:t>
            </a:r>
            <a:r>
              <a:rPr lang="cs-CZ" sz="1400" dirty="0" err="1" smtClean="0"/>
              <a:t>Mineral</a:t>
            </a:r>
            <a:r>
              <a:rPr lang="cs-CZ" sz="1400" dirty="0" smtClean="0"/>
              <a:t> </a:t>
            </a:r>
            <a:r>
              <a:rPr lang="cs-CZ" sz="1400" dirty="0" err="1" smtClean="0"/>
              <a:t>Antracita</a:t>
            </a:r>
            <a:r>
              <a:rPr lang="cs-CZ" sz="1400" dirty="0" smtClean="0"/>
              <a:t> GDFL001.JPG&gt;.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30. 7. 2009,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30. 7. 2009 [cit. 2011-03-27]. Dostupné z WWW: &lt;Soubor:Velkostroj </a:t>
            </a:r>
            <a:r>
              <a:rPr lang="cs-CZ" sz="1400" dirty="0" err="1" smtClean="0"/>
              <a:t>Tušimice.jpg</a:t>
            </a:r>
            <a:r>
              <a:rPr lang="cs-CZ" sz="1400" dirty="0" smtClean="0"/>
              <a:t>&gt;.</a:t>
            </a:r>
            <a:endParaRPr lang="cs-CZ" sz="1400" dirty="0"/>
          </a:p>
        </p:txBody>
      </p:sp>
    </p:spTree>
  </p:cSld>
  <p:clrMapOvr>
    <a:masterClrMapping/>
  </p:clrMapOvr>
  <p:transition>
    <p:newsflash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182</Words>
  <Application>Microsoft Office PowerPoint</Application>
  <PresentationFormat>Předvádění na obrazovce (4:3)</PresentationFormat>
  <Paragraphs>64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ČLOVĚK A JEHO SVĚT Neživá příroda Radka Smetanová  VY_32_INOVACE_nezivapriroda_17</vt:lpstr>
      <vt:lpstr>NEŽIVÁ PŘÍRODA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A JEHO SVĚT Neživá příroda Radka Smetanová  VY_32_INOVACE_nezivapriroda_</dc:title>
  <dc:creator>pc</dc:creator>
  <cp:lastModifiedBy>Tabule</cp:lastModifiedBy>
  <cp:revision>33</cp:revision>
  <dcterms:created xsi:type="dcterms:W3CDTF">2011-03-27T13:44:42Z</dcterms:created>
  <dcterms:modified xsi:type="dcterms:W3CDTF">2011-09-08T17:21:44Z</dcterms:modified>
</cp:coreProperties>
</file>