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3FD9DB-2074-4E88-91AD-C6C8A6FAC2B2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AF2EA6-43A5-453B-8AF4-6120A1DD03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866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F2EA6-43A5-453B-8AF4-6120A1DD03F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87C3A-2575-43E5-B38C-7EC86FCCAE78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7D9EE-12A8-4E0D-929C-9CDB6671F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8/8b/LA2-Blitz-0136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7/Hoernchen.jpg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http://upload.wikimedia.org/wikipedia/commons/7/76/Boule_de_campagne_01.jpg" TargetMode="External"/><Relationship Id="rId2" Type="http://schemas.openxmlformats.org/officeDocument/2006/relationships/image" Target="../media/image4.jpeg"/><Relationship Id="rId16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3/Wheatberries.jpg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6.jpeg"/><Relationship Id="rId15" Type="http://schemas.openxmlformats.org/officeDocument/2006/relationships/image" Target="../media/image11.jpeg"/><Relationship Id="rId10" Type="http://schemas.openxmlformats.org/officeDocument/2006/relationships/hyperlink" Target="http://upload.wikimedia.org/wikipedia/commons/a/ad/Houska2.jpg" TargetMode="External"/><Relationship Id="rId4" Type="http://schemas.openxmlformats.org/officeDocument/2006/relationships/hyperlink" Target="http://upload.wikimedia.org/wikipedia/commons/b/b4/Wheat_close-up.JPG" TargetMode="External"/><Relationship Id="rId9" Type="http://schemas.openxmlformats.org/officeDocument/2006/relationships/image" Target="../media/image8.jpeg"/><Relationship Id="rId14" Type="http://schemas.openxmlformats.org/officeDocument/2006/relationships/hyperlink" Target="http://upload.wikimedia.org/wikipedia/commons/f/f1/Kol%C3%A1%C4%8Dky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http://upload.wikimedia.org/wikipedia/commons/1/1d/Gerstenkorrels_Hordeum_vulgare.jpg" TargetMode="External"/><Relationship Id="rId7" Type="http://schemas.openxmlformats.org/officeDocument/2006/relationships/hyperlink" Target="http://upload.wikimedia.org/wikipedia/commons/6/63/Gerstenfeld_Mitte_Juni_2009.JPG" TargetMode="External"/><Relationship Id="rId12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hyperlink" Target="http://upload.wikimedia.org/wikipedia/commons/5/5f/Policce.jpg" TargetMode="External"/><Relationship Id="rId5" Type="http://schemas.openxmlformats.org/officeDocument/2006/relationships/hyperlink" Target="http://upload.wikimedia.org/wikipedia/commons/0/0f/Ohra.jpg" TargetMode="External"/><Relationship Id="rId10" Type="http://schemas.openxmlformats.org/officeDocument/2006/relationships/image" Target="../media/image17.jpeg"/><Relationship Id="rId4" Type="http://schemas.openxmlformats.org/officeDocument/2006/relationships/image" Target="../media/image14.jpeg"/><Relationship Id="rId9" Type="http://schemas.openxmlformats.org/officeDocument/2006/relationships/hyperlink" Target="http://upload.wikimedia.org/wikipedia/commons/a/ad/Hordeum_vulgare_Gort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4.jpeg"/><Relationship Id="rId3" Type="http://schemas.openxmlformats.org/officeDocument/2006/relationships/hyperlink" Target="http://cs.wikipedia.org/wiki/Soubor:Wild_rye.jpg" TargetMode="External"/><Relationship Id="rId7" Type="http://schemas.openxmlformats.org/officeDocument/2006/relationships/hyperlink" Target="http://upload.wikimedia.org/wikipedia/commons/2/26/Essene_Bread_70pct_Rye_Sproud_30pct_Spelt_cut.JPG" TargetMode="External"/><Relationship Id="rId12" Type="http://schemas.openxmlformats.org/officeDocument/2006/relationships/hyperlink" Target="http://upload.wikimedia.org/wikipedia/commons/5/52/Melt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3.jpeg"/><Relationship Id="rId5" Type="http://schemas.openxmlformats.org/officeDocument/2006/relationships/hyperlink" Target="http://upload.wikimedia.org/wikipedia/commons/d/db/Mixed_bread_loaves.jpg" TargetMode="External"/><Relationship Id="rId10" Type="http://schemas.openxmlformats.org/officeDocument/2006/relationships/image" Target="../media/image22.jpeg"/><Relationship Id="rId4" Type="http://schemas.openxmlformats.org/officeDocument/2006/relationships/image" Target="../media/image19.jpeg"/><Relationship Id="rId9" Type="http://schemas.openxmlformats.org/officeDocument/2006/relationships/hyperlink" Target="http://upload.wikimedia.org/wikipedia/commons/f/f1/Rohlikclzrn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c/Avena_sativa_004.JPG" TargetMode="External"/><Relationship Id="rId13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12" Type="http://schemas.openxmlformats.org/officeDocument/2006/relationships/hyperlink" Target="http://upload.wikimedia.org/wikipedia/commons/4/41/Illustration_Avena_sativa0.jpg" TargetMode="External"/><Relationship Id="rId2" Type="http://schemas.openxmlformats.org/officeDocument/2006/relationships/hyperlink" Target="http://cs.wikipedia.org/wiki/Soubor:Avena-sati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9/Plant_of_oat.jpg" TargetMode="External"/><Relationship Id="rId11" Type="http://schemas.openxmlformats.org/officeDocument/2006/relationships/image" Target="../media/image29.jpeg"/><Relationship Id="rId5" Type="http://schemas.openxmlformats.org/officeDocument/2006/relationships/image" Target="../media/image26.jpeg"/><Relationship Id="rId10" Type="http://schemas.openxmlformats.org/officeDocument/2006/relationships/hyperlink" Target="http://upload.wikimedia.org/wikipedia/commons/f/f8/Kaura.jpg" TargetMode="External"/><Relationship Id="rId4" Type="http://schemas.openxmlformats.org/officeDocument/2006/relationships/hyperlink" Target="http://upload.wikimedia.org/wikipedia/commons/4/45/Porridge_oats.JPG" TargetMode="External"/><Relationship Id="rId9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4632" cy="312377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OBILOVINY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VY_32_INOVACE_obiloviny_13</a:t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440" y="4509120"/>
            <a:ext cx="7815542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6408712" cy="1143000"/>
          </a:xfrm>
          <a:solidFill>
            <a:schemeClr val="accent6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8800" dirty="0" smtClean="0">
                <a:latin typeface="Monotype Corsiva" pitchFamily="66" charset="0"/>
              </a:rPr>
              <a:t>OBILOVINY</a:t>
            </a:r>
            <a:endParaRPr lang="cs-CZ" sz="8800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pšenice</a:t>
            </a:r>
          </a:p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ječmen</a:t>
            </a:r>
          </a:p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žito</a:t>
            </a:r>
          </a:p>
          <a:p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ves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2" descr="File:LA2-Blitz-013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674" t="6300" r="8186" b="57161"/>
          <a:stretch>
            <a:fillRect/>
          </a:stretch>
        </p:blipFill>
        <p:spPr bwMode="auto">
          <a:xfrm>
            <a:off x="3419872" y="2060848"/>
            <a:ext cx="5264033" cy="381642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995936" y="4509120"/>
            <a:ext cx="792088" cy="129614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6016" y="5301208"/>
            <a:ext cx="122413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52120" y="5661248"/>
            <a:ext cx="1368152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948264" y="5013176"/>
            <a:ext cx="576064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</a:t>
            </a:r>
            <a:endParaRPr lang="cs-CZ" dirty="0"/>
          </a:p>
        </p:txBody>
      </p:sp>
      <p:pic>
        <p:nvPicPr>
          <p:cNvPr id="4" name="Zástupný symbol pro obsah 3" descr="http://sf.zcu.cz/rocnik06/cislo03/image170.gi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40768"/>
            <a:ext cx="245303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67544" y="1412776"/>
            <a:ext cx="1224136" cy="45365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212976"/>
            <a:ext cx="792088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stéblo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1772816"/>
            <a:ext cx="720080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klas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1556792"/>
            <a:ext cx="648072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zrno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5157192"/>
            <a:ext cx="792088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kořen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077072"/>
            <a:ext cx="936104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kolínko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3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PŠENICE</a:t>
            </a:r>
            <a:endParaRPr lang="cs-CZ" sz="6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ejdůležitější plodina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větlé pečivo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rno se zpracovává na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=  hrubou, jemnou, dehydrovanou krupici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= hrubou, polohrubou a hladkou mouku</a:t>
            </a:r>
          </a:p>
          <a:p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výrobky – housky, chleba, rohlíky, koláče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3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 descr="http://psenice.navajo.cz/pseni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88640"/>
            <a:ext cx="2093218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www.mrk.cz/Data/Pics/2010/414109_fe18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2381250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Soubor:Wheat close-u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869160"/>
            <a:ext cx="2324944" cy="1743708"/>
          </a:xfrm>
          <a:prstGeom prst="rect">
            <a:avLst/>
          </a:prstGeom>
          <a:noFill/>
        </p:spPr>
      </p:pic>
      <p:pic>
        <p:nvPicPr>
          <p:cNvPr id="10244" name="Picture 4" descr="File:Wheatberri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581128"/>
            <a:ext cx="2171733" cy="1628800"/>
          </a:xfrm>
          <a:prstGeom prst="rect">
            <a:avLst/>
          </a:prstGeom>
          <a:noFill/>
        </p:spPr>
      </p:pic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395536" y="4149081"/>
            <a:ext cx="8352928" cy="7200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46" name="Picture 6" descr="Soubor:Hoernche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3284984"/>
            <a:ext cx="1526671" cy="1080120"/>
          </a:xfrm>
          <a:prstGeom prst="rect">
            <a:avLst/>
          </a:prstGeom>
          <a:noFill/>
        </p:spPr>
      </p:pic>
      <p:pic>
        <p:nvPicPr>
          <p:cNvPr id="10248" name="Picture 8" descr="Soubor:Houska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404664"/>
            <a:ext cx="1920213" cy="1440160"/>
          </a:xfrm>
          <a:prstGeom prst="rect">
            <a:avLst/>
          </a:prstGeom>
          <a:noFill/>
        </p:spPr>
      </p:pic>
      <p:pic>
        <p:nvPicPr>
          <p:cNvPr id="10250" name="Picture 10" descr="File:Boule de campagne 01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9552" y="3933056"/>
            <a:ext cx="2566605" cy="2448272"/>
          </a:xfrm>
          <a:prstGeom prst="rect">
            <a:avLst/>
          </a:prstGeom>
          <a:noFill/>
        </p:spPr>
      </p:pic>
      <p:pic>
        <p:nvPicPr>
          <p:cNvPr id="10252" name="Picture 12" descr="Soubor:Koláčky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300192" y="2348880"/>
            <a:ext cx="2468960" cy="1851720"/>
          </a:xfrm>
          <a:prstGeom prst="rect">
            <a:avLst/>
          </a:prstGeom>
          <a:noFill/>
        </p:spPr>
      </p:pic>
      <p:pic>
        <p:nvPicPr>
          <p:cNvPr id="10254" name="Picture 14" descr="jídlo,mouky,obilí,pomůcky na pečení,průmysl,pytle,pytlíky s moukou,zemědělství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979712" y="2348880"/>
            <a:ext cx="1296144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JEČMEN</a:t>
            </a:r>
            <a:endParaRPr lang="cs-CZ" sz="6000" dirty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nejstarší zemědělská plodina 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zrno se zpracovává na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= ječné kroupy a krupky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= slad ( pivo )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http://wiki.rvp.cz/@api/deki/files/3813/=250px-Illustration_Hordeum_vulgare0.jpg?size=webview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32656"/>
            <a:ext cx="2397224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4" name="Picture 2" descr="File:Gerstenkorrels Hordeum vulgar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149080"/>
            <a:ext cx="2976331" cy="2232248"/>
          </a:xfrm>
          <a:prstGeom prst="rect">
            <a:avLst/>
          </a:prstGeom>
          <a:noFill/>
        </p:spPr>
      </p:pic>
      <p:pic>
        <p:nvPicPr>
          <p:cNvPr id="8196" name="Picture 4" descr="File:Ohr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149080"/>
            <a:ext cx="2688299" cy="2016224"/>
          </a:xfrm>
          <a:prstGeom prst="rect">
            <a:avLst/>
          </a:prstGeom>
          <a:noFill/>
        </p:spPr>
      </p:pic>
      <p:pic>
        <p:nvPicPr>
          <p:cNvPr id="8198" name="Picture 6" descr="File:Gerstenfeld Mitte Juni 2009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260648"/>
            <a:ext cx="4485184" cy="3363888"/>
          </a:xfrm>
          <a:prstGeom prst="rect">
            <a:avLst/>
          </a:prstGeom>
          <a:noFill/>
        </p:spPr>
      </p:pic>
      <p:pic>
        <p:nvPicPr>
          <p:cNvPr id="8200" name="Picture 8" descr="File:Hordeum vulgare Gort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63888" y="4077072"/>
            <a:ext cx="1682150" cy="2463589"/>
          </a:xfrm>
          <a:prstGeom prst="rect">
            <a:avLst/>
          </a:prstGeom>
          <a:noFill/>
        </p:spPr>
      </p:pic>
      <p:pic>
        <p:nvPicPr>
          <p:cNvPr id="8202" name="Picture 10" descr="Soubor:Policce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635896" y="2246094"/>
            <a:ext cx="2232248" cy="1682599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ŽITO</a:t>
            </a:r>
            <a:endParaRPr lang="cs-CZ" sz="6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dolná zemědělská plodina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mavé pečivo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rno se zpracovává na 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= celozrnnou mouku</a:t>
            </a:r>
          </a:p>
          <a:p>
            <a:r>
              <a:rPr lang="cs-CZ" sz="4400" b="1" dirty="0">
                <a:latin typeface="Monotype Corsiva" pitchFamily="66" charset="0"/>
                <a:cs typeface="Times New Roman" pitchFamily="18" charset="0"/>
              </a:rPr>
              <a:t>v</a:t>
            </a:r>
            <a:r>
              <a:rPr lang="cs-CZ" sz="4400" b="1" dirty="0" smtClean="0">
                <a:latin typeface="Monotype Corsiva" pitchFamily="66" charset="0"/>
                <a:cs typeface="Times New Roman" pitchFamily="18" charset="0"/>
              </a:rPr>
              <a:t>ýroba – celozrnné pečivo, škrob, </a:t>
            </a:r>
          </a:p>
          <a:p>
            <a:pPr>
              <a:buNone/>
            </a:pPr>
            <a:r>
              <a:rPr lang="cs-CZ" sz="4400" b="1" dirty="0">
                <a:latin typeface="Monotype Corsiva" pitchFamily="66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Monotype Corsiva" pitchFamily="66" charset="0"/>
                <a:cs typeface="Times New Roman" pitchFamily="18" charset="0"/>
              </a:rPr>
              <a:t>   káva ( Melta), líh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 descr="Žito">
            <a:hlinkClick r:id="rId3" tooltip="Žito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33002" y="3071454"/>
            <a:ext cx="3461371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 descr="File:Mixed bread loave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2996952"/>
            <a:ext cx="3295806" cy="3312368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395536" y="5013176"/>
            <a:ext cx="8291264" cy="111298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8" name="Picture 4" descr="File:Essene Bread 70pct Rye Sproud 30pct Spelt cu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404664"/>
            <a:ext cx="2518717" cy="1944216"/>
          </a:xfrm>
          <a:prstGeom prst="rect">
            <a:avLst/>
          </a:prstGeom>
          <a:noFill/>
        </p:spPr>
      </p:pic>
      <p:pic>
        <p:nvPicPr>
          <p:cNvPr id="6150" name="Picture 6" descr="Soubor:Rohlikclzrn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80112" y="476672"/>
            <a:ext cx="2843808" cy="2132856"/>
          </a:xfrm>
          <a:prstGeom prst="rect">
            <a:avLst/>
          </a:prstGeom>
          <a:noFill/>
        </p:spPr>
      </p:pic>
      <p:pic>
        <p:nvPicPr>
          <p:cNvPr id="6152" name="Picture 8" descr="farmy,fotografie,obilí,příroda,pšenice,rostliny,sklizně,tráva,zemědělství"/>
          <p:cNvPicPr>
            <a:picLocks noChangeAspect="1" noChangeArrowheads="1"/>
          </p:cNvPicPr>
          <p:nvPr/>
        </p:nvPicPr>
        <p:blipFill>
          <a:blip r:embed="rId11" cstate="print"/>
          <a:srcRect l="16694" r="16639"/>
          <a:stretch>
            <a:fillRect/>
          </a:stretch>
        </p:blipFill>
        <p:spPr bwMode="auto">
          <a:xfrm>
            <a:off x="3491880" y="548680"/>
            <a:ext cx="1728192" cy="2880320"/>
          </a:xfrm>
          <a:prstGeom prst="rect">
            <a:avLst/>
          </a:prstGeom>
          <a:noFill/>
        </p:spPr>
      </p:pic>
      <p:pic>
        <p:nvPicPr>
          <p:cNvPr id="6154" name="Picture 10" descr="Soubor:Melta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l="3621" r="9485"/>
          <a:stretch>
            <a:fillRect/>
          </a:stretch>
        </p:blipFill>
        <p:spPr bwMode="auto">
          <a:xfrm>
            <a:off x="3563888" y="4005064"/>
            <a:ext cx="1728192" cy="1988840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n>
                  <a:solidFill>
                    <a:schemeClr val="accent4">
                      <a:lumMod val="50000"/>
                    </a:schemeClr>
                  </a:solidFill>
                </a:ln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OVES</a:t>
            </a:r>
            <a:endParaRPr lang="cs-CZ" sz="6000" dirty="0">
              <a:ln>
                <a:solidFill>
                  <a:schemeClr val="accent4">
                    <a:lumMod val="50000"/>
                  </a:schemeClr>
                </a:solidFill>
              </a:ln>
              <a:solidFill>
                <a:schemeClr val="accent4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vynikající krmivo pro koně</a:t>
            </a:r>
          </a:p>
          <a:p>
            <a:r>
              <a:rPr lang="cs-CZ" sz="5400" b="1" dirty="0">
                <a:latin typeface="Monotype Corsiva" pitchFamily="66" charset="0"/>
                <a:cs typeface="Times New Roman" pitchFamily="18" charset="0"/>
              </a:rPr>
              <a:t>v</a:t>
            </a:r>
            <a:r>
              <a:rPr lang="cs-CZ" sz="5400" b="1" dirty="0" smtClean="0">
                <a:latin typeface="Monotype Corsiva" pitchFamily="66" charset="0"/>
                <a:cs typeface="Times New Roman" pitchFamily="18" charset="0"/>
              </a:rPr>
              <a:t>ýrobky – ovesné vločky</a:t>
            </a:r>
            <a:endParaRPr lang="cs-CZ" sz="5400" b="1" dirty="0">
              <a:latin typeface="Monotype Corsiva" pitchFamily="66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 descr="Dozrávající oves.">
            <a:hlinkClick r:id="rId2" tooltip="&quot;Dozrávající oves.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4664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5805264"/>
            <a:ext cx="8219256" cy="320899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pic>
        <p:nvPicPr>
          <p:cNvPr id="3" name="Picture 2" descr="File:Porridge oat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509120"/>
            <a:ext cx="2520280" cy="1890210"/>
          </a:xfrm>
          <a:prstGeom prst="rect">
            <a:avLst/>
          </a:prstGeom>
          <a:noFill/>
        </p:spPr>
      </p:pic>
      <p:pic>
        <p:nvPicPr>
          <p:cNvPr id="3076" name="Picture 4" descr="File:Plant of oa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548680"/>
            <a:ext cx="2700300" cy="3600400"/>
          </a:xfrm>
          <a:prstGeom prst="rect">
            <a:avLst/>
          </a:prstGeom>
          <a:noFill/>
        </p:spPr>
      </p:pic>
      <p:pic>
        <p:nvPicPr>
          <p:cNvPr id="3078" name="Picture 6" descr="File:Avena sativa 004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260648"/>
            <a:ext cx="2881522" cy="2160240"/>
          </a:xfrm>
          <a:prstGeom prst="rect">
            <a:avLst/>
          </a:prstGeom>
          <a:noFill/>
        </p:spPr>
      </p:pic>
      <p:pic>
        <p:nvPicPr>
          <p:cNvPr id="3080" name="Picture 8" descr="File:Kaura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3284984"/>
            <a:ext cx="2213013" cy="2952328"/>
          </a:xfrm>
          <a:prstGeom prst="rect">
            <a:avLst/>
          </a:prstGeom>
          <a:noFill/>
        </p:spPr>
      </p:pic>
      <p:pic>
        <p:nvPicPr>
          <p:cNvPr id="3082" name="Picture 10" descr="File:Illustration Avena sativa0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9552" y="2924944"/>
            <a:ext cx="2016224" cy="3314340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13.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13. 7. 2005 [cit. 2011-03-17]. Dostupné z WWW: &lt;Soubor:</a:t>
            </a:r>
            <a:r>
              <a:rPr lang="cs-CZ" sz="1400" dirty="0" err="1" smtClean="0"/>
              <a:t>Wheat</a:t>
            </a:r>
            <a:r>
              <a:rPr lang="cs-CZ" sz="1400" dirty="0" smtClean="0"/>
              <a:t> </a:t>
            </a:r>
            <a:r>
              <a:rPr lang="cs-CZ" sz="1400" dirty="0" err="1" smtClean="0"/>
              <a:t>field.jpg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2. 2007 [cit. 2011-03-17]. Dostupné z WWW: &lt;Soubor:</a:t>
            </a:r>
            <a:r>
              <a:rPr lang="cs-CZ" sz="1400" dirty="0" err="1" smtClean="0"/>
              <a:t>Koeh</a:t>
            </a:r>
            <a:r>
              <a:rPr lang="cs-CZ" sz="1400" dirty="0" smtClean="0"/>
              <a:t>-274.jpg&gt;.</a:t>
            </a:r>
          </a:p>
          <a:p>
            <a:r>
              <a:rPr lang="en-US" sz="1400" dirty="0" smtClean="0"/>
              <a:t>In </a:t>
            </a:r>
            <a:r>
              <a:rPr lang="en-US" sz="1400" i="1" dirty="0" smtClean="0"/>
              <a:t>Wikipedia : the free encyclopedia</a:t>
            </a:r>
            <a:r>
              <a:rPr lang="en-US" sz="1400" dirty="0" smtClean="0"/>
              <a:t> [online]. St. Petersburg (Florida) : Wikipedia Foundation, 20. 9. 2005, last modified on 20. 9. 2005 [cit. 2011-03-17].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 WWW: &lt;</a:t>
            </a:r>
            <a:r>
              <a:rPr lang="en-US" sz="1400" dirty="0" err="1" smtClean="0"/>
              <a:t>Soubor:Wheat</a:t>
            </a:r>
            <a:r>
              <a:rPr lang="en-US" sz="1400" dirty="0" smtClean="0"/>
              <a:t> close-up.JPG&gt;.</a:t>
            </a:r>
            <a:endParaRPr lang="cs-CZ" sz="1400" dirty="0" smtClean="0"/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2009 [cit. 2011-03-17]. Dostupné z WWW: &lt;File:Wheatberries.jpg&gt;.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10. 12.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10. 12. 2005 [cit. 2011-03-17]. Dostupné z WWW: &lt;Soubor:</a:t>
            </a:r>
            <a:r>
              <a:rPr lang="cs-CZ" sz="1400" dirty="0" err="1" smtClean="0"/>
              <a:t>Hoernchen.jpg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3. 3.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3. 3. 2007 [cit. 2011-03-17]. Dostupné z WWW: &lt;Soubor:Houska2.jpg&gt;.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 </a:t>
            </a:r>
            <a:r>
              <a:rPr lang="cs-CZ" sz="1400" dirty="0" err="1" smtClean="0"/>
              <a:t>November</a:t>
            </a:r>
            <a:r>
              <a:rPr lang="cs-CZ" sz="1400" dirty="0" smtClean="0"/>
              <a:t> 2007 [cit. 2011-03-17]. Dostupné z WWW: &lt;File:Boule de </a:t>
            </a:r>
            <a:r>
              <a:rPr lang="cs-CZ" sz="1400" dirty="0" err="1" smtClean="0"/>
              <a:t>campagne</a:t>
            </a:r>
            <a:r>
              <a:rPr lang="cs-CZ" sz="1400" dirty="0" smtClean="0"/>
              <a:t> 01.jpg&gt;.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27. 5.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27. 5. 2007 [cit. 2011-03-17]. Dostupné z WWW: &lt;Soubor:Koláčky.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/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10.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10. 2004 [cit. 2011-03-17]. Dostupné z WWW: &lt;Soubor: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 smtClean="0"/>
              <a:t>Hordeum</a:t>
            </a:r>
            <a:r>
              <a:rPr lang="cs-CZ" sz="1400" dirty="0" smtClean="0"/>
              <a:t> vulgare0.jpg&gt;.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2007 [cit. 2011-03-17]. Dostupné z WWW: &lt;File:Gerstenkorrels </a:t>
            </a:r>
            <a:r>
              <a:rPr lang="cs-CZ" sz="1400" dirty="0" err="1" smtClean="0"/>
              <a:t>Hordeum</a:t>
            </a:r>
            <a:r>
              <a:rPr lang="cs-CZ" sz="1400" dirty="0" smtClean="0"/>
              <a:t> </a:t>
            </a:r>
            <a:r>
              <a:rPr lang="cs-CZ" sz="1400" dirty="0" err="1" smtClean="0"/>
              <a:t>vulgare.jpg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 August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 August 2006 [cit. 2011-03-17]. Dostupné z WWW: &lt;File:Ohra.jpg&gt;.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14 June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14 June 2009 [cit. 2011-03-17]. Dostupné z WWW: &lt;File:Gerstenfeld </a:t>
            </a:r>
            <a:r>
              <a:rPr lang="cs-CZ" sz="1400" dirty="0" err="1" smtClean="0"/>
              <a:t>Mitte</a:t>
            </a:r>
            <a:r>
              <a:rPr lang="cs-CZ" sz="1400" dirty="0" smtClean="0"/>
              <a:t> Juni 2009.JPG&gt;.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2007 [cit. 2011-03-17]. Dostupné z WWW: &lt;File:Hordeum </a:t>
            </a:r>
            <a:r>
              <a:rPr lang="cs-CZ" sz="1400" dirty="0" err="1" smtClean="0"/>
              <a:t>vulgare</a:t>
            </a:r>
            <a:r>
              <a:rPr lang="cs-CZ" sz="1400" dirty="0" smtClean="0"/>
              <a:t> </a:t>
            </a:r>
            <a:r>
              <a:rPr lang="cs-CZ" sz="1400" dirty="0" err="1" smtClean="0"/>
              <a:t>Gort.jpg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4. 7.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4. 7. 2009 [cit. 2011-03-17]. Dostupné z WWW: &lt;Soubor:</a:t>
            </a:r>
            <a:r>
              <a:rPr lang="cs-CZ" sz="1400" dirty="0" err="1" smtClean="0"/>
              <a:t>Policce.jpg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11. 1. 2006 [cit. 2011-03-17]. Dostupné z WWW: &lt;Soubor:</a:t>
            </a:r>
            <a:r>
              <a:rPr lang="cs-CZ" sz="1400" dirty="0" err="1" smtClean="0"/>
              <a:t>Wild</a:t>
            </a:r>
            <a:r>
              <a:rPr lang="cs-CZ" sz="1400" dirty="0" smtClean="0"/>
              <a:t> </a:t>
            </a:r>
            <a:r>
              <a:rPr lang="cs-CZ" sz="1400" dirty="0" err="1" smtClean="0"/>
              <a:t>rye.jpg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4 August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4 August 2006 [cit. 2011-03-17]. Dostupné z WWW: &lt;File:Mixed </a:t>
            </a:r>
            <a:r>
              <a:rPr lang="cs-CZ" sz="1400" dirty="0" err="1" smtClean="0"/>
              <a:t>bread</a:t>
            </a:r>
            <a:r>
              <a:rPr lang="cs-CZ" sz="1400" dirty="0" smtClean="0"/>
              <a:t> </a:t>
            </a:r>
            <a:r>
              <a:rPr lang="cs-CZ" sz="1400" dirty="0" err="1" smtClean="0"/>
              <a:t>loaves.jpg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2010 [cit. 2011-03-17]. Dostupné z WWW: &lt;File:Essene </a:t>
            </a:r>
            <a:r>
              <a:rPr lang="cs-CZ" sz="1400" dirty="0" err="1" smtClean="0"/>
              <a:t>Bread</a:t>
            </a:r>
            <a:r>
              <a:rPr lang="cs-CZ" sz="1400" dirty="0" smtClean="0"/>
              <a:t> 70pct </a:t>
            </a:r>
            <a:r>
              <a:rPr lang="cs-CZ" sz="1400" dirty="0" err="1" smtClean="0"/>
              <a:t>Rye</a:t>
            </a:r>
            <a:r>
              <a:rPr lang="cs-CZ" sz="1400" dirty="0" smtClean="0"/>
              <a:t> </a:t>
            </a:r>
            <a:r>
              <a:rPr lang="cs-CZ" sz="1400" dirty="0" err="1" smtClean="0"/>
              <a:t>Sproud</a:t>
            </a:r>
            <a:r>
              <a:rPr lang="cs-CZ" sz="1400" dirty="0" smtClean="0"/>
              <a:t> 30pct </a:t>
            </a:r>
            <a:r>
              <a:rPr lang="cs-CZ" sz="1400" dirty="0" err="1" smtClean="0"/>
              <a:t>Spelt</a:t>
            </a:r>
            <a:r>
              <a:rPr lang="cs-CZ" sz="1400" dirty="0" smtClean="0"/>
              <a:t> </a:t>
            </a:r>
            <a:r>
              <a:rPr lang="cs-CZ" sz="1400" dirty="0" err="1" smtClean="0"/>
              <a:t>cut.JPG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57748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9.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9. 2006 [cit. 2011-03-17]. Dostupné z WWW: &lt;Soubor:</a:t>
            </a:r>
            <a:r>
              <a:rPr lang="cs-CZ" sz="1400" dirty="0" err="1" smtClean="0"/>
              <a:t>Rohlikclzrn.JPG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8.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8. 2008 [cit. 2011-03-17]. Dostupné z WWW: &lt;Soubor:</a:t>
            </a:r>
            <a:r>
              <a:rPr lang="cs-CZ" sz="1400" dirty="0" err="1" smtClean="0"/>
              <a:t>Avena</a:t>
            </a:r>
            <a:r>
              <a:rPr lang="cs-CZ" sz="1400" dirty="0" smtClean="0"/>
              <a:t>-</a:t>
            </a:r>
            <a:r>
              <a:rPr lang="cs-CZ" sz="1400" dirty="0" err="1" smtClean="0"/>
              <a:t>sativa.jpg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5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5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2008 [cit. 2011-03-17]. Dostupné z WWW: &lt;File:Porridge </a:t>
            </a:r>
            <a:r>
              <a:rPr lang="cs-CZ" sz="1400" dirty="0" err="1" smtClean="0"/>
              <a:t>oats.JPG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14 August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14 August 2006 [cit. 2011-03-17]. Dostupné z WWW: &lt;File:Plant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oat.jpg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2010 [cit. 2011-03-17]. Dostupné z WWW: &lt;File:Avena </a:t>
            </a:r>
            <a:r>
              <a:rPr lang="cs-CZ" sz="1400" dirty="0" err="1" smtClean="0"/>
              <a:t>sativa</a:t>
            </a:r>
            <a:r>
              <a:rPr lang="cs-CZ" sz="1400" dirty="0" smtClean="0"/>
              <a:t> 004.JPG&gt;.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2006 [cit. 2011-03-17]. Dostupné z WWW: &lt;File:Kaura.jpg&gt;.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 [cit. 2011-03-17]. Dostupné z WWW: &lt;File:Illustration </a:t>
            </a:r>
            <a:r>
              <a:rPr lang="cs-CZ" sz="1400" dirty="0" err="1" smtClean="0"/>
              <a:t>Avena</a:t>
            </a:r>
            <a:r>
              <a:rPr lang="cs-CZ" sz="1400" dirty="0" smtClean="0"/>
              <a:t> sativa0.jpg&gt;.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2005 [cit. 2011-03-17]. Dostupné z WWW: &lt;File:LA2-Blitz-0136.jpg&gt;.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12.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12. 2010 [cit. 2011-03-17]. Dostupné z WWW: &lt;Soubor:Melta.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152</Words>
  <Application>Microsoft Office PowerPoint</Application>
  <PresentationFormat>Předvádění na obrazovce (4:3)</PresentationFormat>
  <Paragraphs>64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ČLOVĚK A JEHO SVĚT OBILOVINY Radka Smetanová  VY_32_INOVACE_obiloviny_13 </vt:lpstr>
      <vt:lpstr>OBILOVINY</vt:lpstr>
      <vt:lpstr>Klas</vt:lpstr>
      <vt:lpstr>PŠENICE</vt:lpstr>
      <vt:lpstr>Prezentace aplikace PowerPoint</vt:lpstr>
      <vt:lpstr>JEČMEN</vt:lpstr>
      <vt:lpstr>Prezentace aplikace PowerPoint</vt:lpstr>
      <vt:lpstr>ŽITO</vt:lpstr>
      <vt:lpstr>Prezentace aplikace PowerPoint</vt:lpstr>
      <vt:lpstr>OVES</vt:lpstr>
      <vt:lpstr>Prezentace aplikace PowerPoint</vt:lpstr>
      <vt:lpstr>Použité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31</cp:revision>
  <dcterms:created xsi:type="dcterms:W3CDTF">2011-03-04T18:39:07Z</dcterms:created>
  <dcterms:modified xsi:type="dcterms:W3CDTF">2011-09-08T17:23:01Z</dcterms:modified>
</cp:coreProperties>
</file>