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E2467-9135-4F43-AF2E-5BEAE660994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EB38-3987-47F0-857D-53A33D1F5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E2467-9135-4F43-AF2E-5BEAE660994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EB38-3987-47F0-857D-53A33D1F5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E2467-9135-4F43-AF2E-5BEAE660994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EB38-3987-47F0-857D-53A33D1F5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E2467-9135-4F43-AF2E-5BEAE660994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EB38-3987-47F0-857D-53A33D1F5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E2467-9135-4F43-AF2E-5BEAE660994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EB38-3987-47F0-857D-53A33D1F5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E2467-9135-4F43-AF2E-5BEAE660994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EB38-3987-47F0-857D-53A33D1F5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E2467-9135-4F43-AF2E-5BEAE660994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EB38-3987-47F0-857D-53A33D1F5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E2467-9135-4F43-AF2E-5BEAE660994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EB38-3987-47F0-857D-53A33D1F5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E2467-9135-4F43-AF2E-5BEAE660994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EB38-3987-47F0-857D-53A33D1F5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E2467-9135-4F43-AF2E-5BEAE660994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EB38-3987-47F0-857D-53A33D1F5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E2467-9135-4F43-AF2E-5BEAE660994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EB38-3987-47F0-857D-53A33D1F5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DE2467-9135-4F43-AF2E-5BEAE660994A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1EB38-3987-47F0-857D-53A33D1F5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3/3b/DSCF4435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c/c1/Fuji_apple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f/Pears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1/1f/Prunus_blossom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0/00/Cherries_summerland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e/e2/Cvet_%C5%A1ljive_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http://upload.wikimedia.org/wikipedia/commons/0/04/Slivo%C5%88_%C5%A1vestka,_plum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f/f1/Apricot_blossom_detail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http://upload.wikimedia.org/wikipedia/commons/f/f9/Apricots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d/d8/Fleurpeche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http://upload.wikimedia.org/wikipedia/commons/a/a4/Vineyard_peaches_de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f/fe/Juglans_regia_Echte_Walnu%C3%9Ffrucht_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hyperlink" Target="http://upload.wikimedia.org/wikipedia/commons/1/11/Walnut03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836712"/>
            <a:ext cx="7846640" cy="276373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Ovocné stromy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VY_32_INOVACE_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ovocnestromy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_04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221088"/>
            <a:ext cx="7071204" cy="1368152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Chevron">
              <a:avLst/>
            </a:prstTxWarp>
            <a:normAutofit/>
          </a:bodyPr>
          <a:lstStyle/>
          <a:p>
            <a:r>
              <a:rPr lang="cs-CZ" sz="66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OVOCNÉ STROMY</a:t>
            </a:r>
            <a:endParaRPr lang="cs-CZ" sz="66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rgbClr val="92D050"/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19256" cy="4137323"/>
          </a:xfrm>
        </p:spPr>
        <p:txBody>
          <a:bodyPr/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ostou na nich plody / ovoce /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vocné plody jsou zdravé a chutné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bsahují mnoho vitamínů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lody jsou nejzdravější syrové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oužívají se i k výrobě marmelád,kompotů,sirupů,moštů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6851104" cy="113813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JABLOŇ – PLOD JABLKO</a:t>
            </a:r>
            <a:endParaRPr lang="cs-CZ" dirty="0"/>
          </a:p>
        </p:txBody>
      </p:sp>
      <p:pic>
        <p:nvPicPr>
          <p:cNvPr id="9218" name="Picture 2" descr="Soubor:DSCF443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412776"/>
            <a:ext cx="4032448" cy="3024336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3528" y="2564905"/>
            <a:ext cx="8352928" cy="288032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9220" name="Picture 4" descr="Soubor:Fuji appl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3501008"/>
            <a:ext cx="4144460" cy="28803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HRUŠEŇ – PLOD HRUŠKA</a:t>
            </a:r>
            <a:endParaRPr lang="cs-CZ" dirty="0"/>
          </a:p>
        </p:txBody>
      </p:sp>
      <p:pic>
        <p:nvPicPr>
          <p:cNvPr id="4" name="Zástupný symbol pro obsah 3" descr="http://www.damyko.info/ForumA/files/thumbs/t_hru_e__plan_-kv_t_2__324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988840"/>
            <a:ext cx="3744416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 descr="Soubor:Pear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1412776"/>
            <a:ext cx="3307078" cy="50405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TŘEŠEŇ – PLOD TŘEŠEŇ</a:t>
            </a:r>
            <a:endParaRPr lang="cs-CZ" dirty="0"/>
          </a:p>
        </p:txBody>
      </p:sp>
      <p:pic>
        <p:nvPicPr>
          <p:cNvPr id="7170" name="Picture 2" descr="Soubor:Prunus blossom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556792"/>
            <a:ext cx="3899315" cy="2636912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2276872"/>
            <a:ext cx="8291264" cy="312921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172" name="Picture 4" descr="Soubor:Cherries summerland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2564904"/>
            <a:ext cx="4860032" cy="36450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ŠVESTKA – PLOD ŠVESTKA</a:t>
            </a:r>
            <a:endParaRPr lang="cs-CZ" dirty="0"/>
          </a:p>
        </p:txBody>
      </p:sp>
      <p:pic>
        <p:nvPicPr>
          <p:cNvPr id="6146" name="Picture 2" descr="Soubor:Cvet šljive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40060" y="2272308"/>
            <a:ext cx="4572000" cy="3429000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3356992"/>
            <a:ext cx="8219256" cy="276917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8" name="Picture 4" descr="Soubor:Slivoň švestka, plu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4238" y="2276872"/>
            <a:ext cx="4647420" cy="30963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MERUŇKA – PLOD MERUŇKA</a:t>
            </a:r>
            <a:endParaRPr lang="cs-CZ" dirty="0"/>
          </a:p>
        </p:txBody>
      </p:sp>
      <p:pic>
        <p:nvPicPr>
          <p:cNvPr id="5122" name="Picture 2" descr="Soubor:Apricot blossom detail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060848"/>
            <a:ext cx="3348372" cy="4464496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3861048"/>
            <a:ext cx="8219256" cy="226511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4" name="Picture 4" descr="Soubor:Apricot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2636912"/>
            <a:ext cx="4198067" cy="31683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BROSKVOŇ – PLOD BROSKEV</a:t>
            </a:r>
            <a:endParaRPr lang="cs-CZ" dirty="0"/>
          </a:p>
        </p:txBody>
      </p:sp>
      <p:pic>
        <p:nvPicPr>
          <p:cNvPr id="4098" name="Picture 2" descr="Soubor:Fleurpech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628800"/>
            <a:ext cx="3874487" cy="3960440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4437112"/>
            <a:ext cx="8363272" cy="168905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100" name="Picture 4" descr="Soubor:Vineyard peaches d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1772816"/>
            <a:ext cx="3124597" cy="41684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OŘEŠÁK – PLOD OŘECH</a:t>
            </a:r>
            <a:endParaRPr lang="cs-CZ" dirty="0"/>
          </a:p>
        </p:txBody>
      </p:sp>
      <p:pic>
        <p:nvPicPr>
          <p:cNvPr id="3074" name="Picture 2" descr="Soubor:Juglans regia Echte Walnußfrucht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556792"/>
            <a:ext cx="2794620" cy="3726160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4437112"/>
            <a:ext cx="8291264" cy="168905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6" name="Picture 4" descr="Soubor:Walnut0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2276872"/>
            <a:ext cx="5007548" cy="335505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latin typeface="Calibri" pitchFamily="34" charset="0"/>
              </a:rPr>
              <a:t>Zdroj použitých obrázků</a:t>
            </a:r>
            <a:endParaRPr lang="cs-CZ" sz="5400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19256" cy="4713387"/>
          </a:xfrm>
        </p:spPr>
        <p:txBody>
          <a:bodyPr>
            <a:noAutofit/>
          </a:bodyPr>
          <a:lstStyle/>
          <a:p>
            <a:r>
              <a:rPr lang="cs-CZ" sz="1800" dirty="0" smtClean="0">
                <a:latin typeface="Calibri" pitchFamily="34" charset="0"/>
              </a:rPr>
              <a:t>In </a:t>
            </a:r>
            <a:r>
              <a:rPr lang="cs-CZ" sz="1800" i="1" dirty="0" err="1" smtClean="0">
                <a:latin typeface="Calibri" pitchFamily="34" charset="0"/>
              </a:rPr>
              <a:t>Wikipedia</a:t>
            </a:r>
            <a:r>
              <a:rPr lang="cs-CZ" sz="1800" i="1" dirty="0" smtClean="0">
                <a:latin typeface="Calibri" pitchFamily="34" charset="0"/>
              </a:rPr>
              <a:t> : </a:t>
            </a:r>
            <a:r>
              <a:rPr lang="cs-CZ" sz="1800" i="1" dirty="0" err="1" smtClean="0">
                <a:latin typeface="Calibri" pitchFamily="34" charset="0"/>
              </a:rPr>
              <a:t>the</a:t>
            </a:r>
            <a:r>
              <a:rPr lang="cs-CZ" sz="1800" i="1" dirty="0" smtClean="0">
                <a:latin typeface="Calibri" pitchFamily="34" charset="0"/>
              </a:rPr>
              <a:t> free </a:t>
            </a:r>
            <a:r>
              <a:rPr lang="cs-CZ" sz="1800" i="1" dirty="0" err="1" smtClean="0">
                <a:latin typeface="Calibri" pitchFamily="34" charset="0"/>
              </a:rPr>
              <a:t>encyclopedia</a:t>
            </a:r>
            <a:r>
              <a:rPr lang="cs-CZ" sz="1800" dirty="0" smtClean="0">
                <a:latin typeface="Calibri" pitchFamily="34" charset="0"/>
              </a:rPr>
              <a:t> [online]. St. </a:t>
            </a:r>
            <a:r>
              <a:rPr lang="cs-CZ" sz="1800" dirty="0" err="1" smtClean="0">
                <a:latin typeface="Calibri" pitchFamily="34" charset="0"/>
              </a:rPr>
              <a:t>Petersburg</a:t>
            </a:r>
            <a:r>
              <a:rPr lang="cs-CZ" sz="1800" dirty="0" smtClean="0">
                <a:latin typeface="Calibri" pitchFamily="34" charset="0"/>
              </a:rPr>
              <a:t> (Florida) : </a:t>
            </a:r>
            <a:r>
              <a:rPr lang="cs-CZ" sz="1800" dirty="0" err="1" smtClean="0">
                <a:latin typeface="Calibri" pitchFamily="34" charset="0"/>
              </a:rPr>
              <a:t>Wikipedia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Foundation</a:t>
            </a:r>
            <a:r>
              <a:rPr lang="cs-CZ" sz="1800" dirty="0" smtClean="0">
                <a:latin typeface="Calibri" pitchFamily="34" charset="0"/>
              </a:rPr>
              <a:t>, 8. 5. 2006, last </a:t>
            </a:r>
            <a:r>
              <a:rPr lang="cs-CZ" sz="1800" dirty="0" err="1" smtClean="0">
                <a:latin typeface="Calibri" pitchFamily="34" charset="0"/>
              </a:rPr>
              <a:t>modified</a:t>
            </a:r>
            <a:r>
              <a:rPr lang="cs-CZ" sz="1800" dirty="0" smtClean="0">
                <a:latin typeface="Calibri" pitchFamily="34" charset="0"/>
              </a:rPr>
              <a:t> on 8. 5. 2006 [cit. 2011-03-11]. Dostupné z WWW: &lt;Soubor:DSCF4435.JPG&gt;.</a:t>
            </a:r>
          </a:p>
          <a:p>
            <a:r>
              <a:rPr lang="cs-CZ" sz="1800" dirty="0" smtClean="0">
                <a:latin typeface="Calibri" pitchFamily="34" charset="0"/>
              </a:rPr>
              <a:t>In </a:t>
            </a:r>
            <a:r>
              <a:rPr lang="cs-CZ" sz="1800" i="1" dirty="0" err="1" smtClean="0">
                <a:latin typeface="Calibri" pitchFamily="34" charset="0"/>
              </a:rPr>
              <a:t>Wikipedia</a:t>
            </a:r>
            <a:r>
              <a:rPr lang="cs-CZ" sz="1800" i="1" dirty="0" smtClean="0">
                <a:latin typeface="Calibri" pitchFamily="34" charset="0"/>
              </a:rPr>
              <a:t> : </a:t>
            </a:r>
            <a:r>
              <a:rPr lang="cs-CZ" sz="1800" i="1" dirty="0" err="1" smtClean="0">
                <a:latin typeface="Calibri" pitchFamily="34" charset="0"/>
              </a:rPr>
              <a:t>the</a:t>
            </a:r>
            <a:r>
              <a:rPr lang="cs-CZ" sz="1800" i="1" dirty="0" smtClean="0">
                <a:latin typeface="Calibri" pitchFamily="34" charset="0"/>
              </a:rPr>
              <a:t> free </a:t>
            </a:r>
            <a:r>
              <a:rPr lang="cs-CZ" sz="1800" i="1" dirty="0" err="1" smtClean="0">
                <a:latin typeface="Calibri" pitchFamily="34" charset="0"/>
              </a:rPr>
              <a:t>encyclopedia</a:t>
            </a:r>
            <a:r>
              <a:rPr lang="cs-CZ" sz="1800" dirty="0" smtClean="0">
                <a:latin typeface="Calibri" pitchFamily="34" charset="0"/>
              </a:rPr>
              <a:t> [online]. St. </a:t>
            </a:r>
            <a:r>
              <a:rPr lang="cs-CZ" sz="1800" dirty="0" err="1" smtClean="0">
                <a:latin typeface="Calibri" pitchFamily="34" charset="0"/>
              </a:rPr>
              <a:t>Petersburg</a:t>
            </a:r>
            <a:r>
              <a:rPr lang="cs-CZ" sz="1800" dirty="0" smtClean="0">
                <a:latin typeface="Calibri" pitchFamily="34" charset="0"/>
              </a:rPr>
              <a:t> (Florida) : </a:t>
            </a:r>
            <a:r>
              <a:rPr lang="cs-CZ" sz="1800" dirty="0" err="1" smtClean="0">
                <a:latin typeface="Calibri" pitchFamily="34" charset="0"/>
              </a:rPr>
              <a:t>Wikipedia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Foundation</a:t>
            </a:r>
            <a:r>
              <a:rPr lang="cs-CZ" sz="1800" dirty="0" smtClean="0">
                <a:latin typeface="Calibri" pitchFamily="34" charset="0"/>
              </a:rPr>
              <a:t>, 24. 6. 2007, last </a:t>
            </a:r>
            <a:r>
              <a:rPr lang="cs-CZ" sz="1800" dirty="0" err="1" smtClean="0">
                <a:latin typeface="Calibri" pitchFamily="34" charset="0"/>
              </a:rPr>
              <a:t>modified</a:t>
            </a:r>
            <a:r>
              <a:rPr lang="cs-CZ" sz="1800" dirty="0" smtClean="0">
                <a:latin typeface="Calibri" pitchFamily="34" charset="0"/>
              </a:rPr>
              <a:t> on 24. 6. 2007 [cit. 2011-03-11]. Dostupné z WWW: &lt;Soubor:Fuji </a:t>
            </a:r>
            <a:r>
              <a:rPr lang="cs-CZ" sz="1800" dirty="0" err="1" smtClean="0">
                <a:latin typeface="Calibri" pitchFamily="34" charset="0"/>
              </a:rPr>
              <a:t>apple.jpg</a:t>
            </a:r>
            <a:r>
              <a:rPr lang="cs-CZ" sz="1800" dirty="0" smtClean="0">
                <a:latin typeface="Calibri" pitchFamily="34" charset="0"/>
              </a:rPr>
              <a:t>&gt;.</a:t>
            </a:r>
          </a:p>
          <a:p>
            <a:r>
              <a:rPr lang="cs-CZ" sz="1800" dirty="0" smtClean="0">
                <a:latin typeface="Calibri" pitchFamily="34" charset="0"/>
              </a:rPr>
              <a:t>In </a:t>
            </a:r>
            <a:r>
              <a:rPr lang="cs-CZ" sz="1800" i="1" dirty="0" err="1" smtClean="0">
                <a:latin typeface="Calibri" pitchFamily="34" charset="0"/>
              </a:rPr>
              <a:t>Wikipedia</a:t>
            </a:r>
            <a:r>
              <a:rPr lang="cs-CZ" sz="1800" i="1" dirty="0" smtClean="0">
                <a:latin typeface="Calibri" pitchFamily="34" charset="0"/>
              </a:rPr>
              <a:t> : </a:t>
            </a:r>
            <a:r>
              <a:rPr lang="cs-CZ" sz="1800" i="1" dirty="0" err="1" smtClean="0">
                <a:latin typeface="Calibri" pitchFamily="34" charset="0"/>
              </a:rPr>
              <a:t>the</a:t>
            </a:r>
            <a:r>
              <a:rPr lang="cs-CZ" sz="1800" i="1" dirty="0" smtClean="0">
                <a:latin typeface="Calibri" pitchFamily="34" charset="0"/>
              </a:rPr>
              <a:t> free </a:t>
            </a:r>
            <a:r>
              <a:rPr lang="cs-CZ" sz="1800" i="1" dirty="0" err="1" smtClean="0">
                <a:latin typeface="Calibri" pitchFamily="34" charset="0"/>
              </a:rPr>
              <a:t>encyclopedia</a:t>
            </a:r>
            <a:r>
              <a:rPr lang="cs-CZ" sz="1800" dirty="0" smtClean="0">
                <a:latin typeface="Calibri" pitchFamily="34" charset="0"/>
              </a:rPr>
              <a:t> [online]. St. </a:t>
            </a:r>
            <a:r>
              <a:rPr lang="cs-CZ" sz="1800" dirty="0" err="1" smtClean="0">
                <a:latin typeface="Calibri" pitchFamily="34" charset="0"/>
              </a:rPr>
              <a:t>Petersburg</a:t>
            </a:r>
            <a:r>
              <a:rPr lang="cs-CZ" sz="1800" dirty="0" smtClean="0">
                <a:latin typeface="Calibri" pitchFamily="34" charset="0"/>
              </a:rPr>
              <a:t> (Florida) : </a:t>
            </a:r>
            <a:r>
              <a:rPr lang="cs-CZ" sz="1800" dirty="0" err="1" smtClean="0">
                <a:latin typeface="Calibri" pitchFamily="34" charset="0"/>
              </a:rPr>
              <a:t>Wikipedia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Foundation</a:t>
            </a:r>
            <a:r>
              <a:rPr lang="cs-CZ" sz="1800" dirty="0" smtClean="0">
                <a:latin typeface="Calibri" pitchFamily="34" charset="0"/>
              </a:rPr>
              <a:t>, 24. 3. 2005, last </a:t>
            </a:r>
            <a:r>
              <a:rPr lang="cs-CZ" sz="1800" dirty="0" err="1" smtClean="0">
                <a:latin typeface="Calibri" pitchFamily="34" charset="0"/>
              </a:rPr>
              <a:t>modified</a:t>
            </a:r>
            <a:r>
              <a:rPr lang="cs-CZ" sz="1800" dirty="0" smtClean="0">
                <a:latin typeface="Calibri" pitchFamily="34" charset="0"/>
              </a:rPr>
              <a:t> on 24. 3. 2005 [cit. 2011-03-11]. Dostupné z WWW: &lt;Soubor:</a:t>
            </a:r>
            <a:r>
              <a:rPr lang="cs-CZ" sz="1800" dirty="0" err="1" smtClean="0">
                <a:latin typeface="Calibri" pitchFamily="34" charset="0"/>
              </a:rPr>
              <a:t>Pears.jpg</a:t>
            </a:r>
            <a:r>
              <a:rPr lang="cs-CZ" sz="1800" dirty="0" smtClean="0">
                <a:latin typeface="Calibri" pitchFamily="34" charset="0"/>
              </a:rPr>
              <a:t>&gt;.</a:t>
            </a:r>
          </a:p>
          <a:p>
            <a:r>
              <a:rPr lang="cs-CZ" sz="1800" dirty="0" smtClean="0">
                <a:latin typeface="Calibri" pitchFamily="34" charset="0"/>
              </a:rPr>
              <a:t>In </a:t>
            </a:r>
            <a:r>
              <a:rPr lang="cs-CZ" sz="1800" i="1" dirty="0" err="1" smtClean="0">
                <a:latin typeface="Calibri" pitchFamily="34" charset="0"/>
              </a:rPr>
              <a:t>Wikipedia</a:t>
            </a:r>
            <a:r>
              <a:rPr lang="cs-CZ" sz="1800" i="1" dirty="0" smtClean="0">
                <a:latin typeface="Calibri" pitchFamily="34" charset="0"/>
              </a:rPr>
              <a:t> : </a:t>
            </a:r>
            <a:r>
              <a:rPr lang="cs-CZ" sz="1800" i="1" dirty="0" err="1" smtClean="0">
                <a:latin typeface="Calibri" pitchFamily="34" charset="0"/>
              </a:rPr>
              <a:t>the</a:t>
            </a:r>
            <a:r>
              <a:rPr lang="cs-CZ" sz="1800" i="1" dirty="0" smtClean="0">
                <a:latin typeface="Calibri" pitchFamily="34" charset="0"/>
              </a:rPr>
              <a:t> free </a:t>
            </a:r>
            <a:r>
              <a:rPr lang="cs-CZ" sz="1800" i="1" dirty="0" err="1" smtClean="0">
                <a:latin typeface="Calibri" pitchFamily="34" charset="0"/>
              </a:rPr>
              <a:t>encyclopedia</a:t>
            </a:r>
            <a:r>
              <a:rPr lang="cs-CZ" sz="1800" dirty="0" smtClean="0">
                <a:latin typeface="Calibri" pitchFamily="34" charset="0"/>
              </a:rPr>
              <a:t> [online]. St. </a:t>
            </a:r>
            <a:r>
              <a:rPr lang="cs-CZ" sz="1800" dirty="0" err="1" smtClean="0">
                <a:latin typeface="Calibri" pitchFamily="34" charset="0"/>
              </a:rPr>
              <a:t>Petersburg</a:t>
            </a:r>
            <a:r>
              <a:rPr lang="cs-CZ" sz="1800" dirty="0" smtClean="0">
                <a:latin typeface="Calibri" pitchFamily="34" charset="0"/>
              </a:rPr>
              <a:t> (Florida) : </a:t>
            </a:r>
            <a:r>
              <a:rPr lang="cs-CZ" sz="1800" dirty="0" err="1" smtClean="0">
                <a:latin typeface="Calibri" pitchFamily="34" charset="0"/>
              </a:rPr>
              <a:t>Wikipedia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Foundation</a:t>
            </a:r>
            <a:r>
              <a:rPr lang="cs-CZ" sz="1800" dirty="0" smtClean="0">
                <a:latin typeface="Calibri" pitchFamily="34" charset="0"/>
              </a:rPr>
              <a:t>, 16. 4. 2008, last </a:t>
            </a:r>
            <a:r>
              <a:rPr lang="cs-CZ" sz="1800" dirty="0" err="1" smtClean="0">
                <a:latin typeface="Calibri" pitchFamily="34" charset="0"/>
              </a:rPr>
              <a:t>modified</a:t>
            </a:r>
            <a:r>
              <a:rPr lang="cs-CZ" sz="1800" dirty="0" smtClean="0">
                <a:latin typeface="Calibri" pitchFamily="34" charset="0"/>
              </a:rPr>
              <a:t> on 16. 4. 2008 [cit. 2011-03-11]. Dostupné z WWW: &lt;Soubor:</a:t>
            </a:r>
            <a:r>
              <a:rPr lang="cs-CZ" sz="1800" dirty="0" err="1" smtClean="0">
                <a:latin typeface="Calibri" pitchFamily="34" charset="0"/>
              </a:rPr>
              <a:t>Pyrus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bourgaeana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DehesaBoyalFlowerscloseup.jpg</a:t>
            </a:r>
            <a:r>
              <a:rPr lang="cs-CZ" sz="1800" dirty="0" smtClean="0">
                <a:latin typeface="Calibri" pitchFamily="34" charset="0"/>
              </a:rPr>
              <a:t>&gt;.</a:t>
            </a:r>
          </a:p>
          <a:p>
            <a:r>
              <a:rPr lang="cs-CZ" sz="1800" dirty="0" smtClean="0">
                <a:latin typeface="Calibri" pitchFamily="34" charset="0"/>
              </a:rPr>
              <a:t>In </a:t>
            </a:r>
            <a:r>
              <a:rPr lang="cs-CZ" sz="1800" i="1" dirty="0" err="1" smtClean="0">
                <a:latin typeface="Calibri" pitchFamily="34" charset="0"/>
              </a:rPr>
              <a:t>Wikipedia</a:t>
            </a:r>
            <a:r>
              <a:rPr lang="cs-CZ" sz="1800" i="1" dirty="0" smtClean="0">
                <a:latin typeface="Calibri" pitchFamily="34" charset="0"/>
              </a:rPr>
              <a:t> : </a:t>
            </a:r>
            <a:r>
              <a:rPr lang="cs-CZ" sz="1800" i="1" dirty="0" err="1" smtClean="0">
                <a:latin typeface="Calibri" pitchFamily="34" charset="0"/>
              </a:rPr>
              <a:t>the</a:t>
            </a:r>
            <a:r>
              <a:rPr lang="cs-CZ" sz="1800" i="1" dirty="0" smtClean="0">
                <a:latin typeface="Calibri" pitchFamily="34" charset="0"/>
              </a:rPr>
              <a:t> free </a:t>
            </a:r>
            <a:r>
              <a:rPr lang="cs-CZ" sz="1800" i="1" dirty="0" err="1" smtClean="0">
                <a:latin typeface="Calibri" pitchFamily="34" charset="0"/>
              </a:rPr>
              <a:t>encyclopedia</a:t>
            </a:r>
            <a:r>
              <a:rPr lang="cs-CZ" sz="1800" dirty="0" smtClean="0">
                <a:latin typeface="Calibri" pitchFamily="34" charset="0"/>
              </a:rPr>
              <a:t> [online]. St. </a:t>
            </a:r>
            <a:r>
              <a:rPr lang="cs-CZ" sz="1800" dirty="0" err="1" smtClean="0">
                <a:latin typeface="Calibri" pitchFamily="34" charset="0"/>
              </a:rPr>
              <a:t>Petersburg</a:t>
            </a:r>
            <a:r>
              <a:rPr lang="cs-CZ" sz="1800" dirty="0" smtClean="0">
                <a:latin typeface="Calibri" pitchFamily="34" charset="0"/>
              </a:rPr>
              <a:t> (Florida) : </a:t>
            </a:r>
            <a:r>
              <a:rPr lang="cs-CZ" sz="1800" dirty="0" err="1" smtClean="0">
                <a:latin typeface="Calibri" pitchFamily="34" charset="0"/>
              </a:rPr>
              <a:t>Wikipedia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Foundation</a:t>
            </a:r>
            <a:r>
              <a:rPr lang="cs-CZ" sz="1800" dirty="0" smtClean="0">
                <a:latin typeface="Calibri" pitchFamily="34" charset="0"/>
              </a:rPr>
              <a:t>, 24. 4. 2007, last </a:t>
            </a:r>
            <a:r>
              <a:rPr lang="cs-CZ" sz="1800" dirty="0" err="1" smtClean="0">
                <a:latin typeface="Calibri" pitchFamily="34" charset="0"/>
              </a:rPr>
              <a:t>modified</a:t>
            </a:r>
            <a:r>
              <a:rPr lang="cs-CZ" sz="1800" dirty="0" smtClean="0">
                <a:latin typeface="Calibri" pitchFamily="34" charset="0"/>
              </a:rPr>
              <a:t> on 24. 4. 2007 [cit. 2011-03-11]. Dostupné z WWW: &lt;Soubor:</a:t>
            </a:r>
            <a:r>
              <a:rPr lang="cs-CZ" sz="1800" dirty="0" err="1" smtClean="0">
                <a:latin typeface="Calibri" pitchFamily="34" charset="0"/>
              </a:rPr>
              <a:t>Prunus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blossoms.JPG</a:t>
            </a:r>
            <a:r>
              <a:rPr lang="cs-CZ" sz="1800" dirty="0" smtClean="0">
                <a:latin typeface="Calibri" pitchFamily="34" charset="0"/>
              </a:rPr>
              <a:t>&gt;.</a:t>
            </a:r>
          </a:p>
          <a:p>
            <a:endParaRPr lang="cs-CZ" sz="1800" dirty="0">
              <a:latin typeface="Calibri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alibri" pitchFamily="34" charset="0"/>
              </a:rPr>
              <a:t>In </a:t>
            </a:r>
            <a:r>
              <a:rPr lang="cs-CZ" sz="1800" i="1" dirty="0" err="1" smtClean="0">
                <a:latin typeface="Calibri" pitchFamily="34" charset="0"/>
              </a:rPr>
              <a:t>Wikipedia</a:t>
            </a:r>
            <a:r>
              <a:rPr lang="cs-CZ" sz="1800" i="1" dirty="0" smtClean="0">
                <a:latin typeface="Calibri" pitchFamily="34" charset="0"/>
              </a:rPr>
              <a:t> : </a:t>
            </a:r>
            <a:r>
              <a:rPr lang="cs-CZ" sz="1800" i="1" dirty="0" err="1" smtClean="0">
                <a:latin typeface="Calibri" pitchFamily="34" charset="0"/>
              </a:rPr>
              <a:t>the</a:t>
            </a:r>
            <a:r>
              <a:rPr lang="cs-CZ" sz="1800" i="1" dirty="0" smtClean="0">
                <a:latin typeface="Calibri" pitchFamily="34" charset="0"/>
              </a:rPr>
              <a:t> free </a:t>
            </a:r>
            <a:r>
              <a:rPr lang="cs-CZ" sz="1800" i="1" dirty="0" err="1" smtClean="0">
                <a:latin typeface="Calibri" pitchFamily="34" charset="0"/>
              </a:rPr>
              <a:t>encyclopedia</a:t>
            </a:r>
            <a:r>
              <a:rPr lang="cs-CZ" sz="1800" dirty="0" smtClean="0">
                <a:latin typeface="Calibri" pitchFamily="34" charset="0"/>
              </a:rPr>
              <a:t> [online]. St. </a:t>
            </a:r>
            <a:r>
              <a:rPr lang="cs-CZ" sz="1800" dirty="0" err="1" smtClean="0">
                <a:latin typeface="Calibri" pitchFamily="34" charset="0"/>
              </a:rPr>
              <a:t>Petersburg</a:t>
            </a:r>
            <a:r>
              <a:rPr lang="cs-CZ" sz="1800" dirty="0" smtClean="0">
                <a:latin typeface="Calibri" pitchFamily="34" charset="0"/>
              </a:rPr>
              <a:t> (Florida) : </a:t>
            </a:r>
            <a:r>
              <a:rPr lang="cs-CZ" sz="1800" dirty="0" err="1" smtClean="0">
                <a:latin typeface="Calibri" pitchFamily="34" charset="0"/>
              </a:rPr>
              <a:t>Wikipedia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Foundation</a:t>
            </a:r>
            <a:r>
              <a:rPr lang="cs-CZ" sz="1800" dirty="0" smtClean="0">
                <a:latin typeface="Calibri" pitchFamily="34" charset="0"/>
              </a:rPr>
              <a:t>, 9. 7. 2007, last </a:t>
            </a:r>
            <a:r>
              <a:rPr lang="cs-CZ" sz="1800" dirty="0" err="1" smtClean="0">
                <a:latin typeface="Calibri" pitchFamily="34" charset="0"/>
              </a:rPr>
              <a:t>modified</a:t>
            </a:r>
            <a:r>
              <a:rPr lang="cs-CZ" sz="1800" dirty="0" smtClean="0">
                <a:latin typeface="Calibri" pitchFamily="34" charset="0"/>
              </a:rPr>
              <a:t> on 9. 7. 2007 [cit. 2011-03-11]. Dostupné z WWW: &lt;Soubor:</a:t>
            </a:r>
            <a:r>
              <a:rPr lang="cs-CZ" sz="1800" dirty="0" err="1" smtClean="0">
                <a:latin typeface="Calibri" pitchFamily="34" charset="0"/>
              </a:rPr>
              <a:t>Cherries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summerland.jpg</a:t>
            </a:r>
            <a:r>
              <a:rPr lang="cs-CZ" sz="1800" dirty="0" smtClean="0">
                <a:latin typeface="Calibri" pitchFamily="34" charset="0"/>
              </a:rPr>
              <a:t>&gt;.</a:t>
            </a:r>
          </a:p>
          <a:p>
            <a:r>
              <a:rPr lang="cs-CZ" sz="1800" dirty="0" smtClean="0">
                <a:latin typeface="Calibri" pitchFamily="34" charset="0"/>
              </a:rPr>
              <a:t>In </a:t>
            </a:r>
            <a:r>
              <a:rPr lang="cs-CZ" sz="1800" i="1" dirty="0" err="1" smtClean="0">
                <a:latin typeface="Calibri" pitchFamily="34" charset="0"/>
              </a:rPr>
              <a:t>Wikipedia</a:t>
            </a:r>
            <a:r>
              <a:rPr lang="cs-CZ" sz="1800" i="1" dirty="0" smtClean="0">
                <a:latin typeface="Calibri" pitchFamily="34" charset="0"/>
              </a:rPr>
              <a:t> : </a:t>
            </a:r>
            <a:r>
              <a:rPr lang="cs-CZ" sz="1800" i="1" dirty="0" err="1" smtClean="0">
                <a:latin typeface="Calibri" pitchFamily="34" charset="0"/>
              </a:rPr>
              <a:t>the</a:t>
            </a:r>
            <a:r>
              <a:rPr lang="cs-CZ" sz="1800" i="1" dirty="0" smtClean="0">
                <a:latin typeface="Calibri" pitchFamily="34" charset="0"/>
              </a:rPr>
              <a:t> free </a:t>
            </a:r>
            <a:r>
              <a:rPr lang="cs-CZ" sz="1800" i="1" dirty="0" err="1" smtClean="0">
                <a:latin typeface="Calibri" pitchFamily="34" charset="0"/>
              </a:rPr>
              <a:t>encyclopedia</a:t>
            </a:r>
            <a:r>
              <a:rPr lang="cs-CZ" sz="1800" dirty="0" smtClean="0">
                <a:latin typeface="Calibri" pitchFamily="34" charset="0"/>
              </a:rPr>
              <a:t> [online]. St. </a:t>
            </a:r>
            <a:r>
              <a:rPr lang="cs-CZ" sz="1800" dirty="0" err="1" smtClean="0">
                <a:latin typeface="Calibri" pitchFamily="34" charset="0"/>
              </a:rPr>
              <a:t>Petersburg</a:t>
            </a:r>
            <a:r>
              <a:rPr lang="cs-CZ" sz="1800" dirty="0" smtClean="0">
                <a:latin typeface="Calibri" pitchFamily="34" charset="0"/>
              </a:rPr>
              <a:t> (Florida) : </a:t>
            </a:r>
            <a:r>
              <a:rPr lang="cs-CZ" sz="1800" dirty="0" err="1" smtClean="0">
                <a:latin typeface="Calibri" pitchFamily="34" charset="0"/>
              </a:rPr>
              <a:t>Wikipedia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Foundation</a:t>
            </a:r>
            <a:r>
              <a:rPr lang="cs-CZ" sz="1800" dirty="0" smtClean="0">
                <a:latin typeface="Calibri" pitchFamily="34" charset="0"/>
              </a:rPr>
              <a:t>, 1. 4. 2007, last </a:t>
            </a:r>
            <a:r>
              <a:rPr lang="cs-CZ" sz="1800" dirty="0" err="1" smtClean="0">
                <a:latin typeface="Calibri" pitchFamily="34" charset="0"/>
              </a:rPr>
              <a:t>modified</a:t>
            </a:r>
            <a:r>
              <a:rPr lang="cs-CZ" sz="1800" dirty="0" smtClean="0">
                <a:latin typeface="Calibri" pitchFamily="34" charset="0"/>
              </a:rPr>
              <a:t> on 1. 4. 2007 [cit. 2011-03-11]. Dostupné z WWW: &lt;Soubor:</a:t>
            </a:r>
            <a:r>
              <a:rPr lang="cs-CZ" sz="1800" dirty="0" err="1" smtClean="0">
                <a:latin typeface="Calibri" pitchFamily="34" charset="0"/>
              </a:rPr>
              <a:t>Cvet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šljive</a:t>
            </a:r>
            <a:r>
              <a:rPr lang="cs-CZ" sz="1800" dirty="0" smtClean="0">
                <a:latin typeface="Calibri" pitchFamily="34" charset="0"/>
              </a:rPr>
              <a:t> 2.JPG&gt;.</a:t>
            </a:r>
          </a:p>
          <a:p>
            <a:r>
              <a:rPr lang="cs-CZ" sz="1800" dirty="0" smtClean="0">
                <a:latin typeface="Calibri" pitchFamily="34" charset="0"/>
              </a:rPr>
              <a:t>In </a:t>
            </a:r>
            <a:r>
              <a:rPr lang="cs-CZ" sz="1800" i="1" dirty="0" err="1" smtClean="0">
                <a:latin typeface="Calibri" pitchFamily="34" charset="0"/>
              </a:rPr>
              <a:t>Wikipedia</a:t>
            </a:r>
            <a:r>
              <a:rPr lang="cs-CZ" sz="1800" i="1" dirty="0" smtClean="0">
                <a:latin typeface="Calibri" pitchFamily="34" charset="0"/>
              </a:rPr>
              <a:t> : </a:t>
            </a:r>
            <a:r>
              <a:rPr lang="cs-CZ" sz="1800" i="1" dirty="0" err="1" smtClean="0">
                <a:latin typeface="Calibri" pitchFamily="34" charset="0"/>
              </a:rPr>
              <a:t>the</a:t>
            </a:r>
            <a:r>
              <a:rPr lang="cs-CZ" sz="1800" i="1" dirty="0" smtClean="0">
                <a:latin typeface="Calibri" pitchFamily="34" charset="0"/>
              </a:rPr>
              <a:t> free </a:t>
            </a:r>
            <a:r>
              <a:rPr lang="cs-CZ" sz="1800" i="1" dirty="0" err="1" smtClean="0">
                <a:latin typeface="Calibri" pitchFamily="34" charset="0"/>
              </a:rPr>
              <a:t>encyclopedia</a:t>
            </a:r>
            <a:r>
              <a:rPr lang="cs-CZ" sz="1800" dirty="0" smtClean="0">
                <a:latin typeface="Calibri" pitchFamily="34" charset="0"/>
              </a:rPr>
              <a:t> [online]. St. </a:t>
            </a:r>
            <a:r>
              <a:rPr lang="cs-CZ" sz="1800" dirty="0" err="1" smtClean="0">
                <a:latin typeface="Calibri" pitchFamily="34" charset="0"/>
              </a:rPr>
              <a:t>Petersburg</a:t>
            </a:r>
            <a:r>
              <a:rPr lang="cs-CZ" sz="1800" dirty="0" smtClean="0">
                <a:latin typeface="Calibri" pitchFamily="34" charset="0"/>
              </a:rPr>
              <a:t> (Florida) : </a:t>
            </a:r>
            <a:r>
              <a:rPr lang="cs-CZ" sz="1800" dirty="0" err="1" smtClean="0">
                <a:latin typeface="Calibri" pitchFamily="34" charset="0"/>
              </a:rPr>
              <a:t>Wikipedia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Foundation</a:t>
            </a:r>
            <a:r>
              <a:rPr lang="cs-CZ" sz="1800" dirty="0" smtClean="0">
                <a:latin typeface="Calibri" pitchFamily="34" charset="0"/>
              </a:rPr>
              <a:t>, 20. 7. 2009, last </a:t>
            </a:r>
            <a:r>
              <a:rPr lang="cs-CZ" sz="1800" dirty="0" err="1" smtClean="0">
                <a:latin typeface="Calibri" pitchFamily="34" charset="0"/>
              </a:rPr>
              <a:t>modified</a:t>
            </a:r>
            <a:r>
              <a:rPr lang="cs-CZ" sz="1800" dirty="0" smtClean="0">
                <a:latin typeface="Calibri" pitchFamily="34" charset="0"/>
              </a:rPr>
              <a:t> on 20. 7. 2009 [cit. 2011-03-11]. Dostupné z WWW: &lt;Soubor:Slivoň švestka, </a:t>
            </a:r>
            <a:r>
              <a:rPr lang="cs-CZ" sz="1800" dirty="0" err="1" smtClean="0">
                <a:latin typeface="Calibri" pitchFamily="34" charset="0"/>
              </a:rPr>
              <a:t>plum.jpg</a:t>
            </a:r>
            <a:r>
              <a:rPr lang="cs-CZ" sz="1800" dirty="0" smtClean="0">
                <a:latin typeface="Calibri" pitchFamily="34" charset="0"/>
              </a:rPr>
              <a:t>&gt;.</a:t>
            </a:r>
          </a:p>
          <a:p>
            <a:r>
              <a:rPr lang="cs-CZ" sz="1800" dirty="0" smtClean="0">
                <a:latin typeface="Calibri" pitchFamily="34" charset="0"/>
              </a:rPr>
              <a:t>In </a:t>
            </a:r>
            <a:r>
              <a:rPr lang="cs-CZ" sz="1800" i="1" dirty="0" err="1" smtClean="0">
                <a:latin typeface="Calibri" pitchFamily="34" charset="0"/>
              </a:rPr>
              <a:t>Wikipedia</a:t>
            </a:r>
            <a:r>
              <a:rPr lang="cs-CZ" sz="1800" i="1" dirty="0" smtClean="0">
                <a:latin typeface="Calibri" pitchFamily="34" charset="0"/>
              </a:rPr>
              <a:t> : </a:t>
            </a:r>
            <a:r>
              <a:rPr lang="cs-CZ" sz="1800" i="1" dirty="0" err="1" smtClean="0">
                <a:latin typeface="Calibri" pitchFamily="34" charset="0"/>
              </a:rPr>
              <a:t>the</a:t>
            </a:r>
            <a:r>
              <a:rPr lang="cs-CZ" sz="1800" i="1" dirty="0" smtClean="0">
                <a:latin typeface="Calibri" pitchFamily="34" charset="0"/>
              </a:rPr>
              <a:t> free </a:t>
            </a:r>
            <a:r>
              <a:rPr lang="cs-CZ" sz="1800" i="1" dirty="0" err="1" smtClean="0">
                <a:latin typeface="Calibri" pitchFamily="34" charset="0"/>
              </a:rPr>
              <a:t>encyclopedia</a:t>
            </a:r>
            <a:r>
              <a:rPr lang="cs-CZ" sz="1800" dirty="0" smtClean="0">
                <a:latin typeface="Calibri" pitchFamily="34" charset="0"/>
              </a:rPr>
              <a:t> [online]. St. </a:t>
            </a:r>
            <a:r>
              <a:rPr lang="cs-CZ" sz="1800" dirty="0" err="1" smtClean="0">
                <a:latin typeface="Calibri" pitchFamily="34" charset="0"/>
              </a:rPr>
              <a:t>Petersburg</a:t>
            </a:r>
            <a:r>
              <a:rPr lang="cs-CZ" sz="1800" dirty="0" smtClean="0">
                <a:latin typeface="Calibri" pitchFamily="34" charset="0"/>
              </a:rPr>
              <a:t> (Florida) : </a:t>
            </a:r>
            <a:r>
              <a:rPr lang="cs-CZ" sz="1800" dirty="0" err="1" smtClean="0">
                <a:latin typeface="Calibri" pitchFamily="34" charset="0"/>
              </a:rPr>
              <a:t>Wikipedia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Foundation</a:t>
            </a:r>
            <a:r>
              <a:rPr lang="cs-CZ" sz="1800" dirty="0" smtClean="0">
                <a:latin typeface="Calibri" pitchFamily="34" charset="0"/>
              </a:rPr>
              <a:t>, 26. 3. 2005, last </a:t>
            </a:r>
            <a:r>
              <a:rPr lang="cs-CZ" sz="1800" dirty="0" err="1" smtClean="0">
                <a:latin typeface="Calibri" pitchFamily="34" charset="0"/>
              </a:rPr>
              <a:t>modified</a:t>
            </a:r>
            <a:r>
              <a:rPr lang="cs-CZ" sz="1800" dirty="0" smtClean="0">
                <a:latin typeface="Calibri" pitchFamily="34" charset="0"/>
              </a:rPr>
              <a:t> on 26. 3. 2005 [cit. 2011-03-11]. Dostupné z WWW: &lt;Soubor:</a:t>
            </a:r>
            <a:r>
              <a:rPr lang="cs-CZ" sz="1800" dirty="0" err="1" smtClean="0">
                <a:latin typeface="Calibri" pitchFamily="34" charset="0"/>
              </a:rPr>
              <a:t>Apricot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blossom</a:t>
            </a:r>
            <a:r>
              <a:rPr lang="cs-CZ" sz="1800" dirty="0" smtClean="0">
                <a:latin typeface="Calibri" pitchFamily="34" charset="0"/>
              </a:rPr>
              <a:t> detail1.jpg&gt;.</a:t>
            </a:r>
          </a:p>
          <a:p>
            <a:r>
              <a:rPr lang="cs-CZ" sz="1800" dirty="0" smtClean="0">
                <a:latin typeface="Calibri" pitchFamily="34" charset="0"/>
              </a:rPr>
              <a:t>In </a:t>
            </a:r>
            <a:r>
              <a:rPr lang="cs-CZ" sz="1800" i="1" dirty="0" err="1" smtClean="0">
                <a:latin typeface="Calibri" pitchFamily="34" charset="0"/>
              </a:rPr>
              <a:t>Wikipedia</a:t>
            </a:r>
            <a:r>
              <a:rPr lang="cs-CZ" sz="1800" i="1" dirty="0" smtClean="0">
                <a:latin typeface="Calibri" pitchFamily="34" charset="0"/>
              </a:rPr>
              <a:t> : </a:t>
            </a:r>
            <a:r>
              <a:rPr lang="cs-CZ" sz="1800" i="1" dirty="0" err="1" smtClean="0">
                <a:latin typeface="Calibri" pitchFamily="34" charset="0"/>
              </a:rPr>
              <a:t>the</a:t>
            </a:r>
            <a:r>
              <a:rPr lang="cs-CZ" sz="1800" i="1" dirty="0" smtClean="0">
                <a:latin typeface="Calibri" pitchFamily="34" charset="0"/>
              </a:rPr>
              <a:t> free </a:t>
            </a:r>
            <a:r>
              <a:rPr lang="cs-CZ" sz="1800" i="1" dirty="0" err="1" smtClean="0">
                <a:latin typeface="Calibri" pitchFamily="34" charset="0"/>
              </a:rPr>
              <a:t>encyclopedia</a:t>
            </a:r>
            <a:r>
              <a:rPr lang="cs-CZ" sz="1800" dirty="0" smtClean="0">
                <a:latin typeface="Calibri" pitchFamily="34" charset="0"/>
              </a:rPr>
              <a:t> [online]. St. </a:t>
            </a:r>
            <a:r>
              <a:rPr lang="cs-CZ" sz="1800" dirty="0" err="1" smtClean="0">
                <a:latin typeface="Calibri" pitchFamily="34" charset="0"/>
              </a:rPr>
              <a:t>Petersburg</a:t>
            </a:r>
            <a:r>
              <a:rPr lang="cs-CZ" sz="1800" dirty="0" smtClean="0">
                <a:latin typeface="Calibri" pitchFamily="34" charset="0"/>
              </a:rPr>
              <a:t> (Florida) : </a:t>
            </a:r>
            <a:r>
              <a:rPr lang="cs-CZ" sz="1800" dirty="0" err="1" smtClean="0">
                <a:latin typeface="Calibri" pitchFamily="34" charset="0"/>
              </a:rPr>
              <a:t>Wikipedia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Foundation</a:t>
            </a:r>
            <a:r>
              <a:rPr lang="cs-CZ" sz="1800" dirty="0" smtClean="0">
                <a:latin typeface="Calibri" pitchFamily="34" charset="0"/>
              </a:rPr>
              <a:t>, 26. 4. 2005, last </a:t>
            </a:r>
            <a:r>
              <a:rPr lang="cs-CZ" sz="1800" dirty="0" err="1" smtClean="0">
                <a:latin typeface="Calibri" pitchFamily="34" charset="0"/>
              </a:rPr>
              <a:t>modified</a:t>
            </a:r>
            <a:r>
              <a:rPr lang="cs-CZ" sz="1800" dirty="0" smtClean="0">
                <a:latin typeface="Calibri" pitchFamily="34" charset="0"/>
              </a:rPr>
              <a:t> on 26. 4. 2005 [cit. 2011-03-11]. Dostupné z WWW: &lt;Soubor:</a:t>
            </a:r>
            <a:r>
              <a:rPr lang="cs-CZ" sz="1800" dirty="0" err="1" smtClean="0">
                <a:latin typeface="Calibri" pitchFamily="34" charset="0"/>
              </a:rPr>
              <a:t>Apricots.jpg</a:t>
            </a:r>
            <a:r>
              <a:rPr lang="cs-CZ" sz="1800" dirty="0" smtClean="0">
                <a:latin typeface="Calibri" pitchFamily="34" charset="0"/>
              </a:rPr>
              <a:t>&gt;.</a:t>
            </a:r>
          </a:p>
          <a:p>
            <a:r>
              <a:rPr lang="cs-CZ" sz="1800" dirty="0" smtClean="0">
                <a:latin typeface="Calibri" pitchFamily="34" charset="0"/>
              </a:rPr>
              <a:t>In </a:t>
            </a:r>
            <a:r>
              <a:rPr lang="cs-CZ" sz="1800" i="1" dirty="0" err="1" smtClean="0">
                <a:latin typeface="Calibri" pitchFamily="34" charset="0"/>
              </a:rPr>
              <a:t>Wikipedia</a:t>
            </a:r>
            <a:r>
              <a:rPr lang="cs-CZ" sz="1800" i="1" dirty="0" smtClean="0">
                <a:latin typeface="Calibri" pitchFamily="34" charset="0"/>
              </a:rPr>
              <a:t> : </a:t>
            </a:r>
            <a:r>
              <a:rPr lang="cs-CZ" sz="1800" i="1" dirty="0" err="1" smtClean="0">
                <a:latin typeface="Calibri" pitchFamily="34" charset="0"/>
              </a:rPr>
              <a:t>the</a:t>
            </a:r>
            <a:r>
              <a:rPr lang="cs-CZ" sz="1800" i="1" dirty="0" smtClean="0">
                <a:latin typeface="Calibri" pitchFamily="34" charset="0"/>
              </a:rPr>
              <a:t> free </a:t>
            </a:r>
            <a:r>
              <a:rPr lang="cs-CZ" sz="1800" i="1" dirty="0" err="1" smtClean="0">
                <a:latin typeface="Calibri" pitchFamily="34" charset="0"/>
              </a:rPr>
              <a:t>encyclopedia</a:t>
            </a:r>
            <a:r>
              <a:rPr lang="cs-CZ" sz="1800" dirty="0" smtClean="0">
                <a:latin typeface="Calibri" pitchFamily="34" charset="0"/>
              </a:rPr>
              <a:t> [online]. St. </a:t>
            </a:r>
            <a:r>
              <a:rPr lang="cs-CZ" sz="1800" dirty="0" err="1" smtClean="0">
                <a:latin typeface="Calibri" pitchFamily="34" charset="0"/>
              </a:rPr>
              <a:t>Petersburg</a:t>
            </a:r>
            <a:r>
              <a:rPr lang="cs-CZ" sz="1800" dirty="0" smtClean="0">
                <a:latin typeface="Calibri" pitchFamily="34" charset="0"/>
              </a:rPr>
              <a:t> (Florida) : </a:t>
            </a:r>
            <a:r>
              <a:rPr lang="cs-CZ" sz="1800" dirty="0" err="1" smtClean="0">
                <a:latin typeface="Calibri" pitchFamily="34" charset="0"/>
              </a:rPr>
              <a:t>Wikipedia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Foundation</a:t>
            </a:r>
            <a:r>
              <a:rPr lang="cs-CZ" sz="1800" dirty="0" smtClean="0">
                <a:latin typeface="Calibri" pitchFamily="34" charset="0"/>
              </a:rPr>
              <a:t>, 19. 8. 2005, last </a:t>
            </a:r>
            <a:r>
              <a:rPr lang="cs-CZ" sz="1800" dirty="0" err="1" smtClean="0">
                <a:latin typeface="Calibri" pitchFamily="34" charset="0"/>
              </a:rPr>
              <a:t>modified</a:t>
            </a:r>
            <a:r>
              <a:rPr lang="cs-CZ" sz="1800" dirty="0" smtClean="0">
                <a:latin typeface="Calibri" pitchFamily="34" charset="0"/>
              </a:rPr>
              <a:t> on 19. 8. 2005 [cit. 2011-03-11]. Dostupné z WWW: &lt;Soubor:</a:t>
            </a:r>
            <a:r>
              <a:rPr lang="cs-CZ" sz="1800" dirty="0" err="1" smtClean="0">
                <a:latin typeface="Calibri" pitchFamily="34" charset="0"/>
              </a:rPr>
              <a:t>Fleurpecher.jpg</a:t>
            </a:r>
            <a:r>
              <a:rPr lang="cs-CZ" sz="1800" dirty="0" smtClean="0">
                <a:latin typeface="Calibri" pitchFamily="34" charset="0"/>
              </a:rPr>
              <a:t>&gt;.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19256" cy="5361459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alibri" pitchFamily="34" charset="0"/>
              </a:rPr>
              <a:t>In </a:t>
            </a:r>
            <a:r>
              <a:rPr lang="cs-CZ" sz="1800" i="1" dirty="0" err="1" smtClean="0">
                <a:latin typeface="Calibri" pitchFamily="34" charset="0"/>
              </a:rPr>
              <a:t>Wikipedia</a:t>
            </a:r>
            <a:r>
              <a:rPr lang="cs-CZ" sz="1800" i="1" dirty="0" smtClean="0">
                <a:latin typeface="Calibri" pitchFamily="34" charset="0"/>
              </a:rPr>
              <a:t> : </a:t>
            </a:r>
            <a:r>
              <a:rPr lang="cs-CZ" sz="1800" i="1" dirty="0" err="1" smtClean="0">
                <a:latin typeface="Calibri" pitchFamily="34" charset="0"/>
              </a:rPr>
              <a:t>the</a:t>
            </a:r>
            <a:r>
              <a:rPr lang="cs-CZ" sz="1800" i="1" dirty="0" smtClean="0">
                <a:latin typeface="Calibri" pitchFamily="34" charset="0"/>
              </a:rPr>
              <a:t> free </a:t>
            </a:r>
            <a:r>
              <a:rPr lang="cs-CZ" sz="1800" i="1" dirty="0" err="1" smtClean="0">
                <a:latin typeface="Calibri" pitchFamily="34" charset="0"/>
              </a:rPr>
              <a:t>encyclopedia</a:t>
            </a:r>
            <a:r>
              <a:rPr lang="cs-CZ" sz="1800" dirty="0" smtClean="0">
                <a:latin typeface="Calibri" pitchFamily="34" charset="0"/>
              </a:rPr>
              <a:t> [online]. St. </a:t>
            </a:r>
            <a:r>
              <a:rPr lang="cs-CZ" sz="1800" dirty="0" err="1" smtClean="0">
                <a:latin typeface="Calibri" pitchFamily="34" charset="0"/>
              </a:rPr>
              <a:t>Petersburg</a:t>
            </a:r>
            <a:r>
              <a:rPr lang="cs-CZ" sz="1800" dirty="0" smtClean="0">
                <a:latin typeface="Calibri" pitchFamily="34" charset="0"/>
              </a:rPr>
              <a:t> (Florida) : </a:t>
            </a:r>
            <a:r>
              <a:rPr lang="cs-CZ" sz="1800" dirty="0" err="1" smtClean="0">
                <a:latin typeface="Calibri" pitchFamily="34" charset="0"/>
              </a:rPr>
              <a:t>Wikipedia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Foundation</a:t>
            </a:r>
            <a:r>
              <a:rPr lang="cs-CZ" sz="1800" dirty="0" smtClean="0">
                <a:latin typeface="Calibri" pitchFamily="34" charset="0"/>
              </a:rPr>
              <a:t>, 7. 7. 2005, last </a:t>
            </a:r>
            <a:r>
              <a:rPr lang="cs-CZ" sz="1800" dirty="0" err="1" smtClean="0">
                <a:latin typeface="Calibri" pitchFamily="34" charset="0"/>
              </a:rPr>
              <a:t>modified</a:t>
            </a:r>
            <a:r>
              <a:rPr lang="cs-CZ" sz="1800" dirty="0" smtClean="0">
                <a:latin typeface="Calibri" pitchFamily="34" charset="0"/>
              </a:rPr>
              <a:t> on 7. 7. 2005 [cit. 2011-03-11]. Dostupné z WWW: &lt;Soubor:</a:t>
            </a:r>
            <a:r>
              <a:rPr lang="cs-CZ" sz="1800" dirty="0" err="1" smtClean="0">
                <a:latin typeface="Calibri" pitchFamily="34" charset="0"/>
              </a:rPr>
              <a:t>Vineyard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peaches</a:t>
            </a:r>
            <a:r>
              <a:rPr lang="cs-CZ" sz="1800" dirty="0" smtClean="0">
                <a:latin typeface="Calibri" pitchFamily="34" charset="0"/>
              </a:rPr>
              <a:t> de.</a:t>
            </a:r>
            <a:r>
              <a:rPr lang="cs-CZ" sz="1800" dirty="0" err="1" smtClean="0">
                <a:latin typeface="Calibri" pitchFamily="34" charset="0"/>
              </a:rPr>
              <a:t>jpg</a:t>
            </a:r>
            <a:r>
              <a:rPr lang="cs-CZ" sz="1800" dirty="0" smtClean="0">
                <a:latin typeface="Calibri" pitchFamily="34" charset="0"/>
              </a:rPr>
              <a:t>&gt;.</a:t>
            </a:r>
          </a:p>
          <a:p>
            <a:r>
              <a:rPr lang="cs-CZ" sz="1800" dirty="0" smtClean="0">
                <a:latin typeface="Calibri" pitchFamily="34" charset="0"/>
              </a:rPr>
              <a:t>In </a:t>
            </a:r>
            <a:r>
              <a:rPr lang="cs-CZ" sz="1800" i="1" dirty="0" err="1" smtClean="0">
                <a:latin typeface="Calibri" pitchFamily="34" charset="0"/>
              </a:rPr>
              <a:t>Wikipedia</a:t>
            </a:r>
            <a:r>
              <a:rPr lang="cs-CZ" sz="1800" i="1" dirty="0" smtClean="0">
                <a:latin typeface="Calibri" pitchFamily="34" charset="0"/>
              </a:rPr>
              <a:t> : </a:t>
            </a:r>
            <a:r>
              <a:rPr lang="cs-CZ" sz="1800" i="1" dirty="0" err="1" smtClean="0">
                <a:latin typeface="Calibri" pitchFamily="34" charset="0"/>
              </a:rPr>
              <a:t>the</a:t>
            </a:r>
            <a:r>
              <a:rPr lang="cs-CZ" sz="1800" i="1" dirty="0" smtClean="0">
                <a:latin typeface="Calibri" pitchFamily="34" charset="0"/>
              </a:rPr>
              <a:t> free </a:t>
            </a:r>
            <a:r>
              <a:rPr lang="cs-CZ" sz="1800" i="1" dirty="0" err="1" smtClean="0">
                <a:latin typeface="Calibri" pitchFamily="34" charset="0"/>
              </a:rPr>
              <a:t>encyclopedia</a:t>
            </a:r>
            <a:r>
              <a:rPr lang="cs-CZ" sz="1800" dirty="0" smtClean="0">
                <a:latin typeface="Calibri" pitchFamily="34" charset="0"/>
              </a:rPr>
              <a:t> [online]. St. </a:t>
            </a:r>
            <a:r>
              <a:rPr lang="cs-CZ" sz="1800" dirty="0" err="1" smtClean="0">
                <a:latin typeface="Calibri" pitchFamily="34" charset="0"/>
              </a:rPr>
              <a:t>Petersburg</a:t>
            </a:r>
            <a:r>
              <a:rPr lang="cs-CZ" sz="1800" dirty="0" smtClean="0">
                <a:latin typeface="Calibri" pitchFamily="34" charset="0"/>
              </a:rPr>
              <a:t> (Florida) : </a:t>
            </a:r>
            <a:r>
              <a:rPr lang="cs-CZ" sz="1800" dirty="0" err="1" smtClean="0">
                <a:latin typeface="Calibri" pitchFamily="34" charset="0"/>
              </a:rPr>
              <a:t>Wikipedia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Foundation</a:t>
            </a:r>
            <a:r>
              <a:rPr lang="cs-CZ" sz="1800" dirty="0" smtClean="0">
                <a:latin typeface="Calibri" pitchFamily="34" charset="0"/>
              </a:rPr>
              <a:t>, 22. 9. 2008, last </a:t>
            </a:r>
            <a:r>
              <a:rPr lang="cs-CZ" sz="1800" dirty="0" err="1" smtClean="0">
                <a:latin typeface="Calibri" pitchFamily="34" charset="0"/>
              </a:rPr>
              <a:t>modified</a:t>
            </a:r>
            <a:r>
              <a:rPr lang="cs-CZ" sz="1800" dirty="0" smtClean="0">
                <a:latin typeface="Calibri" pitchFamily="34" charset="0"/>
              </a:rPr>
              <a:t> on 22. 9. 2008 [cit. 2011-03-11]. Dostupné z WWW: &lt;Soubor:</a:t>
            </a:r>
            <a:r>
              <a:rPr lang="cs-CZ" sz="1800" dirty="0" err="1" smtClean="0">
                <a:latin typeface="Calibri" pitchFamily="34" charset="0"/>
              </a:rPr>
              <a:t>Juglans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regia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Echte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Walnußfrucht</a:t>
            </a:r>
            <a:r>
              <a:rPr lang="cs-CZ" sz="1800" dirty="0" smtClean="0">
                <a:latin typeface="Calibri" pitchFamily="34" charset="0"/>
              </a:rPr>
              <a:t> 1.JPG&gt;.</a:t>
            </a:r>
          </a:p>
          <a:p>
            <a:r>
              <a:rPr lang="cs-CZ" sz="1800" dirty="0" smtClean="0">
                <a:latin typeface="Calibri" pitchFamily="34" charset="0"/>
              </a:rPr>
              <a:t>In </a:t>
            </a:r>
            <a:r>
              <a:rPr lang="cs-CZ" sz="1800" i="1" dirty="0" err="1" smtClean="0">
                <a:latin typeface="Calibri" pitchFamily="34" charset="0"/>
              </a:rPr>
              <a:t>Wikipedia</a:t>
            </a:r>
            <a:r>
              <a:rPr lang="cs-CZ" sz="1800" i="1" dirty="0" smtClean="0">
                <a:latin typeface="Calibri" pitchFamily="34" charset="0"/>
              </a:rPr>
              <a:t> : </a:t>
            </a:r>
            <a:r>
              <a:rPr lang="cs-CZ" sz="1800" i="1" dirty="0" err="1" smtClean="0">
                <a:latin typeface="Calibri" pitchFamily="34" charset="0"/>
              </a:rPr>
              <a:t>the</a:t>
            </a:r>
            <a:r>
              <a:rPr lang="cs-CZ" sz="1800" i="1" dirty="0" smtClean="0">
                <a:latin typeface="Calibri" pitchFamily="34" charset="0"/>
              </a:rPr>
              <a:t> free </a:t>
            </a:r>
            <a:r>
              <a:rPr lang="cs-CZ" sz="1800" i="1" dirty="0" err="1" smtClean="0">
                <a:latin typeface="Calibri" pitchFamily="34" charset="0"/>
              </a:rPr>
              <a:t>encyclopedia</a:t>
            </a:r>
            <a:r>
              <a:rPr lang="cs-CZ" sz="1800" dirty="0" smtClean="0">
                <a:latin typeface="Calibri" pitchFamily="34" charset="0"/>
              </a:rPr>
              <a:t> [online]. St. </a:t>
            </a:r>
            <a:r>
              <a:rPr lang="cs-CZ" sz="1800" dirty="0" err="1" smtClean="0">
                <a:latin typeface="Calibri" pitchFamily="34" charset="0"/>
              </a:rPr>
              <a:t>Petersburg</a:t>
            </a:r>
            <a:r>
              <a:rPr lang="cs-CZ" sz="1800" dirty="0" smtClean="0">
                <a:latin typeface="Calibri" pitchFamily="34" charset="0"/>
              </a:rPr>
              <a:t> (Florida) : </a:t>
            </a:r>
            <a:r>
              <a:rPr lang="cs-CZ" sz="1800" dirty="0" err="1" smtClean="0">
                <a:latin typeface="Calibri" pitchFamily="34" charset="0"/>
              </a:rPr>
              <a:t>Wikipedia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Foundation</a:t>
            </a:r>
            <a:r>
              <a:rPr lang="cs-CZ" sz="1800" dirty="0" smtClean="0">
                <a:latin typeface="Calibri" pitchFamily="34" charset="0"/>
              </a:rPr>
              <a:t>, 21. 6. 2005, last </a:t>
            </a:r>
            <a:r>
              <a:rPr lang="cs-CZ" sz="1800" dirty="0" err="1" smtClean="0">
                <a:latin typeface="Calibri" pitchFamily="34" charset="0"/>
              </a:rPr>
              <a:t>modified</a:t>
            </a:r>
            <a:r>
              <a:rPr lang="cs-CZ" sz="1800" dirty="0" smtClean="0">
                <a:latin typeface="Calibri" pitchFamily="34" charset="0"/>
              </a:rPr>
              <a:t> on 21. 6. 2005 [cit. 2011-03-11]. Dostupné z WWW: &lt;Soubor:Walnut03.jpg&gt;.</a:t>
            </a:r>
            <a:endParaRPr lang="cs-CZ" sz="1800" dirty="0">
              <a:latin typeface="Calibri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104</Words>
  <Application>Microsoft Office PowerPoint</Application>
  <PresentationFormat>Předvádění na obrazovce (4:3)</PresentationFormat>
  <Paragraphs>29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 ČLOVĚK A JEHO SVĚT Ovocné stromy Radka Smetanová  VY_32_INOVACE_ovocnestromy_04</vt:lpstr>
      <vt:lpstr>OVOCNÉ STROMY</vt:lpstr>
      <vt:lpstr>JABLOŇ – PLOD JABLKO</vt:lpstr>
      <vt:lpstr>HRUŠEŇ – PLOD HRUŠKA</vt:lpstr>
      <vt:lpstr>TŘEŠEŇ – PLOD TŘEŠEŇ</vt:lpstr>
      <vt:lpstr>ŠVESTKA – PLOD ŠVESTKA</vt:lpstr>
      <vt:lpstr>MERUŇKA – PLOD MERUŇKA</vt:lpstr>
      <vt:lpstr>BROSKVOŇ – PLOD BROSKEV</vt:lpstr>
      <vt:lpstr>OŘEŠÁK – PLOD OŘECH</vt:lpstr>
      <vt:lpstr>Zdroj použitých obrázků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15</cp:revision>
  <dcterms:created xsi:type="dcterms:W3CDTF">2011-02-26T20:59:46Z</dcterms:created>
  <dcterms:modified xsi:type="dcterms:W3CDTF">2011-09-08T17:24:46Z</dcterms:modified>
</cp:coreProperties>
</file>