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64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103" d="100"/>
          <a:sy n="103" d="100"/>
        </p:scale>
        <p:origin x="-204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Klepnutím lze upravit styl předlohy podnadpisů.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Klepnutím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89642851-7D16-47AA-9EB5-793457B88ED5}" type="datetimeFigureOut">
              <a:rPr lang="cs-CZ" smtClean="0"/>
              <a:pPr/>
              <a:t>15.6.2012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C79ADDC-A42B-4A2F-8352-3455C6339690}" type="slidenum">
              <a:rPr lang="cs-CZ" smtClean="0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upload.wikimedia.org/wikipedia/commons/9/94/Granizo.jpg" TargetMode="External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hyperlink" Target="http://upload.wikimedia.org/wikipedia/commons/c/c2/SnowflakesWilsonBentley.jpg" TargetMode="Externa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9.jpeg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hyperlink" Target="http://upload.wikimedia.org/wikipedia/commons/2/24/Dew.arp.750pix.jpg" TargetMode="External"/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836713"/>
            <a:ext cx="7774632" cy="2763738"/>
          </a:xfrm>
        </p:spPr>
        <p:txBody>
          <a:bodyPr>
            <a:normAutofit fontScale="90000"/>
          </a:bodyPr>
          <a:lstStyle/>
          <a:p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ČLOVĚK A JEHO SVĚT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Počasí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Radka Smetanová</a:t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/>
            </a:r>
            <a:br>
              <a:rPr lang="cs-CZ" dirty="0" smtClean="0">
                <a:latin typeface="Times New Roman" pitchFamily="18" charset="0"/>
                <a:cs typeface="Times New Roman" pitchFamily="18" charset="0"/>
              </a:rPr>
            </a:b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VY_32_INOVACE_</a:t>
            </a:r>
            <a:r>
              <a:rPr lang="cs-CZ" dirty="0" err="1" smtClean="0">
                <a:latin typeface="Times New Roman" pitchFamily="18" charset="0"/>
                <a:cs typeface="Times New Roman" pitchFamily="18" charset="0"/>
              </a:rPr>
              <a:t>pocasi</a:t>
            </a:r>
            <a:r>
              <a:rPr lang="cs-CZ" dirty="0" smtClean="0">
                <a:latin typeface="Times New Roman" pitchFamily="18" charset="0"/>
                <a:cs typeface="Times New Roman" pitchFamily="18" charset="0"/>
              </a:rPr>
              <a:t>_02</a:t>
            </a:r>
            <a:endParaRPr lang="cs-CZ" dirty="0"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15361" name="Picture 1" descr="F:\1-Radka\LOGO NA ŠABLONY.jp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4077072"/>
            <a:ext cx="8187710" cy="1584176"/>
          </a:xfrm>
          <a:prstGeom prst="rect">
            <a:avLst/>
          </a:prstGeom>
          <a:noFill/>
        </p:spPr>
      </p:pic>
    </p:spTree>
  </p:cSld>
  <p:clrMapOvr>
    <a:masterClrMapping/>
  </p:clrMapOvr>
  <p:transition>
    <p:split dir="in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r>
              <a:rPr lang="cs-CZ" sz="7200" dirty="0" smtClean="0">
                <a:effectLst>
                  <a:glow rad="139700">
                    <a:schemeClr val="accent1">
                      <a:satMod val="175000"/>
                      <a:alpha val="4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POČASÍ</a:t>
            </a:r>
            <a:endParaRPr lang="cs-CZ" sz="7200" dirty="0">
              <a:effectLst>
                <a:glow rad="139700">
                  <a:schemeClr val="accent1">
                    <a:satMod val="175000"/>
                    <a:alpha val="4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j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e okamžitý stav ovzduší na určitém místě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z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měny počasí jsou způsobeny především zemskou rotací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očasí se může měnit velmi rychle</a:t>
            </a:r>
          </a:p>
          <a:p>
            <a:r>
              <a:rPr lang="cs-CZ" sz="4000" dirty="0">
                <a:latin typeface="Times New Roman" pitchFamily="18" charset="0"/>
                <a:cs typeface="Times New Roman" pitchFamily="18" charset="0"/>
              </a:rPr>
              <a:t>p</a:t>
            </a:r>
            <a:r>
              <a:rPr lang="cs-CZ" sz="4000" dirty="0" smtClean="0">
                <a:latin typeface="Times New Roman" pitchFamily="18" charset="0"/>
                <a:cs typeface="Times New Roman" pitchFamily="18" charset="0"/>
              </a:rPr>
              <a:t>očasím se zabývá meteorologie</a:t>
            </a:r>
          </a:p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noFill/>
          <a:effectLst>
            <a:glow rad="228600">
              <a:schemeClr val="accent2">
                <a:satMod val="175000"/>
                <a:alpha val="40000"/>
              </a:schemeClr>
            </a:glow>
          </a:effectLst>
        </p:spPr>
        <p:txBody>
          <a:bodyPr>
            <a:normAutofit/>
          </a:bodyPr>
          <a:lstStyle/>
          <a:p>
            <a:r>
              <a:rPr lang="cs-CZ" sz="5400" dirty="0" smtClean="0">
                <a:effectLst>
                  <a:glow rad="101600">
                    <a:srgbClr val="FFFF00">
                      <a:alpha val="60000"/>
                    </a:srgbClr>
                  </a:glow>
                </a:effectLst>
                <a:latin typeface="Times New Roman" pitchFamily="18" charset="0"/>
                <a:cs typeface="Times New Roman" pitchFamily="18" charset="0"/>
              </a:rPr>
              <a:t>JASNO</a:t>
            </a:r>
            <a:endParaRPr lang="cs-CZ" sz="5400" dirty="0">
              <a:effectLst>
                <a:glow rad="101600">
                  <a:srgbClr val="FFFF00">
                    <a:alpha val="60000"/>
                  </a:srgb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539552" y="1412776"/>
            <a:ext cx="2520280" cy="2088232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 dirty="0">
              <a:solidFill>
                <a:srgbClr val="FFFF00"/>
              </a:solidFill>
            </a:endParaRPr>
          </a:p>
        </p:txBody>
      </p:sp>
      <p:pic>
        <p:nvPicPr>
          <p:cNvPr id="5" name="imgPreview" descr="břehy,deštníky,dovolená,fotografie,moře,oceány,písky,pláže,plážová křesla,plážové slunečníky,počasí,příroda,slunečný,voda,volný čas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779912" y="1628800"/>
            <a:ext cx="4680520" cy="467980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>
          <a:xfrm>
            <a:off x="457200" y="3573016"/>
            <a:ext cx="8291264" cy="2553147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rgbClr val="FFC000">
                      <a:alpha val="60000"/>
                    </a:srgbClr>
                  </a:glow>
                </a:effectLst>
                <a:latin typeface="Times New Roman" pitchFamily="18" charset="0"/>
                <a:cs typeface="Times New Roman" pitchFamily="18" charset="0"/>
              </a:rPr>
              <a:t>POLOJASNO</a:t>
            </a:r>
            <a:endParaRPr lang="cs-CZ" sz="6000" dirty="0">
              <a:effectLst>
                <a:glow rad="101600">
                  <a:srgbClr val="FFC000">
                    <a:alpha val="60000"/>
                  </a:srgb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Slunce 3"/>
          <p:cNvSpPr/>
          <p:nvPr/>
        </p:nvSpPr>
        <p:spPr>
          <a:xfrm>
            <a:off x="1979712" y="2564904"/>
            <a:ext cx="1944216" cy="1800200"/>
          </a:xfrm>
          <a:prstGeom prst="sun">
            <a:avLst/>
          </a:prstGeom>
          <a:solidFill>
            <a:srgbClr val="FFFF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 rot="236363">
            <a:off x="453886" y="3384271"/>
            <a:ext cx="2952328" cy="1800200"/>
          </a:xfrm>
          <a:prstGeom prst="cloudCallout">
            <a:avLst>
              <a:gd name="adj1" fmla="val -24118"/>
              <a:gd name="adj2" fmla="val 3325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1266" name="Picture 2" descr="fotografie,mraky,oblačný,obloha,počasí,příroda,sluneční svi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556792"/>
            <a:ext cx="4679802" cy="4679801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tx2">
                      <a:lumMod val="75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ZATAŽENO</a:t>
            </a:r>
            <a:endParaRPr lang="cs-CZ" sz="6000" dirty="0">
              <a:effectLst>
                <a:glow rad="101600">
                  <a:schemeClr val="tx2">
                    <a:lumMod val="75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 rot="440198">
            <a:off x="260797" y="2162323"/>
            <a:ext cx="2810234" cy="1453230"/>
          </a:xfrm>
          <a:prstGeom prst="cloudCallout">
            <a:avLst>
              <a:gd name="adj1" fmla="val -14660"/>
              <a:gd name="adj2" fmla="val 2713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 rot="11118728">
            <a:off x="1398217" y="2970550"/>
            <a:ext cx="2613120" cy="1559470"/>
          </a:xfrm>
          <a:prstGeom prst="cloudCallout">
            <a:avLst>
              <a:gd name="adj1" fmla="val -991"/>
              <a:gd name="adj2" fmla="val 3869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0242" name="Picture 2" descr="Baltské moře,hurikány,iStockphoto,lámání vln,majáky,moře,pláže,pobřeží,počasí,síla přírody,surfy,vlny,zimní bouře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772816"/>
            <a:ext cx="4211960" cy="4211959"/>
          </a:xfrm>
          <a:prstGeom prst="rect">
            <a:avLst/>
          </a:prstGeom>
          <a:noFill/>
        </p:spPr>
      </p:pic>
      <p:sp>
        <p:nvSpPr>
          <p:cNvPr id="7" name="Zástupný symbol pro obsah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tx2">
                      <a:lumMod val="20000"/>
                      <a:lumOff val="80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DÉŠŤ</a:t>
            </a:r>
            <a:endParaRPr lang="cs-CZ" sz="6000" dirty="0">
              <a:effectLst>
                <a:glow rad="101600">
                  <a:schemeClr val="tx2">
                    <a:lumMod val="20000"/>
                    <a:lumOff val="80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23528" y="2420888"/>
            <a:ext cx="3024336" cy="1440160"/>
          </a:xfrm>
          <a:prstGeom prst="cloudCallout">
            <a:avLst>
              <a:gd name="adj1" fmla="val -26097"/>
              <a:gd name="adj2" fmla="val 27326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079612" y="3753036"/>
            <a:ext cx="504056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 rot="5400000">
            <a:off x="1943708" y="3897052"/>
            <a:ext cx="648072" cy="432048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0" name="Přímá spojovací čára 9"/>
          <p:cNvCxnSpPr/>
          <p:nvPr/>
        </p:nvCxnSpPr>
        <p:spPr>
          <a:xfrm rot="5400000">
            <a:off x="1511660" y="3897052"/>
            <a:ext cx="576064" cy="360040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čára 11"/>
          <p:cNvCxnSpPr/>
          <p:nvPr/>
        </p:nvCxnSpPr>
        <p:spPr>
          <a:xfrm rot="5400000">
            <a:off x="791580" y="3825044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4" name="Přímá spojovací čára 13"/>
          <p:cNvCxnSpPr/>
          <p:nvPr/>
        </p:nvCxnSpPr>
        <p:spPr>
          <a:xfrm rot="5400000">
            <a:off x="1115616" y="4293096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Přímá spojovací čára 15"/>
          <p:cNvCxnSpPr/>
          <p:nvPr/>
        </p:nvCxnSpPr>
        <p:spPr>
          <a:xfrm rot="5400000">
            <a:off x="2303748" y="4329100"/>
            <a:ext cx="504056" cy="288032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1" name="Přímá spojovací čára 20"/>
          <p:cNvCxnSpPr/>
          <p:nvPr/>
        </p:nvCxnSpPr>
        <p:spPr>
          <a:xfrm rot="5400000">
            <a:off x="2555776" y="3861048"/>
            <a:ext cx="288032" cy="144016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ovací čára 22"/>
          <p:cNvCxnSpPr/>
          <p:nvPr/>
        </p:nvCxnSpPr>
        <p:spPr>
          <a:xfrm rot="5400000">
            <a:off x="1799692" y="4113076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Přímá spojovací čára 24"/>
          <p:cNvCxnSpPr/>
          <p:nvPr/>
        </p:nvCxnSpPr>
        <p:spPr>
          <a:xfrm rot="5400000">
            <a:off x="1979712" y="4581128"/>
            <a:ext cx="360040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7" name="Přímá spojovací čára 26"/>
          <p:cNvCxnSpPr/>
          <p:nvPr/>
        </p:nvCxnSpPr>
        <p:spPr>
          <a:xfrm rot="5400000">
            <a:off x="647564" y="4329100"/>
            <a:ext cx="288032" cy="216024"/>
          </a:xfrm>
          <a:prstGeom prst="line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9218" name="Picture 2" descr="deště,fotografie,kaluže,kapky deště,počasí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95936" y="1412776"/>
            <a:ext cx="4824536" cy="4824535"/>
          </a:xfrm>
          <a:prstGeom prst="rect">
            <a:avLst/>
          </a:prstGeom>
          <a:noFill/>
        </p:spPr>
      </p:pic>
      <p:sp>
        <p:nvSpPr>
          <p:cNvPr id="17" name="Zástupný symbol pro obsah 1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tx2">
                      <a:lumMod val="75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BOUŘKA</a:t>
            </a:r>
            <a:endParaRPr lang="cs-CZ" sz="6000" dirty="0">
              <a:effectLst>
                <a:glow rad="101600">
                  <a:schemeClr val="tx2">
                    <a:lumMod val="75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611560" y="2132856"/>
            <a:ext cx="2664296" cy="1656184"/>
          </a:xfrm>
          <a:prstGeom prst="cloudCallout">
            <a:avLst>
              <a:gd name="adj1" fmla="val -11717"/>
              <a:gd name="adj2" fmla="val 2540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cxnSp>
        <p:nvCxnSpPr>
          <p:cNvPr id="6" name="Přímá spojovací čára 5"/>
          <p:cNvCxnSpPr/>
          <p:nvPr/>
        </p:nvCxnSpPr>
        <p:spPr>
          <a:xfrm rot="5400000">
            <a:off x="1331640" y="3068960"/>
            <a:ext cx="1008112" cy="576064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ovací čára 7"/>
          <p:cNvCxnSpPr/>
          <p:nvPr/>
        </p:nvCxnSpPr>
        <p:spPr>
          <a:xfrm>
            <a:off x="1547664" y="3861048"/>
            <a:ext cx="720080" cy="0"/>
          </a:xfrm>
          <a:prstGeom prst="line">
            <a:avLst/>
          </a:prstGeom>
          <a:ln w="381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2" name="Přímá spojovací šipka 11"/>
          <p:cNvCxnSpPr/>
          <p:nvPr/>
        </p:nvCxnSpPr>
        <p:spPr>
          <a:xfrm rot="5400000">
            <a:off x="1511660" y="4041068"/>
            <a:ext cx="936104" cy="576064"/>
          </a:xfrm>
          <a:prstGeom prst="straightConnector1">
            <a:avLst/>
          </a:prstGeom>
          <a:ln w="38100">
            <a:tailEnd type="arrow"/>
          </a:ln>
        </p:spPr>
        <p:style>
          <a:lnRef idx="1">
            <a:schemeClr val="dk1"/>
          </a:lnRef>
          <a:fillRef idx="0">
            <a:schemeClr val="dk1"/>
          </a:fillRef>
          <a:effectRef idx="0">
            <a:schemeClr val="dk1"/>
          </a:effectRef>
          <a:fontRef idx="minor">
            <a:schemeClr val="tx1"/>
          </a:fontRef>
        </p:style>
      </p:cxnSp>
      <p:sp>
        <p:nvSpPr>
          <p:cNvPr id="13" name="Obláček 12"/>
          <p:cNvSpPr/>
          <p:nvPr/>
        </p:nvSpPr>
        <p:spPr>
          <a:xfrm>
            <a:off x="2051720" y="2924944"/>
            <a:ext cx="1728192" cy="792088"/>
          </a:xfrm>
          <a:prstGeom prst="cloudCallout">
            <a:avLst>
              <a:gd name="adj1" fmla="val -15046"/>
              <a:gd name="adj2" fmla="val 33640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8194" name="Picture 2" descr="blesk,blesky,bouřky,fotografie,krajiny,místa,počasí,přír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067944" y="1412776"/>
            <a:ext cx="4716016" cy="5112567"/>
          </a:xfrm>
          <a:prstGeom prst="rect">
            <a:avLst/>
          </a:prstGeom>
          <a:noFill/>
        </p:spPr>
      </p:pic>
      <p:sp>
        <p:nvSpPr>
          <p:cNvPr id="10" name="Zástupný symbol pro obsah 9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accent5"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KROUPY</a:t>
            </a:r>
            <a:endParaRPr lang="cs-CZ" sz="6000" dirty="0">
              <a:effectLst>
                <a:glow rad="101600">
                  <a:schemeClr val="accent5"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>
            <a:off x="395536" y="2348880"/>
            <a:ext cx="2232248" cy="1440160"/>
          </a:xfrm>
          <a:prstGeom prst="cloudCallout">
            <a:avLst>
              <a:gd name="adj1" fmla="val -15713"/>
              <a:gd name="adj2" fmla="val 29761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Obláček 4"/>
          <p:cNvSpPr/>
          <p:nvPr/>
        </p:nvSpPr>
        <p:spPr>
          <a:xfrm>
            <a:off x="1979712" y="2996952"/>
            <a:ext cx="1080120" cy="792088"/>
          </a:xfrm>
          <a:prstGeom prst="cloudCallout">
            <a:avLst>
              <a:gd name="adj1" fmla="val -11574"/>
              <a:gd name="adj2" fmla="val 28228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Vývojový diagram: spojka 5"/>
          <p:cNvSpPr/>
          <p:nvPr/>
        </p:nvSpPr>
        <p:spPr>
          <a:xfrm>
            <a:off x="1763688" y="4005064"/>
            <a:ext cx="45719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Vývojový diagram: spojka 6"/>
          <p:cNvSpPr/>
          <p:nvPr/>
        </p:nvSpPr>
        <p:spPr>
          <a:xfrm>
            <a:off x="1475656" y="3861048"/>
            <a:ext cx="45719" cy="72008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Vývojový diagram: spojka 7"/>
          <p:cNvSpPr/>
          <p:nvPr/>
        </p:nvSpPr>
        <p:spPr>
          <a:xfrm>
            <a:off x="1187624" y="3789040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Vývojový diagram: spojka 8"/>
          <p:cNvSpPr/>
          <p:nvPr/>
        </p:nvSpPr>
        <p:spPr>
          <a:xfrm>
            <a:off x="755576" y="3789040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Vývojový diagram: spojka 9"/>
          <p:cNvSpPr/>
          <p:nvPr/>
        </p:nvSpPr>
        <p:spPr>
          <a:xfrm>
            <a:off x="1907704" y="3717032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Vývojový diagram: spojka 10"/>
          <p:cNvSpPr/>
          <p:nvPr/>
        </p:nvSpPr>
        <p:spPr>
          <a:xfrm>
            <a:off x="2123728" y="3933056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Vývojový diagram: spojka 11"/>
          <p:cNvSpPr/>
          <p:nvPr/>
        </p:nvSpPr>
        <p:spPr>
          <a:xfrm>
            <a:off x="971600" y="4005064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Vývojový diagram: spojka 13"/>
          <p:cNvSpPr/>
          <p:nvPr/>
        </p:nvSpPr>
        <p:spPr>
          <a:xfrm>
            <a:off x="1691680" y="4221088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6" name="Vývojový diagram: spojka 15"/>
          <p:cNvSpPr/>
          <p:nvPr/>
        </p:nvSpPr>
        <p:spPr>
          <a:xfrm>
            <a:off x="1907704" y="4077072"/>
            <a:ext cx="97160" cy="14401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7" name="Vývojový diagram: spojka 16"/>
          <p:cNvSpPr/>
          <p:nvPr/>
        </p:nvSpPr>
        <p:spPr>
          <a:xfrm flipH="1">
            <a:off x="1331640" y="4077072"/>
            <a:ext cx="45719" cy="88776"/>
          </a:xfrm>
          <a:prstGeom prst="flowChartConnector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7170" name="Picture 2" descr="Soubor:Granizo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753500" y="1916832"/>
            <a:ext cx="5030460" cy="3257223"/>
          </a:xfrm>
          <a:prstGeom prst="rect">
            <a:avLst/>
          </a:prstGeom>
          <a:noFill/>
        </p:spPr>
      </p:pic>
      <p:sp>
        <p:nvSpPr>
          <p:cNvPr id="19" name="Zástupný symbol pro obsah 18"/>
          <p:cNvSpPr>
            <a:spLocks noGrp="1"/>
          </p:cNvSpPr>
          <p:nvPr>
            <p:ph idx="1"/>
          </p:nvPr>
        </p:nvSpPr>
        <p:spPr>
          <a:xfrm>
            <a:off x="457200" y="3356992"/>
            <a:ext cx="8291264" cy="276917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  <p:bldP spid="5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bg1">
                      <a:lumMod val="75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SNÍH</a:t>
            </a:r>
            <a:endParaRPr lang="cs-CZ" sz="6000" dirty="0">
              <a:effectLst>
                <a:glow rad="101600">
                  <a:schemeClr val="bg1">
                    <a:lumMod val="75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bláček 3"/>
          <p:cNvSpPr/>
          <p:nvPr/>
        </p:nvSpPr>
        <p:spPr>
          <a:xfrm rot="710284">
            <a:off x="816198" y="1900010"/>
            <a:ext cx="2808312" cy="1584176"/>
          </a:xfrm>
          <a:prstGeom prst="cloudCallout">
            <a:avLst>
              <a:gd name="adj1" fmla="val -38131"/>
              <a:gd name="adj2" fmla="val 21915"/>
            </a:avLst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5" name="Slunce 4"/>
          <p:cNvSpPr/>
          <p:nvPr/>
        </p:nvSpPr>
        <p:spPr>
          <a:xfrm>
            <a:off x="1331640" y="3645024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6" name="Slunce 5"/>
          <p:cNvSpPr/>
          <p:nvPr/>
        </p:nvSpPr>
        <p:spPr>
          <a:xfrm>
            <a:off x="2123728" y="3645024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8" name="Slunce 7"/>
          <p:cNvSpPr/>
          <p:nvPr/>
        </p:nvSpPr>
        <p:spPr>
          <a:xfrm>
            <a:off x="1403648" y="3356992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Slunce 9"/>
          <p:cNvSpPr/>
          <p:nvPr/>
        </p:nvSpPr>
        <p:spPr>
          <a:xfrm>
            <a:off x="2483768" y="3501008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Slunce 10"/>
          <p:cNvSpPr/>
          <p:nvPr/>
        </p:nvSpPr>
        <p:spPr>
          <a:xfrm>
            <a:off x="1043608" y="3068960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Slunce 11"/>
          <p:cNvSpPr/>
          <p:nvPr/>
        </p:nvSpPr>
        <p:spPr>
          <a:xfrm>
            <a:off x="1619672" y="3284984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3" name="Slunce 12"/>
          <p:cNvSpPr/>
          <p:nvPr/>
        </p:nvSpPr>
        <p:spPr>
          <a:xfrm>
            <a:off x="1835696" y="3789040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4" name="Slunce 13"/>
          <p:cNvSpPr/>
          <p:nvPr/>
        </p:nvSpPr>
        <p:spPr>
          <a:xfrm>
            <a:off x="2051720" y="3212976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15" name="Zástupný symbol pro obsah 14" descr="Soubor:SnowflakesWilsonBentley.jpg">
            <a:hlinkClick r:id="rId2"/>
          </p:cNvPr>
          <p:cNvPicPr>
            <a:picLocks noGrp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 rot="16200000">
            <a:off x="1182923" y="4369805"/>
            <a:ext cx="1593578" cy="20162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" name="Slunce 17"/>
          <p:cNvSpPr/>
          <p:nvPr/>
        </p:nvSpPr>
        <p:spPr>
          <a:xfrm>
            <a:off x="1043608" y="3356992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9" name="Slunce 18"/>
          <p:cNvSpPr/>
          <p:nvPr/>
        </p:nvSpPr>
        <p:spPr>
          <a:xfrm>
            <a:off x="1691680" y="3573016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0" name="Slunce 19"/>
          <p:cNvSpPr/>
          <p:nvPr/>
        </p:nvSpPr>
        <p:spPr>
          <a:xfrm>
            <a:off x="2339752" y="3284984"/>
            <a:ext cx="144016" cy="144016"/>
          </a:xfrm>
          <a:prstGeom prst="sun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6146" name="Picture 2" descr="borovice,cesty,fotografie,jehličnaté stromy,kopce,krajiny,lesy,národní parky,příroda,Severní Amerika,silnice,sníh,Spojené státy,stezky,stromy,USA,Yellowstonský národní park,zima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067944" y="1628800"/>
            <a:ext cx="4752528" cy="4752527"/>
          </a:xfrm>
          <a:prstGeom prst="rect">
            <a:avLst/>
          </a:prstGeom>
          <a:noFill/>
        </p:spPr>
      </p:pic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accent4"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DUHA</a:t>
            </a:r>
            <a:endParaRPr lang="cs-CZ" sz="6000" dirty="0">
              <a:effectLst>
                <a:glow rad="101600">
                  <a:schemeClr val="accent4"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sp>
        <p:nvSpPr>
          <p:cNvPr id="4" name="Ohnutý pruh 3"/>
          <p:cNvSpPr/>
          <p:nvPr/>
        </p:nvSpPr>
        <p:spPr>
          <a:xfrm>
            <a:off x="611560" y="1700808"/>
            <a:ext cx="2376264" cy="2448272"/>
          </a:xfrm>
          <a:prstGeom prst="blockArc">
            <a:avLst/>
          </a:prstGeom>
          <a:solidFill>
            <a:schemeClr val="bg1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>
              <a:solidFill>
                <a:schemeClr val="tx1"/>
              </a:solidFill>
            </a:endParaRPr>
          </a:p>
        </p:txBody>
      </p:sp>
      <p:pic>
        <p:nvPicPr>
          <p:cNvPr id="5122" name="Picture 2" descr="duhy,fotografie,krajiny,obloha,počasí,pole,přírod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83968" y="1772816"/>
            <a:ext cx="4679803" cy="4679801"/>
          </a:xfrm>
          <a:prstGeom prst="rect">
            <a:avLst/>
          </a:prstGeom>
          <a:noFill/>
        </p:spPr>
      </p:pic>
      <p:sp>
        <p:nvSpPr>
          <p:cNvPr id="6" name="Zástupný symbol pro obsah 5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 animBg="1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tx1">
                      <a:lumMod val="65000"/>
                      <a:lumOff val="35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MLHA</a:t>
            </a:r>
            <a:endParaRPr lang="cs-CZ" sz="6000" dirty="0">
              <a:effectLst>
                <a:glow rad="101600">
                  <a:schemeClr val="tx1">
                    <a:lumMod val="65000"/>
                    <a:lumOff val="35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99592" y="2564904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>
            <a:off x="899592" y="2996952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čára 8"/>
          <p:cNvCxnSpPr/>
          <p:nvPr/>
        </p:nvCxnSpPr>
        <p:spPr>
          <a:xfrm>
            <a:off x="899592" y="3429000"/>
            <a:ext cx="216024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gPreview" descr="auta,automobily,cesty,doprava,fotografie,motorová vozidla,počasí,řízení,roční období,sněhy,sněžení,vánice,vozidla,zima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139952" y="1772816"/>
            <a:ext cx="4679801" cy="446377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3861048"/>
            <a:ext cx="8291264" cy="2265115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accent5">
                      <a:lumMod val="40000"/>
                      <a:lumOff val="60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JINOVATKA</a:t>
            </a:r>
            <a:endParaRPr lang="cs-CZ" sz="6000" dirty="0">
              <a:effectLst>
                <a:glow rad="101600">
                  <a:schemeClr val="accent5">
                    <a:lumMod val="40000"/>
                    <a:lumOff val="60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16200000" flipH="1">
            <a:off x="575556" y="2456892"/>
            <a:ext cx="1224136" cy="720080"/>
          </a:xfrm>
          <a:prstGeom prst="line">
            <a:avLst/>
          </a:prstGeom>
          <a:ln w="28575">
            <a:solidFill>
              <a:schemeClr val="tx2">
                <a:lumMod val="60000"/>
                <a:lumOff val="4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čára 6"/>
          <p:cNvCxnSpPr/>
          <p:nvPr/>
        </p:nvCxnSpPr>
        <p:spPr>
          <a:xfrm rot="5400000" flipH="1" flipV="1">
            <a:off x="1295636" y="2456892"/>
            <a:ext cx="1224136" cy="72008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3074" name="Picture 2" descr="borovice,fotografie,jehlice borovice,jehličnaté stromy,mráz,příroda,rostliny,sluneční světlo,sníh,stromy,zim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347864" y="1628800"/>
            <a:ext cx="5256584" cy="4608511"/>
          </a:xfrm>
          <a:prstGeom prst="rect">
            <a:avLst/>
          </a:prstGeom>
          <a:noFill/>
        </p:spPr>
      </p:pic>
      <p:sp>
        <p:nvSpPr>
          <p:cNvPr id="9" name="Zástupný symbol pro obsah 8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accent3">
                      <a:lumMod val="20000"/>
                      <a:lumOff val="80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ROSA</a:t>
            </a:r>
            <a:endParaRPr lang="cs-CZ" sz="6000" dirty="0">
              <a:effectLst>
                <a:glow rad="101600">
                  <a:schemeClr val="accent3">
                    <a:lumMod val="20000"/>
                    <a:lumOff val="80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>
            <a:off x="827584" y="3140968"/>
            <a:ext cx="2016224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6" name="Oblouk 5"/>
          <p:cNvSpPr/>
          <p:nvPr/>
        </p:nvSpPr>
        <p:spPr>
          <a:xfrm>
            <a:off x="1403648" y="2852936"/>
            <a:ext cx="720080" cy="576064"/>
          </a:xfrm>
          <a:prstGeom prst="arc">
            <a:avLst/>
          </a:prstGeom>
          <a:ln>
            <a:solidFill>
              <a:srgbClr val="0070C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Oblouk 6"/>
          <p:cNvSpPr/>
          <p:nvPr/>
        </p:nvSpPr>
        <p:spPr>
          <a:xfrm rot="15485505">
            <a:off x="1619672" y="2708920"/>
            <a:ext cx="432048" cy="720080"/>
          </a:xfrm>
          <a:prstGeom prst="arc">
            <a:avLst/>
          </a:prstGeom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pic>
        <p:nvPicPr>
          <p:cNvPr id="2050" name="Picture 2" descr="Soubor:Dew.arp.750pix.jpg">
            <a:hlinkClick r:id="rId2"/>
          </p:cNvPr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 rot="5400000">
            <a:off x="4458191" y="1670601"/>
            <a:ext cx="4254054" cy="4170452"/>
          </a:xfrm>
          <a:prstGeom prst="rect">
            <a:avLst/>
          </a:prstGeom>
          <a:noFill/>
        </p:spPr>
      </p:pic>
      <p:sp>
        <p:nvSpPr>
          <p:cNvPr id="8" name="Zástupný symbol pro obsah 7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6" grpId="0" animBg="1"/>
      <p:bldP spid="7" grpId="0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6000" dirty="0" smtClean="0">
                <a:effectLst>
                  <a:glow rad="101600">
                    <a:schemeClr val="bg1">
                      <a:lumMod val="65000"/>
                      <a:alpha val="60000"/>
                    </a:schemeClr>
                  </a:glow>
                </a:effectLst>
                <a:latin typeface="Times New Roman" pitchFamily="18" charset="0"/>
                <a:cs typeface="Times New Roman" pitchFamily="18" charset="0"/>
              </a:rPr>
              <a:t>VÍTR</a:t>
            </a:r>
            <a:endParaRPr lang="cs-CZ" sz="6000" dirty="0">
              <a:effectLst>
                <a:glow rad="101600">
                  <a:schemeClr val="bg1">
                    <a:lumMod val="65000"/>
                    <a:alpha val="60000"/>
                  </a:schemeClr>
                </a:glow>
              </a:effectLst>
              <a:latin typeface="Times New Roman" pitchFamily="18" charset="0"/>
              <a:cs typeface="Times New Roman" pitchFamily="18" charset="0"/>
            </a:endParaRPr>
          </a:p>
        </p:txBody>
      </p:sp>
      <p:cxnSp>
        <p:nvCxnSpPr>
          <p:cNvPr id="5" name="Přímá spojovací čára 4"/>
          <p:cNvCxnSpPr/>
          <p:nvPr/>
        </p:nvCxnSpPr>
        <p:spPr>
          <a:xfrm rot="5400000">
            <a:off x="647564" y="2960948"/>
            <a:ext cx="1080120" cy="0"/>
          </a:xfrm>
          <a:prstGeom prst="line">
            <a:avLst/>
          </a:prstGeom>
          <a:ln w="28575"/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7" name="Přímá spojovací šipka 6"/>
          <p:cNvCxnSpPr/>
          <p:nvPr/>
        </p:nvCxnSpPr>
        <p:spPr>
          <a:xfrm>
            <a:off x="1187624" y="2780928"/>
            <a:ext cx="1368152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9" name="Přímá spojovací šipka 8"/>
          <p:cNvCxnSpPr/>
          <p:nvPr/>
        </p:nvCxnSpPr>
        <p:spPr>
          <a:xfrm>
            <a:off x="1187624" y="3140968"/>
            <a:ext cx="1368152" cy="1588"/>
          </a:xfrm>
          <a:prstGeom prst="straightConnector1">
            <a:avLst/>
          </a:prstGeom>
          <a:ln w="28575"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8" name="imgPreview" descr="budovy,fotografie,majáky,místa,moře,oceány,počasí,rostliny,signální věže,tráva,větrno,vítr"/>
          <p:cNvPicPr/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932040" y="1196752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0" name="imgPreview" descr="červení,iStockphoto,letectví,léto,meteorologie,mraky,počasí,směry,větrné pytle,větry"/>
          <p:cNvPicPr/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5004048" y="3762375"/>
            <a:ext cx="3095625" cy="309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1" name="Zástupný symbol pro obsah 10"/>
          <p:cNvSpPr>
            <a:spLocks noGrp="1"/>
          </p:cNvSpPr>
          <p:nvPr>
            <p:ph idx="1"/>
          </p:nvPr>
        </p:nvSpPr>
        <p:spPr>
          <a:xfrm>
            <a:off x="457200" y="3356992"/>
            <a:ext cx="8291264" cy="2769171"/>
          </a:xfrm>
        </p:spPr>
        <p:txBody>
          <a:bodyPr/>
          <a:lstStyle/>
          <a:p>
            <a:endParaRPr lang="cs-CZ" dirty="0"/>
          </a:p>
        </p:txBody>
      </p:sp>
    </p:spTree>
  </p:cSld>
  <p:clrMapOvr>
    <a:masterClrMapping/>
  </p:clrMapOvr>
  <p:transition spd="slow">
    <p:split dir="in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5400" dirty="0" smtClean="0"/>
              <a:t>Použité zdroje</a:t>
            </a:r>
            <a:endParaRPr lang="cs-CZ" sz="54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25. 7. 2005,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25. 7. 2005 [cit. 2011-03-11]. Dostupné z WWW: &lt;Soubor:Dew.arp.750pix.jpg&gt;.</a:t>
            </a:r>
          </a:p>
          <a:p>
            <a:r>
              <a:rPr lang="cs-CZ" sz="2000" dirty="0" smtClean="0"/>
              <a:t>In </a:t>
            </a:r>
            <a:r>
              <a:rPr lang="cs-CZ" sz="2000" i="1" dirty="0" err="1" smtClean="0"/>
              <a:t>Wikipedia</a:t>
            </a:r>
            <a:r>
              <a:rPr lang="cs-CZ" sz="2000" i="1" dirty="0" smtClean="0"/>
              <a:t> : </a:t>
            </a:r>
            <a:r>
              <a:rPr lang="cs-CZ" sz="2000" i="1" dirty="0" err="1" smtClean="0"/>
              <a:t>the</a:t>
            </a:r>
            <a:r>
              <a:rPr lang="cs-CZ" sz="2000" i="1" dirty="0" smtClean="0"/>
              <a:t> free </a:t>
            </a:r>
            <a:r>
              <a:rPr lang="cs-CZ" sz="2000" i="1" dirty="0" err="1" smtClean="0"/>
              <a:t>encyclopedia</a:t>
            </a:r>
            <a:r>
              <a:rPr lang="cs-CZ" sz="2000" dirty="0" smtClean="0"/>
              <a:t> [online]. St. </a:t>
            </a:r>
            <a:r>
              <a:rPr lang="cs-CZ" sz="2000" dirty="0" err="1" smtClean="0"/>
              <a:t>Petersburg</a:t>
            </a:r>
            <a:r>
              <a:rPr lang="cs-CZ" sz="2000" dirty="0" smtClean="0"/>
              <a:t> (Florida) : </a:t>
            </a:r>
            <a:r>
              <a:rPr lang="cs-CZ" sz="2000" dirty="0" err="1" smtClean="0"/>
              <a:t>Wikipedia</a:t>
            </a:r>
            <a:r>
              <a:rPr lang="cs-CZ" sz="2000" dirty="0" smtClean="0"/>
              <a:t> </a:t>
            </a:r>
            <a:r>
              <a:rPr lang="cs-CZ" sz="2000" dirty="0" err="1" smtClean="0"/>
              <a:t>Foundation</a:t>
            </a:r>
            <a:r>
              <a:rPr lang="cs-CZ" sz="2000" dirty="0" smtClean="0"/>
              <a:t>, 5. 2. 2011, last </a:t>
            </a:r>
            <a:r>
              <a:rPr lang="cs-CZ" sz="2000" dirty="0" err="1" smtClean="0"/>
              <a:t>modified</a:t>
            </a:r>
            <a:r>
              <a:rPr lang="cs-CZ" sz="2000" dirty="0" smtClean="0"/>
              <a:t> on 5. 2. 2011 [cit. 2011-03-11]. Dostupné z WWW: &lt;</a:t>
            </a:r>
            <a:r>
              <a:rPr lang="cs-CZ" sz="2000" dirty="0" err="1" smtClean="0"/>
              <a:t>Soubor:Granizo.jpg</a:t>
            </a:r>
            <a:r>
              <a:rPr lang="cs-CZ" sz="2000" dirty="0" smtClean="0"/>
              <a:t>&gt;.</a:t>
            </a:r>
          </a:p>
          <a:p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Použité obrázky jsou </a:t>
            </a:r>
            <a:r>
              <a:rPr lang="cs-CZ" sz="2000" dirty="0" err="1">
                <a:latin typeface="Times New Roman" pitchFamily="18" charset="0"/>
                <a:cs typeface="Times New Roman" pitchFamily="18" charset="0"/>
              </a:rPr>
              <a:t>screeny</a:t>
            </a:r>
            <a:r>
              <a:rPr lang="cs-CZ" sz="2000" dirty="0">
                <a:latin typeface="Times New Roman" pitchFamily="18" charset="0"/>
                <a:cs typeface="Times New Roman" pitchFamily="18" charset="0"/>
              </a:rPr>
              <a:t> z MS Office</a:t>
            </a:r>
          </a:p>
          <a:p>
            <a:r>
              <a:rPr lang="cs-CZ" sz="2000">
                <a:latin typeface="Times New Roman" pitchFamily="18" charset="0"/>
                <a:cs typeface="Times New Roman" pitchFamily="18" charset="0"/>
              </a:rPr>
              <a:t> Použité obrázky pocházejí z databáze obrázků MS Office</a:t>
            </a:r>
            <a:endParaRPr lang="cs-CZ" sz="2000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210</TotalTime>
  <Words>58</Words>
  <Application>Microsoft Office PowerPoint</Application>
  <PresentationFormat>Předvádění na obrazovce (4:3)</PresentationFormat>
  <Paragraphs>24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Motiv sady Office</vt:lpstr>
      <vt:lpstr>ČLOVĚK A JEHO SVĚT Počasí Radka Smetanová  VY_32_INOVACE_pocasi_02</vt:lpstr>
      <vt:lpstr>POČASÍ</vt:lpstr>
      <vt:lpstr>JASNO</vt:lpstr>
      <vt:lpstr>POLOJASNO</vt:lpstr>
      <vt:lpstr>ZATAŽENO</vt:lpstr>
      <vt:lpstr>DÉŠŤ</vt:lpstr>
      <vt:lpstr>BOUŘKA</vt:lpstr>
      <vt:lpstr>KROUPY</vt:lpstr>
      <vt:lpstr>SNÍH</vt:lpstr>
      <vt:lpstr>DUHA</vt:lpstr>
      <vt:lpstr>MLHA</vt:lpstr>
      <vt:lpstr>JINOVATKA</vt:lpstr>
      <vt:lpstr>ROSA</vt:lpstr>
      <vt:lpstr>VÍTR</vt:lpstr>
      <vt:lpstr>Použité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pc</dc:creator>
  <cp:lastModifiedBy>Tabule</cp:lastModifiedBy>
  <cp:revision>27</cp:revision>
  <dcterms:created xsi:type="dcterms:W3CDTF">2011-02-26T19:19:05Z</dcterms:created>
  <dcterms:modified xsi:type="dcterms:W3CDTF">2012-06-15T07:38:01Z</dcterms:modified>
</cp:coreProperties>
</file>