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85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3" r:id="rId28"/>
    <p:sldId id="284" r:id="rId29"/>
    <p:sldId id="286" r:id="rId30"/>
    <p:sldId id="287" r:id="rId31"/>
    <p:sldId id="288" r:id="rId3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9" autoAdjust="0"/>
    <p:restoredTop sz="94709" autoAdjust="0"/>
  </p:normalViewPr>
  <p:slideViewPr>
    <p:cSldViewPr>
      <p:cViewPr varScale="1">
        <p:scale>
          <a:sx n="107" d="100"/>
          <a:sy n="107" d="100"/>
        </p:scale>
        <p:origin x="-84" y="-25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C070FFF-B686-4BF9-B0AD-409E7E06032C}" type="doc">
      <dgm:prSet loTypeId="urn:microsoft.com/office/officeart/2005/8/layout/orgChart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3BAAC0F-0FF4-42B6-B5AC-C52D1B8FD609}">
      <dgm:prSet phldrT="[Text]" custT="1"/>
      <dgm:spPr>
        <a:solidFill>
          <a:schemeClr val="accent6">
            <a:lumMod val="75000"/>
          </a:schemeClr>
        </a:solidFill>
      </dgm:spPr>
      <dgm:t>
        <a:bodyPr/>
        <a:lstStyle/>
        <a:p>
          <a:r>
            <a:rPr lang="cs-CZ" sz="8800" dirty="0" smtClean="0">
              <a:latin typeface="Constantia" pitchFamily="18" charset="0"/>
            </a:rPr>
            <a:t>PTÁCI</a:t>
          </a:r>
          <a:endParaRPr lang="cs-CZ" sz="8800" dirty="0">
            <a:latin typeface="Constantia" pitchFamily="18" charset="0"/>
          </a:endParaRPr>
        </a:p>
      </dgm:t>
    </dgm:pt>
    <dgm:pt modelId="{039AD1CD-9645-47DD-9C56-FAEEFE99F891}" type="parTrans" cxnId="{25531923-2062-4EAF-B044-1A982FA272D0}">
      <dgm:prSet/>
      <dgm:spPr/>
      <dgm:t>
        <a:bodyPr/>
        <a:lstStyle/>
        <a:p>
          <a:endParaRPr lang="cs-CZ"/>
        </a:p>
      </dgm:t>
    </dgm:pt>
    <dgm:pt modelId="{890E5BB5-D8BF-43D7-AABD-EE9B16639AE9}" type="sibTrans" cxnId="{25531923-2062-4EAF-B044-1A982FA272D0}">
      <dgm:prSet/>
      <dgm:spPr/>
      <dgm:t>
        <a:bodyPr/>
        <a:lstStyle/>
        <a:p>
          <a:endParaRPr lang="cs-CZ"/>
        </a:p>
      </dgm:t>
    </dgm:pt>
    <dgm:pt modelId="{064C59E5-3707-46FB-8F43-87B9EC87A886}">
      <dgm:prSet phldrT="[Text]"/>
      <dgm:spPr>
        <a:solidFill>
          <a:srgbClr val="FFC000"/>
        </a:solidFill>
      </dgm:spPr>
      <dgm:t>
        <a:bodyPr/>
        <a:lstStyle/>
        <a:p>
          <a:r>
            <a:rPr lang="cs-CZ" dirty="0" smtClean="0">
              <a:latin typeface="Constantia" pitchFamily="18" charset="0"/>
            </a:rPr>
            <a:t>stěhovaví</a:t>
          </a:r>
        </a:p>
      </dgm:t>
    </dgm:pt>
    <dgm:pt modelId="{F71ADA0C-03A8-4608-8984-363FB0DC5585}" type="parTrans" cxnId="{63598981-41A3-4A48-88DA-A321898C9420}">
      <dgm:prSet/>
      <dgm:spPr>
        <a:solidFill>
          <a:srgbClr val="FFC000"/>
        </a:solidFill>
        <a:ln>
          <a:solidFill>
            <a:srgbClr val="FFC000"/>
          </a:solidFill>
        </a:ln>
      </dgm:spPr>
      <dgm:t>
        <a:bodyPr/>
        <a:lstStyle/>
        <a:p>
          <a:endParaRPr lang="cs-CZ"/>
        </a:p>
      </dgm:t>
    </dgm:pt>
    <dgm:pt modelId="{5575C345-6048-46E7-A612-4976B99F4681}" type="sibTrans" cxnId="{63598981-41A3-4A48-88DA-A321898C9420}">
      <dgm:prSet/>
      <dgm:spPr/>
      <dgm:t>
        <a:bodyPr/>
        <a:lstStyle/>
        <a:p>
          <a:endParaRPr lang="cs-CZ"/>
        </a:p>
      </dgm:t>
    </dgm:pt>
    <dgm:pt modelId="{2C041412-0066-4207-A177-366270424095}">
      <dgm:prSet phldrT="[Text]"/>
      <dgm:spPr>
        <a:solidFill>
          <a:srgbClr val="FFC000"/>
        </a:solidFill>
      </dgm:spPr>
      <dgm:t>
        <a:bodyPr/>
        <a:lstStyle/>
        <a:p>
          <a:r>
            <a:rPr lang="cs-CZ" dirty="0" smtClean="0">
              <a:latin typeface="Constantia" pitchFamily="18" charset="0"/>
            </a:rPr>
            <a:t>stálí</a:t>
          </a:r>
          <a:endParaRPr lang="cs-CZ" dirty="0">
            <a:latin typeface="Constantia" pitchFamily="18" charset="0"/>
          </a:endParaRPr>
        </a:p>
      </dgm:t>
    </dgm:pt>
    <dgm:pt modelId="{5DB59DE0-2DEF-4829-B196-24D27BDD65C8}" type="parTrans" cxnId="{4365F308-8D2A-4A00-B7E3-14C76FF81BB0}">
      <dgm:prSet/>
      <dgm:spPr>
        <a:ln>
          <a:solidFill>
            <a:srgbClr val="FFC000"/>
          </a:solidFill>
        </a:ln>
      </dgm:spPr>
      <dgm:t>
        <a:bodyPr/>
        <a:lstStyle/>
        <a:p>
          <a:endParaRPr lang="cs-CZ"/>
        </a:p>
      </dgm:t>
    </dgm:pt>
    <dgm:pt modelId="{164E74FD-DDFF-43EC-9625-4E9169B71992}" type="sibTrans" cxnId="{4365F308-8D2A-4A00-B7E3-14C76FF81BB0}">
      <dgm:prSet/>
      <dgm:spPr/>
      <dgm:t>
        <a:bodyPr/>
        <a:lstStyle/>
        <a:p>
          <a:endParaRPr lang="cs-CZ"/>
        </a:p>
      </dgm:t>
    </dgm:pt>
    <dgm:pt modelId="{47F62030-9339-4057-952E-C7BB8D113252}">
      <dgm:prSet phldrT="[Text]"/>
      <dgm:spPr>
        <a:solidFill>
          <a:srgbClr val="FFC000"/>
        </a:solidFill>
      </dgm:spPr>
      <dgm:t>
        <a:bodyPr/>
        <a:lstStyle/>
        <a:p>
          <a:r>
            <a:rPr lang="cs-CZ" dirty="0" smtClean="0">
              <a:latin typeface="Constantia" pitchFamily="18" charset="0"/>
            </a:rPr>
            <a:t>domácí</a:t>
          </a:r>
          <a:endParaRPr lang="cs-CZ" dirty="0">
            <a:latin typeface="Constantia" pitchFamily="18" charset="0"/>
          </a:endParaRPr>
        </a:p>
      </dgm:t>
    </dgm:pt>
    <dgm:pt modelId="{27515F06-A827-4E04-B541-5C247DF4AC3B}" type="parTrans" cxnId="{A65B9A51-D518-43C1-8016-CE44B95AF716}">
      <dgm:prSet/>
      <dgm:spPr>
        <a:ln>
          <a:solidFill>
            <a:srgbClr val="FFC000"/>
          </a:solidFill>
        </a:ln>
      </dgm:spPr>
      <dgm:t>
        <a:bodyPr/>
        <a:lstStyle/>
        <a:p>
          <a:endParaRPr lang="cs-CZ"/>
        </a:p>
      </dgm:t>
    </dgm:pt>
    <dgm:pt modelId="{8F1E93A2-0DAE-4A27-8C2C-0737C8D407C6}" type="sibTrans" cxnId="{A65B9A51-D518-43C1-8016-CE44B95AF716}">
      <dgm:prSet/>
      <dgm:spPr/>
      <dgm:t>
        <a:bodyPr/>
        <a:lstStyle/>
        <a:p>
          <a:endParaRPr lang="cs-CZ"/>
        </a:p>
      </dgm:t>
    </dgm:pt>
    <dgm:pt modelId="{B4AD2F72-CA8E-4214-A366-04D6707A166C}" type="pres">
      <dgm:prSet presAssocID="{CC070FFF-B686-4BF9-B0AD-409E7E06032C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1C28F62C-AA70-4DFF-A61C-26FAF260A2BA}" type="pres">
      <dgm:prSet presAssocID="{B3BAAC0F-0FF4-42B6-B5AC-C52D1B8FD609}" presName="hierRoot1" presStyleCnt="0">
        <dgm:presLayoutVars>
          <dgm:hierBranch val="init"/>
        </dgm:presLayoutVars>
      </dgm:prSet>
      <dgm:spPr/>
    </dgm:pt>
    <dgm:pt modelId="{303633D7-AC31-46E9-BE92-AF130E5825DA}" type="pres">
      <dgm:prSet presAssocID="{B3BAAC0F-0FF4-42B6-B5AC-C52D1B8FD609}" presName="rootComposite1" presStyleCnt="0"/>
      <dgm:spPr/>
    </dgm:pt>
    <dgm:pt modelId="{0239B4CF-92EA-4002-89A2-F7FFDAB5907D}" type="pres">
      <dgm:prSet presAssocID="{B3BAAC0F-0FF4-42B6-B5AC-C52D1B8FD609}" presName="rootText1" presStyleLbl="node0" presStyleIdx="0" presStyleCnt="1" custScaleX="167958" custScaleY="182749" custLinFactNeighborX="588" custLinFactNeighborY="-1006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C234F496-FC25-4048-A2AF-C7206E8E7315}" type="pres">
      <dgm:prSet presAssocID="{B3BAAC0F-0FF4-42B6-B5AC-C52D1B8FD609}" presName="rootConnector1" presStyleLbl="node1" presStyleIdx="0" presStyleCnt="0"/>
      <dgm:spPr/>
      <dgm:t>
        <a:bodyPr/>
        <a:lstStyle/>
        <a:p>
          <a:endParaRPr lang="cs-CZ"/>
        </a:p>
      </dgm:t>
    </dgm:pt>
    <dgm:pt modelId="{F7706196-CBF5-4A31-A20D-B923DAC86EDE}" type="pres">
      <dgm:prSet presAssocID="{B3BAAC0F-0FF4-42B6-B5AC-C52D1B8FD609}" presName="hierChild2" presStyleCnt="0"/>
      <dgm:spPr/>
    </dgm:pt>
    <dgm:pt modelId="{1492474F-3B51-4062-A471-157431D28E78}" type="pres">
      <dgm:prSet presAssocID="{F71ADA0C-03A8-4608-8984-363FB0DC5585}" presName="Name37" presStyleLbl="parChTrans1D2" presStyleIdx="0" presStyleCnt="3"/>
      <dgm:spPr/>
      <dgm:t>
        <a:bodyPr/>
        <a:lstStyle/>
        <a:p>
          <a:endParaRPr lang="cs-CZ"/>
        </a:p>
      </dgm:t>
    </dgm:pt>
    <dgm:pt modelId="{00436F5A-65BA-4DD8-B637-0F7B6E96D82F}" type="pres">
      <dgm:prSet presAssocID="{064C59E5-3707-46FB-8F43-87B9EC87A886}" presName="hierRoot2" presStyleCnt="0">
        <dgm:presLayoutVars>
          <dgm:hierBranch val="init"/>
        </dgm:presLayoutVars>
      </dgm:prSet>
      <dgm:spPr/>
    </dgm:pt>
    <dgm:pt modelId="{187B7810-C6A6-45B2-8467-18278580637C}" type="pres">
      <dgm:prSet presAssocID="{064C59E5-3707-46FB-8F43-87B9EC87A886}" presName="rootComposite" presStyleCnt="0"/>
      <dgm:spPr/>
    </dgm:pt>
    <dgm:pt modelId="{EE0F3F3E-4411-452F-ADFC-39655832EFDA}" type="pres">
      <dgm:prSet presAssocID="{064C59E5-3707-46FB-8F43-87B9EC87A886}" presName="rootText" presStyleLbl="node2" presStyleIdx="0" presStyleCnt="3" custLinFactNeighborX="5631" custLinFactNeighborY="264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26BDA67A-0174-41E9-AA09-6B0E01984020}" type="pres">
      <dgm:prSet presAssocID="{064C59E5-3707-46FB-8F43-87B9EC87A886}" presName="rootConnector" presStyleLbl="node2" presStyleIdx="0" presStyleCnt="3"/>
      <dgm:spPr/>
      <dgm:t>
        <a:bodyPr/>
        <a:lstStyle/>
        <a:p>
          <a:endParaRPr lang="cs-CZ"/>
        </a:p>
      </dgm:t>
    </dgm:pt>
    <dgm:pt modelId="{1E52D7C2-4C9E-4D90-8A48-F1ACCBCA4666}" type="pres">
      <dgm:prSet presAssocID="{064C59E5-3707-46FB-8F43-87B9EC87A886}" presName="hierChild4" presStyleCnt="0"/>
      <dgm:spPr/>
    </dgm:pt>
    <dgm:pt modelId="{B6EFCE79-7A8E-4E5D-A87C-708CB08E6C07}" type="pres">
      <dgm:prSet presAssocID="{064C59E5-3707-46FB-8F43-87B9EC87A886}" presName="hierChild5" presStyleCnt="0"/>
      <dgm:spPr/>
    </dgm:pt>
    <dgm:pt modelId="{9D34E47A-BE60-4460-A1E9-F96CFE64ECA9}" type="pres">
      <dgm:prSet presAssocID="{5DB59DE0-2DEF-4829-B196-24D27BDD65C8}" presName="Name37" presStyleLbl="parChTrans1D2" presStyleIdx="1" presStyleCnt="3"/>
      <dgm:spPr/>
      <dgm:t>
        <a:bodyPr/>
        <a:lstStyle/>
        <a:p>
          <a:endParaRPr lang="cs-CZ"/>
        </a:p>
      </dgm:t>
    </dgm:pt>
    <dgm:pt modelId="{9F5AB06C-0001-41D1-BE56-2EF501889316}" type="pres">
      <dgm:prSet presAssocID="{2C041412-0066-4207-A177-366270424095}" presName="hierRoot2" presStyleCnt="0">
        <dgm:presLayoutVars>
          <dgm:hierBranch val="init"/>
        </dgm:presLayoutVars>
      </dgm:prSet>
      <dgm:spPr/>
    </dgm:pt>
    <dgm:pt modelId="{A6F4746F-94B6-41D4-93E8-B73D82A6E945}" type="pres">
      <dgm:prSet presAssocID="{2C041412-0066-4207-A177-366270424095}" presName="rootComposite" presStyleCnt="0"/>
      <dgm:spPr/>
    </dgm:pt>
    <dgm:pt modelId="{65961FEA-AE74-4288-A500-2566D3EAF573}" type="pres">
      <dgm:prSet presAssocID="{2C041412-0066-4207-A177-366270424095}" presName="rootText" presStyleLbl="node2" presStyleIdx="1" presStyleCnt="3" custLinFactNeighborX="531" custLinFactNeighborY="-301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34E87BE9-7AF4-49D3-BA7D-C8E9E3482517}" type="pres">
      <dgm:prSet presAssocID="{2C041412-0066-4207-A177-366270424095}" presName="rootConnector" presStyleLbl="node2" presStyleIdx="1" presStyleCnt="3"/>
      <dgm:spPr/>
      <dgm:t>
        <a:bodyPr/>
        <a:lstStyle/>
        <a:p>
          <a:endParaRPr lang="cs-CZ"/>
        </a:p>
      </dgm:t>
    </dgm:pt>
    <dgm:pt modelId="{65ADCFAC-5F3A-473F-9A5D-A01D2B3B58F4}" type="pres">
      <dgm:prSet presAssocID="{2C041412-0066-4207-A177-366270424095}" presName="hierChild4" presStyleCnt="0"/>
      <dgm:spPr/>
    </dgm:pt>
    <dgm:pt modelId="{022B0D88-D809-4BB1-9985-945151DC3C7D}" type="pres">
      <dgm:prSet presAssocID="{2C041412-0066-4207-A177-366270424095}" presName="hierChild5" presStyleCnt="0"/>
      <dgm:spPr/>
    </dgm:pt>
    <dgm:pt modelId="{DAA0ACC7-F53F-464B-91E5-C8FA22D8F92E}" type="pres">
      <dgm:prSet presAssocID="{27515F06-A827-4E04-B541-5C247DF4AC3B}" presName="Name37" presStyleLbl="parChTrans1D2" presStyleIdx="2" presStyleCnt="3"/>
      <dgm:spPr/>
      <dgm:t>
        <a:bodyPr/>
        <a:lstStyle/>
        <a:p>
          <a:endParaRPr lang="cs-CZ"/>
        </a:p>
      </dgm:t>
    </dgm:pt>
    <dgm:pt modelId="{6387AEF1-4B3E-43EA-A49C-3D0D2C792082}" type="pres">
      <dgm:prSet presAssocID="{47F62030-9339-4057-952E-C7BB8D113252}" presName="hierRoot2" presStyleCnt="0">
        <dgm:presLayoutVars>
          <dgm:hierBranch val="init"/>
        </dgm:presLayoutVars>
      </dgm:prSet>
      <dgm:spPr/>
    </dgm:pt>
    <dgm:pt modelId="{95150C46-085D-46B2-A6FC-F51B6B10FA92}" type="pres">
      <dgm:prSet presAssocID="{47F62030-9339-4057-952E-C7BB8D113252}" presName="rootComposite" presStyleCnt="0"/>
      <dgm:spPr/>
    </dgm:pt>
    <dgm:pt modelId="{F39D5F73-CA39-46A7-8CA8-1480CC479028}" type="pres">
      <dgm:prSet presAssocID="{47F62030-9339-4057-952E-C7BB8D113252}" presName="rootText" presStyleLbl="node2" presStyleIdx="2" presStyleCnt="3" custLinFactNeighborX="-10223" custLinFactNeighborY="264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9DA5605-CAD2-413E-91F1-2B07CCDA6833}" type="pres">
      <dgm:prSet presAssocID="{47F62030-9339-4057-952E-C7BB8D113252}" presName="rootConnector" presStyleLbl="node2" presStyleIdx="2" presStyleCnt="3"/>
      <dgm:spPr/>
      <dgm:t>
        <a:bodyPr/>
        <a:lstStyle/>
        <a:p>
          <a:endParaRPr lang="cs-CZ"/>
        </a:p>
      </dgm:t>
    </dgm:pt>
    <dgm:pt modelId="{7B0B46C9-5634-4362-BC71-637410CDF8CD}" type="pres">
      <dgm:prSet presAssocID="{47F62030-9339-4057-952E-C7BB8D113252}" presName="hierChild4" presStyleCnt="0"/>
      <dgm:spPr/>
    </dgm:pt>
    <dgm:pt modelId="{44F58F39-6FB1-494E-9E35-F3B4AC9CBE39}" type="pres">
      <dgm:prSet presAssocID="{47F62030-9339-4057-952E-C7BB8D113252}" presName="hierChild5" presStyleCnt="0"/>
      <dgm:spPr/>
    </dgm:pt>
    <dgm:pt modelId="{982A1676-7555-4202-99C3-41D80C0897DC}" type="pres">
      <dgm:prSet presAssocID="{B3BAAC0F-0FF4-42B6-B5AC-C52D1B8FD609}" presName="hierChild3" presStyleCnt="0"/>
      <dgm:spPr/>
    </dgm:pt>
  </dgm:ptLst>
  <dgm:cxnLst>
    <dgm:cxn modelId="{7CADC507-D992-47AF-AC5B-9B0D970B56FD}" type="presOf" srcId="{B3BAAC0F-0FF4-42B6-B5AC-C52D1B8FD609}" destId="{C234F496-FC25-4048-A2AF-C7206E8E7315}" srcOrd="1" destOrd="0" presId="urn:microsoft.com/office/officeart/2005/8/layout/orgChart1"/>
    <dgm:cxn modelId="{482D34D0-8215-4FEE-AA19-00E9B487B7EA}" type="presOf" srcId="{CC070FFF-B686-4BF9-B0AD-409E7E06032C}" destId="{B4AD2F72-CA8E-4214-A366-04D6707A166C}" srcOrd="0" destOrd="0" presId="urn:microsoft.com/office/officeart/2005/8/layout/orgChart1"/>
    <dgm:cxn modelId="{A56F46D3-043B-47E2-8CA6-E923ABB4DF8A}" type="presOf" srcId="{064C59E5-3707-46FB-8F43-87B9EC87A886}" destId="{EE0F3F3E-4411-452F-ADFC-39655832EFDA}" srcOrd="0" destOrd="0" presId="urn:microsoft.com/office/officeart/2005/8/layout/orgChart1"/>
    <dgm:cxn modelId="{A65B9A51-D518-43C1-8016-CE44B95AF716}" srcId="{B3BAAC0F-0FF4-42B6-B5AC-C52D1B8FD609}" destId="{47F62030-9339-4057-952E-C7BB8D113252}" srcOrd="2" destOrd="0" parTransId="{27515F06-A827-4E04-B541-5C247DF4AC3B}" sibTransId="{8F1E93A2-0DAE-4A27-8C2C-0737C8D407C6}"/>
    <dgm:cxn modelId="{B60531AD-DE3A-4CB7-9E95-FA37DD63A568}" type="presOf" srcId="{2C041412-0066-4207-A177-366270424095}" destId="{65961FEA-AE74-4288-A500-2566D3EAF573}" srcOrd="0" destOrd="0" presId="urn:microsoft.com/office/officeart/2005/8/layout/orgChart1"/>
    <dgm:cxn modelId="{C589C644-70EE-4C2E-953B-789CEC2F2C98}" type="presOf" srcId="{2C041412-0066-4207-A177-366270424095}" destId="{34E87BE9-7AF4-49D3-BA7D-C8E9E3482517}" srcOrd="1" destOrd="0" presId="urn:microsoft.com/office/officeart/2005/8/layout/orgChart1"/>
    <dgm:cxn modelId="{12C2F93B-C43D-4873-BA99-684B0A62F8C6}" type="presOf" srcId="{064C59E5-3707-46FB-8F43-87B9EC87A886}" destId="{26BDA67A-0174-41E9-AA09-6B0E01984020}" srcOrd="1" destOrd="0" presId="urn:microsoft.com/office/officeart/2005/8/layout/orgChart1"/>
    <dgm:cxn modelId="{25531923-2062-4EAF-B044-1A982FA272D0}" srcId="{CC070FFF-B686-4BF9-B0AD-409E7E06032C}" destId="{B3BAAC0F-0FF4-42B6-B5AC-C52D1B8FD609}" srcOrd="0" destOrd="0" parTransId="{039AD1CD-9645-47DD-9C56-FAEEFE99F891}" sibTransId="{890E5BB5-D8BF-43D7-AABD-EE9B16639AE9}"/>
    <dgm:cxn modelId="{63598981-41A3-4A48-88DA-A321898C9420}" srcId="{B3BAAC0F-0FF4-42B6-B5AC-C52D1B8FD609}" destId="{064C59E5-3707-46FB-8F43-87B9EC87A886}" srcOrd="0" destOrd="0" parTransId="{F71ADA0C-03A8-4608-8984-363FB0DC5585}" sibTransId="{5575C345-6048-46E7-A612-4976B99F4681}"/>
    <dgm:cxn modelId="{6016FCB1-CCA2-4FD9-8CE5-805860D6F85B}" type="presOf" srcId="{47F62030-9339-4057-952E-C7BB8D113252}" destId="{F39D5F73-CA39-46A7-8CA8-1480CC479028}" srcOrd="0" destOrd="0" presId="urn:microsoft.com/office/officeart/2005/8/layout/orgChart1"/>
    <dgm:cxn modelId="{A3404A41-81CD-4B6C-B3FD-ED4972C8A1EA}" type="presOf" srcId="{F71ADA0C-03A8-4608-8984-363FB0DC5585}" destId="{1492474F-3B51-4062-A471-157431D28E78}" srcOrd="0" destOrd="0" presId="urn:microsoft.com/office/officeart/2005/8/layout/orgChart1"/>
    <dgm:cxn modelId="{C702DA1D-D3A9-40D6-A53A-69F46A6C7F11}" type="presOf" srcId="{5DB59DE0-2DEF-4829-B196-24D27BDD65C8}" destId="{9D34E47A-BE60-4460-A1E9-F96CFE64ECA9}" srcOrd="0" destOrd="0" presId="urn:microsoft.com/office/officeart/2005/8/layout/orgChart1"/>
    <dgm:cxn modelId="{4365F308-8D2A-4A00-B7E3-14C76FF81BB0}" srcId="{B3BAAC0F-0FF4-42B6-B5AC-C52D1B8FD609}" destId="{2C041412-0066-4207-A177-366270424095}" srcOrd="1" destOrd="0" parTransId="{5DB59DE0-2DEF-4829-B196-24D27BDD65C8}" sibTransId="{164E74FD-DDFF-43EC-9625-4E9169B71992}"/>
    <dgm:cxn modelId="{D6D29F6E-8C21-4CAF-9B73-983F334AE7B8}" type="presOf" srcId="{47F62030-9339-4057-952E-C7BB8D113252}" destId="{49DA5605-CAD2-413E-91F1-2B07CCDA6833}" srcOrd="1" destOrd="0" presId="urn:microsoft.com/office/officeart/2005/8/layout/orgChart1"/>
    <dgm:cxn modelId="{6A1E6DAA-0656-43A6-81F3-56F7356DFB42}" type="presOf" srcId="{B3BAAC0F-0FF4-42B6-B5AC-C52D1B8FD609}" destId="{0239B4CF-92EA-4002-89A2-F7FFDAB5907D}" srcOrd="0" destOrd="0" presId="urn:microsoft.com/office/officeart/2005/8/layout/orgChart1"/>
    <dgm:cxn modelId="{737FE68C-7374-4C25-A787-57917FB1166D}" type="presOf" srcId="{27515F06-A827-4E04-B541-5C247DF4AC3B}" destId="{DAA0ACC7-F53F-464B-91E5-C8FA22D8F92E}" srcOrd="0" destOrd="0" presId="urn:microsoft.com/office/officeart/2005/8/layout/orgChart1"/>
    <dgm:cxn modelId="{03078E83-3C90-44AE-9FD8-5E6A0D6C3E9E}" type="presParOf" srcId="{B4AD2F72-CA8E-4214-A366-04D6707A166C}" destId="{1C28F62C-AA70-4DFF-A61C-26FAF260A2BA}" srcOrd="0" destOrd="0" presId="urn:microsoft.com/office/officeart/2005/8/layout/orgChart1"/>
    <dgm:cxn modelId="{0F283610-0879-4C27-AF0D-425E2201A328}" type="presParOf" srcId="{1C28F62C-AA70-4DFF-A61C-26FAF260A2BA}" destId="{303633D7-AC31-46E9-BE92-AF130E5825DA}" srcOrd="0" destOrd="0" presId="urn:microsoft.com/office/officeart/2005/8/layout/orgChart1"/>
    <dgm:cxn modelId="{C3A4A6BD-2053-4C0C-BAE5-BF06455B0612}" type="presParOf" srcId="{303633D7-AC31-46E9-BE92-AF130E5825DA}" destId="{0239B4CF-92EA-4002-89A2-F7FFDAB5907D}" srcOrd="0" destOrd="0" presId="urn:microsoft.com/office/officeart/2005/8/layout/orgChart1"/>
    <dgm:cxn modelId="{1FF0095B-E5CF-4926-BF68-AD27F5B100AF}" type="presParOf" srcId="{303633D7-AC31-46E9-BE92-AF130E5825DA}" destId="{C234F496-FC25-4048-A2AF-C7206E8E7315}" srcOrd="1" destOrd="0" presId="urn:microsoft.com/office/officeart/2005/8/layout/orgChart1"/>
    <dgm:cxn modelId="{8AA789B7-2697-4ADD-B84F-3AEF0EEEAB64}" type="presParOf" srcId="{1C28F62C-AA70-4DFF-A61C-26FAF260A2BA}" destId="{F7706196-CBF5-4A31-A20D-B923DAC86EDE}" srcOrd="1" destOrd="0" presId="urn:microsoft.com/office/officeart/2005/8/layout/orgChart1"/>
    <dgm:cxn modelId="{679C8AC7-F876-4A0A-A4A7-36857D702527}" type="presParOf" srcId="{F7706196-CBF5-4A31-A20D-B923DAC86EDE}" destId="{1492474F-3B51-4062-A471-157431D28E78}" srcOrd="0" destOrd="0" presId="urn:microsoft.com/office/officeart/2005/8/layout/orgChart1"/>
    <dgm:cxn modelId="{EDD32D37-6607-4D98-966C-4988559137E6}" type="presParOf" srcId="{F7706196-CBF5-4A31-A20D-B923DAC86EDE}" destId="{00436F5A-65BA-4DD8-B637-0F7B6E96D82F}" srcOrd="1" destOrd="0" presId="urn:microsoft.com/office/officeart/2005/8/layout/orgChart1"/>
    <dgm:cxn modelId="{8CB00FAC-C8E4-42C6-A711-90D558A6CE16}" type="presParOf" srcId="{00436F5A-65BA-4DD8-B637-0F7B6E96D82F}" destId="{187B7810-C6A6-45B2-8467-18278580637C}" srcOrd="0" destOrd="0" presId="urn:microsoft.com/office/officeart/2005/8/layout/orgChart1"/>
    <dgm:cxn modelId="{066F7E7B-70C3-4A4D-84D3-03486E7F8065}" type="presParOf" srcId="{187B7810-C6A6-45B2-8467-18278580637C}" destId="{EE0F3F3E-4411-452F-ADFC-39655832EFDA}" srcOrd="0" destOrd="0" presId="urn:microsoft.com/office/officeart/2005/8/layout/orgChart1"/>
    <dgm:cxn modelId="{EF8258D0-2BFE-4AD7-9A6D-5758954FE23A}" type="presParOf" srcId="{187B7810-C6A6-45B2-8467-18278580637C}" destId="{26BDA67A-0174-41E9-AA09-6B0E01984020}" srcOrd="1" destOrd="0" presId="urn:microsoft.com/office/officeart/2005/8/layout/orgChart1"/>
    <dgm:cxn modelId="{C93504AD-8D0D-492C-8022-1E908FE5EE91}" type="presParOf" srcId="{00436F5A-65BA-4DD8-B637-0F7B6E96D82F}" destId="{1E52D7C2-4C9E-4D90-8A48-F1ACCBCA4666}" srcOrd="1" destOrd="0" presId="urn:microsoft.com/office/officeart/2005/8/layout/orgChart1"/>
    <dgm:cxn modelId="{C20B0A1E-3728-4417-BD45-A395F384BB0F}" type="presParOf" srcId="{00436F5A-65BA-4DD8-B637-0F7B6E96D82F}" destId="{B6EFCE79-7A8E-4E5D-A87C-708CB08E6C07}" srcOrd="2" destOrd="0" presId="urn:microsoft.com/office/officeart/2005/8/layout/orgChart1"/>
    <dgm:cxn modelId="{3793DD27-BDA7-47B4-BD5A-7B3412519565}" type="presParOf" srcId="{F7706196-CBF5-4A31-A20D-B923DAC86EDE}" destId="{9D34E47A-BE60-4460-A1E9-F96CFE64ECA9}" srcOrd="2" destOrd="0" presId="urn:microsoft.com/office/officeart/2005/8/layout/orgChart1"/>
    <dgm:cxn modelId="{5AD30A5B-47DA-4E74-B5FF-E3C9DAF85319}" type="presParOf" srcId="{F7706196-CBF5-4A31-A20D-B923DAC86EDE}" destId="{9F5AB06C-0001-41D1-BE56-2EF501889316}" srcOrd="3" destOrd="0" presId="urn:microsoft.com/office/officeart/2005/8/layout/orgChart1"/>
    <dgm:cxn modelId="{42CB84DE-8DEC-4C24-8CBA-8EA074C105BC}" type="presParOf" srcId="{9F5AB06C-0001-41D1-BE56-2EF501889316}" destId="{A6F4746F-94B6-41D4-93E8-B73D82A6E945}" srcOrd="0" destOrd="0" presId="urn:microsoft.com/office/officeart/2005/8/layout/orgChart1"/>
    <dgm:cxn modelId="{88CA52F2-855F-4D24-9C9E-F113C9D037D3}" type="presParOf" srcId="{A6F4746F-94B6-41D4-93E8-B73D82A6E945}" destId="{65961FEA-AE74-4288-A500-2566D3EAF573}" srcOrd="0" destOrd="0" presId="urn:microsoft.com/office/officeart/2005/8/layout/orgChart1"/>
    <dgm:cxn modelId="{7FEEE653-830B-4ED0-BB79-EDC3FC64F769}" type="presParOf" srcId="{A6F4746F-94B6-41D4-93E8-B73D82A6E945}" destId="{34E87BE9-7AF4-49D3-BA7D-C8E9E3482517}" srcOrd="1" destOrd="0" presId="urn:microsoft.com/office/officeart/2005/8/layout/orgChart1"/>
    <dgm:cxn modelId="{BB1886AC-5DD1-4ED2-A673-5A322B3C38D8}" type="presParOf" srcId="{9F5AB06C-0001-41D1-BE56-2EF501889316}" destId="{65ADCFAC-5F3A-473F-9A5D-A01D2B3B58F4}" srcOrd="1" destOrd="0" presId="urn:microsoft.com/office/officeart/2005/8/layout/orgChart1"/>
    <dgm:cxn modelId="{4B338789-3BF0-479C-AAF4-6E392AADEBF4}" type="presParOf" srcId="{9F5AB06C-0001-41D1-BE56-2EF501889316}" destId="{022B0D88-D809-4BB1-9985-945151DC3C7D}" srcOrd="2" destOrd="0" presId="urn:microsoft.com/office/officeart/2005/8/layout/orgChart1"/>
    <dgm:cxn modelId="{5E12FF40-288A-488B-8B33-7C7181FB96C7}" type="presParOf" srcId="{F7706196-CBF5-4A31-A20D-B923DAC86EDE}" destId="{DAA0ACC7-F53F-464B-91E5-C8FA22D8F92E}" srcOrd="4" destOrd="0" presId="urn:microsoft.com/office/officeart/2005/8/layout/orgChart1"/>
    <dgm:cxn modelId="{22204034-D6DF-4952-83BB-84B50050B453}" type="presParOf" srcId="{F7706196-CBF5-4A31-A20D-B923DAC86EDE}" destId="{6387AEF1-4B3E-43EA-A49C-3D0D2C792082}" srcOrd="5" destOrd="0" presId="urn:microsoft.com/office/officeart/2005/8/layout/orgChart1"/>
    <dgm:cxn modelId="{12A6F34A-2E4E-49A1-9137-ECA9CA9977F1}" type="presParOf" srcId="{6387AEF1-4B3E-43EA-A49C-3D0D2C792082}" destId="{95150C46-085D-46B2-A6FC-F51B6B10FA92}" srcOrd="0" destOrd="0" presId="urn:microsoft.com/office/officeart/2005/8/layout/orgChart1"/>
    <dgm:cxn modelId="{2538FD51-3041-405D-AE29-3838BB9F9087}" type="presParOf" srcId="{95150C46-085D-46B2-A6FC-F51B6B10FA92}" destId="{F39D5F73-CA39-46A7-8CA8-1480CC479028}" srcOrd="0" destOrd="0" presId="urn:microsoft.com/office/officeart/2005/8/layout/orgChart1"/>
    <dgm:cxn modelId="{16D7EAA0-6F60-4B12-A712-97A79B41414F}" type="presParOf" srcId="{95150C46-085D-46B2-A6FC-F51B6B10FA92}" destId="{49DA5605-CAD2-413E-91F1-2B07CCDA6833}" srcOrd="1" destOrd="0" presId="urn:microsoft.com/office/officeart/2005/8/layout/orgChart1"/>
    <dgm:cxn modelId="{2FC36AE8-2987-4BC0-929A-85CC4E1463E7}" type="presParOf" srcId="{6387AEF1-4B3E-43EA-A49C-3D0D2C792082}" destId="{7B0B46C9-5634-4362-BC71-637410CDF8CD}" srcOrd="1" destOrd="0" presId="urn:microsoft.com/office/officeart/2005/8/layout/orgChart1"/>
    <dgm:cxn modelId="{C8EE9E33-358A-4B7F-8ECD-6CA7D109A4FE}" type="presParOf" srcId="{6387AEF1-4B3E-43EA-A49C-3D0D2C792082}" destId="{44F58F39-6FB1-494E-9E35-F3B4AC9CBE39}" srcOrd="2" destOrd="0" presId="urn:microsoft.com/office/officeart/2005/8/layout/orgChart1"/>
    <dgm:cxn modelId="{8658BD07-99D5-4A20-A823-BC5041E73441}" type="presParOf" srcId="{1C28F62C-AA70-4DFF-A61C-26FAF260A2BA}" destId="{982A1676-7555-4202-99C3-41D80C0897DC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AA0ACC7-F53F-464B-91E5-C8FA22D8F92E}">
      <dsp:nvSpPr>
        <dsp:cNvPr id="0" name=""/>
        <dsp:cNvSpPr/>
      </dsp:nvSpPr>
      <dsp:spPr>
        <a:xfrm>
          <a:off x="4371462" y="3767749"/>
          <a:ext cx="2806854" cy="69675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29285"/>
              </a:lnTo>
              <a:lnTo>
                <a:pt x="2806854" y="429285"/>
              </a:lnTo>
              <a:lnTo>
                <a:pt x="2806854" y="696752"/>
              </a:lnTo>
            </a:path>
          </a:pathLst>
        </a:custGeom>
        <a:noFill/>
        <a:ln w="25400" cap="flat" cmpd="sng" algn="ctr">
          <a:solidFill>
            <a:srgbClr val="FFC000"/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D34E47A-BE60-4460-A1E9-F96CFE64ECA9}">
      <dsp:nvSpPr>
        <dsp:cNvPr id="0" name=""/>
        <dsp:cNvSpPr/>
      </dsp:nvSpPr>
      <dsp:spPr>
        <a:xfrm>
          <a:off x="4324290" y="3767749"/>
          <a:ext cx="91440" cy="624740"/>
        </a:xfrm>
        <a:custGeom>
          <a:avLst/>
          <a:gdLst/>
          <a:ahLst/>
          <a:cxnLst/>
          <a:rect l="0" t="0" r="0" b="0"/>
          <a:pathLst>
            <a:path>
              <a:moveTo>
                <a:pt x="47171" y="0"/>
              </a:moveTo>
              <a:lnTo>
                <a:pt x="47171" y="357272"/>
              </a:lnTo>
              <a:lnTo>
                <a:pt x="45720" y="357272"/>
              </a:lnTo>
              <a:lnTo>
                <a:pt x="45720" y="624740"/>
              </a:lnTo>
            </a:path>
          </a:pathLst>
        </a:custGeom>
        <a:noFill/>
        <a:ln w="25400" cap="flat" cmpd="sng" algn="ctr">
          <a:solidFill>
            <a:srgbClr val="FFC000"/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492474F-3B51-4062-A471-157431D28E78}">
      <dsp:nvSpPr>
        <dsp:cNvPr id="0" name=""/>
        <dsp:cNvSpPr/>
      </dsp:nvSpPr>
      <dsp:spPr>
        <a:xfrm>
          <a:off x="1417678" y="3767749"/>
          <a:ext cx="2953783" cy="696752"/>
        </a:xfrm>
        <a:custGeom>
          <a:avLst/>
          <a:gdLst/>
          <a:ahLst/>
          <a:cxnLst/>
          <a:rect l="0" t="0" r="0" b="0"/>
          <a:pathLst>
            <a:path>
              <a:moveTo>
                <a:pt x="2953783" y="0"/>
              </a:moveTo>
              <a:lnTo>
                <a:pt x="2953783" y="429285"/>
              </a:lnTo>
              <a:lnTo>
                <a:pt x="0" y="429285"/>
              </a:lnTo>
              <a:lnTo>
                <a:pt x="0" y="696752"/>
              </a:lnTo>
            </a:path>
          </a:pathLst>
        </a:custGeom>
        <a:noFill/>
        <a:ln w="25400" cap="flat" cmpd="sng" algn="ctr">
          <a:solidFill>
            <a:srgbClr val="FFC000"/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239B4CF-92EA-4002-89A2-F7FFDAB5907D}">
      <dsp:nvSpPr>
        <dsp:cNvPr id="0" name=""/>
        <dsp:cNvSpPr/>
      </dsp:nvSpPr>
      <dsp:spPr>
        <a:xfrm>
          <a:off x="2232257" y="1440158"/>
          <a:ext cx="4278409" cy="2327591"/>
        </a:xfrm>
        <a:prstGeom prst="rect">
          <a:avLst/>
        </a:prstGeom>
        <a:solidFill>
          <a:schemeClr val="accent6">
            <a:lumMod val="7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5880" tIns="55880" rIns="55880" bIns="55880" numCol="1" spcCol="1270" anchor="ctr" anchorCtr="0">
          <a:noAutofit/>
        </a:bodyPr>
        <a:lstStyle/>
        <a:p>
          <a:pPr lvl="0" algn="ctr" defTabSz="3911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8800" kern="1200" dirty="0" smtClean="0">
              <a:latin typeface="Constantia" pitchFamily="18" charset="0"/>
            </a:rPr>
            <a:t>PTÁCI</a:t>
          </a:r>
          <a:endParaRPr lang="cs-CZ" sz="8800" kern="1200" dirty="0">
            <a:latin typeface="Constantia" pitchFamily="18" charset="0"/>
          </a:endParaRPr>
        </a:p>
      </dsp:txBody>
      <dsp:txXfrm>
        <a:off x="2232257" y="1440158"/>
        <a:ext cx="4278409" cy="2327591"/>
      </dsp:txXfrm>
    </dsp:sp>
    <dsp:sp modelId="{EE0F3F3E-4411-452F-ADFC-39655832EFDA}">
      <dsp:nvSpPr>
        <dsp:cNvPr id="0" name=""/>
        <dsp:cNvSpPr/>
      </dsp:nvSpPr>
      <dsp:spPr>
        <a:xfrm>
          <a:off x="144023" y="4464502"/>
          <a:ext cx="2547309" cy="1273654"/>
        </a:xfrm>
        <a:prstGeom prst="rect">
          <a:avLst/>
        </a:prstGeom>
        <a:solidFill>
          <a:srgbClr val="FFC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800" kern="1200" dirty="0" smtClean="0">
              <a:latin typeface="Constantia" pitchFamily="18" charset="0"/>
            </a:rPr>
            <a:t>stěhovaví</a:t>
          </a:r>
        </a:p>
      </dsp:txBody>
      <dsp:txXfrm>
        <a:off x="144023" y="4464502"/>
        <a:ext cx="2547309" cy="1273654"/>
      </dsp:txXfrm>
    </dsp:sp>
    <dsp:sp modelId="{65961FEA-AE74-4288-A500-2566D3EAF573}">
      <dsp:nvSpPr>
        <dsp:cNvPr id="0" name=""/>
        <dsp:cNvSpPr/>
      </dsp:nvSpPr>
      <dsp:spPr>
        <a:xfrm>
          <a:off x="3096355" y="4392489"/>
          <a:ext cx="2547309" cy="1273654"/>
        </a:xfrm>
        <a:prstGeom prst="rect">
          <a:avLst/>
        </a:prstGeom>
        <a:solidFill>
          <a:srgbClr val="FFC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800" kern="1200" dirty="0" smtClean="0">
              <a:latin typeface="Constantia" pitchFamily="18" charset="0"/>
            </a:rPr>
            <a:t>stálí</a:t>
          </a:r>
          <a:endParaRPr lang="cs-CZ" sz="4800" kern="1200" dirty="0">
            <a:latin typeface="Constantia" pitchFamily="18" charset="0"/>
          </a:endParaRPr>
        </a:p>
      </dsp:txBody>
      <dsp:txXfrm>
        <a:off x="3096355" y="4392489"/>
        <a:ext cx="2547309" cy="1273654"/>
      </dsp:txXfrm>
    </dsp:sp>
    <dsp:sp modelId="{F39D5F73-CA39-46A7-8CA8-1480CC479028}">
      <dsp:nvSpPr>
        <dsp:cNvPr id="0" name=""/>
        <dsp:cNvSpPr/>
      </dsp:nvSpPr>
      <dsp:spPr>
        <a:xfrm>
          <a:off x="5904662" y="4464502"/>
          <a:ext cx="2547309" cy="1273654"/>
        </a:xfrm>
        <a:prstGeom prst="rect">
          <a:avLst/>
        </a:prstGeom>
        <a:solidFill>
          <a:srgbClr val="FFC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800" kern="1200" dirty="0" smtClean="0">
              <a:latin typeface="Constantia" pitchFamily="18" charset="0"/>
            </a:rPr>
            <a:t>domácí</a:t>
          </a:r>
          <a:endParaRPr lang="cs-CZ" sz="4800" kern="1200" dirty="0">
            <a:latin typeface="Constantia" pitchFamily="18" charset="0"/>
          </a:endParaRPr>
        </a:p>
      </dsp:txBody>
      <dsp:txXfrm>
        <a:off x="5904662" y="4464502"/>
        <a:ext cx="2547309" cy="127365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3A279F-3359-46D8-B554-67DB62A1B3A3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A0E0C4-1772-463F-843D-8E464E1E63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3A279F-3359-46D8-B554-67DB62A1B3A3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A0E0C4-1772-463F-843D-8E464E1E63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3A279F-3359-46D8-B554-67DB62A1B3A3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A0E0C4-1772-463F-843D-8E464E1E63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3A279F-3359-46D8-B554-67DB62A1B3A3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A0E0C4-1772-463F-843D-8E464E1E63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3A279F-3359-46D8-B554-67DB62A1B3A3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A0E0C4-1772-463F-843D-8E464E1E63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3A279F-3359-46D8-B554-67DB62A1B3A3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A0E0C4-1772-463F-843D-8E464E1E63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3A279F-3359-46D8-B554-67DB62A1B3A3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A0E0C4-1772-463F-843D-8E464E1E63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3A279F-3359-46D8-B554-67DB62A1B3A3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A0E0C4-1772-463F-843D-8E464E1E63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3A279F-3359-46D8-B554-67DB62A1B3A3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A0E0C4-1772-463F-843D-8E464E1E63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3A279F-3359-46D8-B554-67DB62A1B3A3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A0E0C4-1772-463F-843D-8E464E1E63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3A279F-3359-46D8-B554-67DB62A1B3A3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A0E0C4-1772-463F-843D-8E464E1E63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3A279F-3359-46D8-B554-67DB62A1B3A3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FA0E0C4-1772-463F-843D-8E464E1E63D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upload.wikimedia.org/wikipedia/commons/8/8e/Barn_Swallow_800.jpg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upload.wikimedia.org/wikipedia/commons/d/d5/White_Stork_(Ciconia_ciconia).jpg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upload.wikimedia.org/wikipedia/commons/8/84/Kaczka_krzyzowka_samica.jpg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upload.wikimedia.org/wikipedia/commons/7/7c/Fringilla_coelebs_chaffinch_male_edit2.jpg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upload.wikimedia.org/wikipedia/commons/0/06/Delichon_urbicum_10.jpg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://upload.wikimedia.org/wikipedia/commons/4/4f/Kuckuck_(Cuculus_canorus)_by_Tim_Peukert.jpg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http://upload.wikimedia.org/wikipedia/commons/2/22/Nachtigall_(Luscinia_megarhynchos)-2.jpg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http://upload.wikimedia.org/wikipedia/commons/0/0d/Etourneau_DSC01833.JPG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http://upload.wikimedia.org/wikipedia/commons/c/c0/Turdus_merula_050529.jpg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hyperlink" Target="http://upload.wikimedia.org/wikipedia/commons/0/0d/House_Sparrow_(Passer_domesticus)-_Female_in_Kolkata_I_IMG_3787.jpg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hyperlink" Target="http://upload.wikimedia.org/wikipedia/commons/2/2d/Parus_major_m.jpg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hyperlink" Target="http://upload.wikimedia.org/wikipedia/commons/4/42/Sroka_Pica_Pica_II.jpg" TargetMode="Externa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hyperlink" Target="http://upload.wikimedia.org/wikipedia/commons/1/12/Cygnus_olor_2_(Marek_Szczepanek).jpg" TargetMode="Externa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hyperlink" Target="http://upload.wikimedia.org/wikipedia/commons/a/a6/Corvus_corone_Rabenkr%C3%A4he_1.jpg" TargetMode="Externa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hyperlink" Target="http://upload.wikimedia.org/wikipedia/commons/6/6f/Corvus_frugilegus_2.jpg" TargetMode="Externa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hyperlink" Target="http://upload.wikimedia.org/wikipedia/commons/1/11/Hab%C5%99%C3%AD_652.JPG" TargetMode="Externa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hyperlink" Target="http://upload.wikimedia.org/wikipedia/commons/1/1e/Kvo%C4%8Dna_s_ku%C5%99aty.jpg" TargetMode="Externa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hyperlink" Target="http://upload.wikimedia.org/wikipedia/commons/6/60/Krocan_(zoo_vy%C5%A1kov_cz.).JPG" TargetMode="Externa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hyperlink" Target="http://upload.wikimedia.org/wikipedia/commons/6/61/Biella-Tacchino_presso_Piverone.jpg" TargetMode="Externa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hyperlink" Target="http://upload.wikimedia.org/wikipedia/commons/0/05/Snow_crystallization_in_Akureyri_2005-02-26_15-57-55.jpeg" TargetMode="Externa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hyperlink" Target="http://upload.wikimedia.org/wikipedia/commons/1/19/Hausente.jpg" TargetMode="Externa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476673"/>
            <a:ext cx="7774632" cy="3123778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ČLOVĚK A JEHO SVĚT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Ptáci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Radka Smetanová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VY_32_ INOVACE_ ptaci_10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 descr="F:\1-Radka\LOGO NA ŠABLON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4149080"/>
            <a:ext cx="8559879" cy="165618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216024"/>
          </a:xfrm>
        </p:spPr>
        <p:txBody>
          <a:bodyPr>
            <a:noAutofit/>
          </a:bodyPr>
          <a:lstStyle/>
          <a:p>
            <a:endParaRPr lang="cs-CZ" sz="9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 flipV="1">
            <a:off x="467544" y="6126163"/>
            <a:ext cx="8219256" cy="45719"/>
          </a:xfrm>
        </p:spPr>
        <p:txBody>
          <a:bodyPr>
            <a:normAutofit fontScale="25000" lnSpcReduction="20000"/>
          </a:bodyPr>
          <a:lstStyle/>
          <a:p>
            <a:pPr lvl="6">
              <a:buNone/>
            </a:pPr>
            <a:endParaRPr lang="cs-CZ" sz="36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/>
          </a:p>
          <a:p>
            <a:endParaRPr lang="cs-CZ" dirty="0"/>
          </a:p>
        </p:txBody>
      </p:sp>
      <p:graphicFrame>
        <p:nvGraphicFramePr>
          <p:cNvPr id="4" name="Diagram 3"/>
          <p:cNvGraphicFramePr/>
          <p:nvPr/>
        </p:nvGraphicFramePr>
        <p:xfrm>
          <a:off x="179512" y="-891480"/>
          <a:ext cx="8712968" cy="72728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 spd="slow"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1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239B4CF-92EA-4002-89A2-F7FFDAB5907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4">
                                            <p:graphicEl>
                                              <a:dgm id="{0239B4CF-92EA-4002-89A2-F7FFDAB5907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492474F-3B51-4062-A471-157431D28E7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4">
                                            <p:graphicEl>
                                              <a:dgm id="{1492474F-3B51-4062-A471-157431D28E7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E0F3F3E-4411-452F-ADFC-39655832EFD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4">
                                            <p:graphicEl>
                                              <a:dgm id="{EE0F3F3E-4411-452F-ADFC-39655832EFD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D34E47A-BE60-4460-A1E9-F96CFE64ECA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4">
                                            <p:graphicEl>
                                              <a:dgm id="{9D34E47A-BE60-4460-A1E9-F96CFE64ECA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5961FEA-AE74-4288-A500-2566D3EAF57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4">
                                            <p:graphicEl>
                                              <a:dgm id="{65961FEA-AE74-4288-A500-2566D3EAF57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AA0ACC7-F53F-464B-91E5-C8FA22D8F92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4">
                                            <p:graphicEl>
                                              <a:dgm id="{DAA0ACC7-F53F-464B-91E5-C8FA22D8F92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39D5F73-CA39-46A7-8CA8-1480CC47902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4">
                                            <p:graphicEl>
                                              <a:dgm id="{F39D5F73-CA39-46A7-8CA8-1480CC47902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Graphic spid="4" grpId="0">
        <p:bldSub>
          <a:bldDgm bld="one"/>
        </p:bldSub>
      </p:bldGraphic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5801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620688"/>
            <a:ext cx="9073008" cy="511256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6600" dirty="0" smtClean="0">
                <a:latin typeface="Times New Roman" pitchFamily="18" charset="0"/>
                <a:cs typeface="Times New Roman" pitchFamily="18" charset="0"/>
              </a:rPr>
              <a:t>Charakteristické znaky</a:t>
            </a: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mají tělo porostlé peřím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přední končetiny přeměněny v křídla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mají zobák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mláďata se líhnou z vajec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prstTxWarp prst="textChevron">
              <a:avLst/>
            </a:prstTxWarp>
            <a:noAutofit/>
          </a:bodyPr>
          <a:lstStyle/>
          <a:p>
            <a:r>
              <a:rPr lang="cs-CZ" sz="40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STĚHOVAVÍ</a:t>
            </a:r>
            <a:endParaRPr lang="cs-CZ" sz="4000" b="1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16832"/>
            <a:ext cx="8219256" cy="4209331"/>
          </a:xfrm>
        </p:spPr>
        <p:txBody>
          <a:bodyPr/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Když přichází podzim a hmyz zalézá do úkrytů, někteří ptáci se stěhují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To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už mají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mlá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ď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ata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tak velká a silná, že létají stejně jako oni. 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Čeká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je daleká cesta, třeba i přes moře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jižních krajích je teplo a dostatek potravy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nás by se v zimě neuživili.</a:t>
            </a:r>
          </a:p>
          <a:p>
            <a:endParaRPr lang="cs-CZ" dirty="0"/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VLAŠTOVKA</a:t>
            </a:r>
            <a:endParaRPr lang="cs-CZ" dirty="0"/>
          </a:p>
        </p:txBody>
      </p:sp>
      <p:pic>
        <p:nvPicPr>
          <p:cNvPr id="27650" name="Picture 2" descr="File:Barn Swallow 800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95736" y="1700808"/>
            <a:ext cx="4464496" cy="4464496"/>
          </a:xfrm>
          <a:prstGeom prst="rect">
            <a:avLst/>
          </a:prstGeom>
          <a:noFill/>
        </p:spPr>
      </p:pic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ČÁP</a:t>
            </a:r>
            <a:endParaRPr lang="cs-CZ" dirty="0"/>
          </a:p>
        </p:txBody>
      </p:sp>
      <p:pic>
        <p:nvPicPr>
          <p:cNvPr id="26626" name="Picture 2" descr="Soubor:White Stork (Ciconia ciconia)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87624" y="1466782"/>
            <a:ext cx="6611888" cy="4958916"/>
          </a:xfrm>
          <a:prstGeom prst="rect">
            <a:avLst/>
          </a:prstGeom>
          <a:noFill/>
        </p:spPr>
      </p:pic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KACHNA DIVOKÁ</a:t>
            </a:r>
            <a:endParaRPr lang="cs-CZ" dirty="0"/>
          </a:p>
        </p:txBody>
      </p:sp>
      <p:pic>
        <p:nvPicPr>
          <p:cNvPr id="25602" name="Picture 2" descr="Soubor:Kaczka krzyzowka samica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35696" y="1556792"/>
            <a:ext cx="5271145" cy="5028120"/>
          </a:xfrm>
          <a:prstGeom prst="rect">
            <a:avLst/>
          </a:prstGeom>
          <a:noFill/>
        </p:spPr>
      </p:pic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PĚNKAVA</a:t>
            </a:r>
            <a:endParaRPr lang="cs-CZ" dirty="0"/>
          </a:p>
        </p:txBody>
      </p:sp>
      <p:pic>
        <p:nvPicPr>
          <p:cNvPr id="24578" name="Picture 2" descr="Soubor:Fringilla coelebs chaffinch male edit2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55776" y="1556792"/>
            <a:ext cx="3462536" cy="4891650"/>
          </a:xfrm>
          <a:prstGeom prst="rect">
            <a:avLst/>
          </a:prstGeom>
          <a:noFill/>
        </p:spPr>
      </p:pic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4437112"/>
            <a:ext cx="8219256" cy="1689051"/>
          </a:xfrm>
        </p:spPr>
        <p:txBody>
          <a:bodyPr/>
          <a:lstStyle/>
          <a:p>
            <a:endParaRPr lang="cs-CZ" dirty="0"/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JIŘIČKA</a:t>
            </a:r>
            <a:endParaRPr lang="cs-CZ" dirty="0"/>
          </a:p>
        </p:txBody>
      </p:sp>
      <p:pic>
        <p:nvPicPr>
          <p:cNvPr id="23554" name="Picture 2" descr="Soubor:Delichon urbicum 10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87624" y="1700808"/>
            <a:ext cx="6432715" cy="4824536"/>
          </a:xfrm>
          <a:prstGeom prst="rect">
            <a:avLst/>
          </a:prstGeom>
          <a:noFill/>
        </p:spPr>
      </p:pic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KUKAČKA</a:t>
            </a:r>
            <a:endParaRPr lang="cs-CZ" dirty="0"/>
          </a:p>
        </p:txBody>
      </p:sp>
      <p:pic>
        <p:nvPicPr>
          <p:cNvPr id="22530" name="Picture 2" descr="Soubor:Kuckuck (Cuculus canorus) by Tim Peukert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71600" y="1484784"/>
            <a:ext cx="7349408" cy="4896544"/>
          </a:xfrm>
          <a:prstGeom prst="rect">
            <a:avLst/>
          </a:prstGeom>
          <a:noFill/>
        </p:spPr>
      </p:pic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SLAVÍK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475656" y="5661248"/>
            <a:ext cx="5400600" cy="504056"/>
          </a:xfrm>
          <a:prstGeom prst="rect">
            <a:avLst/>
          </a:prstGeom>
          <a:solidFill>
            <a:schemeClr val="accent6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1506" name="Picture 2" descr="Soubor:Nachtigall (Luscinia megarhynchos)-2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07704" y="1412776"/>
            <a:ext cx="4587627" cy="5223105"/>
          </a:xfrm>
          <a:prstGeom prst="rect">
            <a:avLst/>
          </a:prstGeom>
          <a:noFill/>
        </p:spPr>
      </p:pic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ŠPAČEK</a:t>
            </a:r>
            <a:endParaRPr lang="cs-CZ" dirty="0"/>
          </a:p>
        </p:txBody>
      </p:sp>
      <p:pic>
        <p:nvPicPr>
          <p:cNvPr id="20482" name="Picture 2" descr="Soubor:Etourneau DSC01833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584" y="1532758"/>
            <a:ext cx="7547992" cy="5028851"/>
          </a:xfrm>
          <a:prstGeom prst="rect">
            <a:avLst/>
          </a:prstGeom>
          <a:noFill/>
        </p:spPr>
      </p:pic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prstTxWarp prst="textChevron">
              <a:avLst/>
            </a:prstTxWarp>
          </a:bodyPr>
          <a:lstStyle/>
          <a:p>
            <a:r>
              <a:rPr lang="cs-CZ" b="1" spc="100" dirty="0" smtClean="0">
                <a:ln w="18000">
                  <a:solidFill>
                    <a:schemeClr val="accent1">
                      <a:satMod val="200000"/>
                      <a:tint val="72000"/>
                    </a:schemeClr>
                  </a:solidFill>
                  <a:prstDash val="solid"/>
                </a:ln>
                <a:solidFill>
                  <a:schemeClr val="accent1">
                    <a:satMod val="280000"/>
                    <a:tint val="100000"/>
                    <a:alpha val="5700"/>
                  </a:schemeClr>
                </a:solidFill>
                <a:effectLst>
                  <a:outerShdw blurRad="25000" dist="20000" dir="16020000" algn="tl">
                    <a:schemeClr val="accent1">
                      <a:satMod val="200000"/>
                      <a:shade val="1000"/>
                      <a:alpha val="60000"/>
                    </a:schemeClr>
                  </a:outerShdw>
                </a:effectLst>
                <a:latin typeface="Times New Roman" pitchFamily="18" charset="0"/>
                <a:cs typeface="Times New Roman" pitchFamily="18" charset="0"/>
              </a:rPr>
              <a:t>STÁLÍ</a:t>
            </a:r>
            <a:endParaRPr lang="cs-CZ" b="1" spc="100" dirty="0">
              <a:ln w="18000">
                <a:solidFill>
                  <a:schemeClr val="accent1">
                    <a:lumMod val="75000"/>
                  </a:schemeClr>
                </a:solidFill>
                <a:prstDash val="solid"/>
              </a:ln>
              <a:solidFill>
                <a:schemeClr val="tx2">
                  <a:lumMod val="60000"/>
                  <a:lumOff val="40000"/>
                </a:schemeClr>
              </a:solidFill>
              <a:effectLst>
                <a:outerShdw blurRad="25000" dist="20000" dir="16020000" algn="tl">
                  <a:schemeClr val="accent1">
                    <a:satMod val="200000"/>
                    <a:shade val="1000"/>
                    <a:alpha val="60000"/>
                  </a:scheme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924944"/>
            <a:ext cx="8219256" cy="3201219"/>
          </a:xfrm>
        </p:spPr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Žijí u nás po celý rok, nikam neodlétají.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Umí se přizpůsobit mrazivému prostředí.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Přes zimu se stahují do parků, zahrad a na krmítka.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KOS</a:t>
            </a:r>
            <a:endParaRPr lang="cs-CZ" dirty="0"/>
          </a:p>
        </p:txBody>
      </p:sp>
      <p:pic>
        <p:nvPicPr>
          <p:cNvPr id="18434" name="Picture 2" descr="Soubor:Turdus merula 050529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15616" y="1484784"/>
            <a:ext cx="6683896" cy="5012922"/>
          </a:xfrm>
          <a:prstGeom prst="rect">
            <a:avLst/>
          </a:prstGeom>
          <a:noFill/>
        </p:spPr>
      </p:pic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2708920"/>
            <a:ext cx="8219256" cy="3417243"/>
          </a:xfrm>
        </p:spPr>
        <p:txBody>
          <a:bodyPr/>
          <a:lstStyle/>
          <a:p>
            <a:endParaRPr lang="cs-CZ" dirty="0"/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VRABEC</a:t>
            </a:r>
            <a:endParaRPr lang="cs-CZ" dirty="0"/>
          </a:p>
        </p:txBody>
      </p:sp>
      <p:pic>
        <p:nvPicPr>
          <p:cNvPr id="17410" name="Picture 2" descr="Soubor:House Sparrow (Passer domesticus)- Female in Kolkata I IMG 3787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71600" y="1518988"/>
            <a:ext cx="7259960" cy="5045672"/>
          </a:xfrm>
          <a:prstGeom prst="rect">
            <a:avLst/>
          </a:prstGeom>
          <a:noFill/>
        </p:spPr>
      </p:pic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SÝKORA</a:t>
            </a:r>
            <a:endParaRPr lang="cs-CZ" dirty="0"/>
          </a:p>
        </p:txBody>
      </p:sp>
      <p:pic>
        <p:nvPicPr>
          <p:cNvPr id="16386" name="Picture 2" descr="Soubor:Parus major m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3608" y="1556792"/>
            <a:ext cx="6683896" cy="5012922"/>
          </a:xfrm>
          <a:prstGeom prst="rect">
            <a:avLst/>
          </a:prstGeom>
          <a:noFill/>
        </p:spPr>
      </p:pic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STRAKA</a:t>
            </a:r>
            <a:endParaRPr lang="cs-CZ" dirty="0"/>
          </a:p>
        </p:txBody>
      </p:sp>
      <p:pic>
        <p:nvPicPr>
          <p:cNvPr id="15362" name="Picture 2" descr="Soubor:Sroka Pica Pica II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87624" y="1556792"/>
            <a:ext cx="6496050" cy="5010150"/>
          </a:xfrm>
          <a:prstGeom prst="rect">
            <a:avLst/>
          </a:prstGeom>
          <a:noFill/>
        </p:spPr>
      </p:pic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LABUŤ</a:t>
            </a:r>
            <a:endParaRPr lang="cs-CZ" dirty="0"/>
          </a:p>
        </p:txBody>
      </p:sp>
      <p:pic>
        <p:nvPicPr>
          <p:cNvPr id="14338" name="Picture 2" descr="Soubor:Cygnus olor 2 (Marek Szczepanek)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71600" y="1556792"/>
            <a:ext cx="7287390" cy="4787256"/>
          </a:xfrm>
          <a:prstGeom prst="rect">
            <a:avLst/>
          </a:prstGeom>
          <a:noFill/>
        </p:spPr>
      </p:pic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VRÁNA</a:t>
            </a:r>
            <a:endParaRPr lang="cs-CZ" dirty="0"/>
          </a:p>
        </p:txBody>
      </p:sp>
      <p:pic>
        <p:nvPicPr>
          <p:cNvPr id="13314" name="Picture 2" descr="Soubor:Corvus corone Rabenkrähe 1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1772816"/>
            <a:ext cx="7620000" cy="4248151"/>
          </a:xfrm>
          <a:prstGeom prst="rect">
            <a:avLst/>
          </a:prstGeom>
          <a:noFill/>
        </p:spPr>
      </p:pic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HAVRAN</a:t>
            </a:r>
            <a:br>
              <a:rPr lang="cs-CZ" dirty="0" smtClean="0"/>
            </a:br>
            <a:endParaRPr lang="cs-CZ" dirty="0"/>
          </a:p>
        </p:txBody>
      </p:sp>
      <p:pic>
        <p:nvPicPr>
          <p:cNvPr id="12290" name="Picture 2" descr="Soubor:Corvus frugilegus 2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1196752"/>
            <a:ext cx="7620000" cy="5295900"/>
          </a:xfrm>
          <a:prstGeom prst="rect">
            <a:avLst/>
          </a:prstGeom>
          <a:noFill/>
        </p:spPr>
      </p:pic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prstTxWarp prst="textChevron">
              <a:avLst/>
            </a:prstTxWarp>
          </a:bodyPr>
          <a:lstStyle/>
          <a:p>
            <a:r>
              <a:rPr lang="cs-CZ" b="1" dirty="0" smtClean="0">
                <a:ln w="19050">
                  <a:solidFill>
                    <a:schemeClr val="accent4">
                      <a:lumMod val="75000"/>
                    </a:schemeClr>
                  </a:solidFill>
                  <a:prstDash val="solid"/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DOMÁCÍ</a:t>
            </a:r>
            <a:endParaRPr lang="cs-CZ" b="1" dirty="0">
              <a:ln w="19050">
                <a:solidFill>
                  <a:schemeClr val="accent4">
                    <a:lumMod val="75000"/>
                  </a:schemeClr>
                </a:solidFill>
                <a:prstDash val="solid"/>
              </a:ln>
              <a:solidFill>
                <a:schemeClr val="accent4">
                  <a:lumMod val="60000"/>
                  <a:lumOff val="40000"/>
                </a:schemeClr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3573016"/>
            <a:ext cx="8219256" cy="2553147"/>
          </a:xfrm>
        </p:spPr>
        <p:txBody>
          <a:bodyPr/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J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e chován jako hospodářské zvíře.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Užitek pro člověka – maso, peří, vejce.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KOHOUT</a:t>
            </a:r>
            <a:endParaRPr lang="cs-CZ" dirty="0"/>
          </a:p>
        </p:txBody>
      </p:sp>
      <p:pic>
        <p:nvPicPr>
          <p:cNvPr id="10242" name="Picture 2" descr="Soubor:Habří 652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35696" y="1700808"/>
            <a:ext cx="5631582" cy="4505266"/>
          </a:xfrm>
          <a:prstGeom prst="rect">
            <a:avLst/>
          </a:prstGeom>
          <a:noFill/>
        </p:spPr>
      </p:pic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95536" y="3429000"/>
            <a:ext cx="8291264" cy="2697163"/>
          </a:xfrm>
        </p:spPr>
        <p:txBody>
          <a:bodyPr/>
          <a:lstStyle/>
          <a:p>
            <a:endParaRPr lang="cs-CZ" dirty="0"/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SLEPICE</a:t>
            </a:r>
            <a:endParaRPr lang="cs-CZ" dirty="0"/>
          </a:p>
        </p:txBody>
      </p:sp>
      <p:pic>
        <p:nvPicPr>
          <p:cNvPr id="9218" name="Picture 2" descr="Soubor:Kvočna s kuřaty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87624" y="1412776"/>
            <a:ext cx="6335663" cy="4922260"/>
          </a:xfrm>
          <a:prstGeom prst="rect">
            <a:avLst/>
          </a:prstGeom>
          <a:noFill/>
        </p:spPr>
      </p:pic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95536" y="3717032"/>
            <a:ext cx="8291264" cy="2409131"/>
          </a:xfrm>
        </p:spPr>
        <p:txBody>
          <a:bodyPr/>
          <a:lstStyle/>
          <a:p>
            <a:endParaRPr lang="cs-CZ" dirty="0"/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KROCAN</a:t>
            </a:r>
            <a:endParaRPr lang="cs-CZ" dirty="0"/>
          </a:p>
        </p:txBody>
      </p:sp>
      <p:pic>
        <p:nvPicPr>
          <p:cNvPr id="8194" name="Picture 2" descr="Soubor:Krocan (zoo vyškov cz.)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3608" y="1412776"/>
            <a:ext cx="6611888" cy="4958916"/>
          </a:xfrm>
          <a:prstGeom prst="rect">
            <a:avLst/>
          </a:prstGeom>
          <a:noFill/>
        </p:spPr>
      </p:pic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KRŮTA</a:t>
            </a:r>
            <a:endParaRPr lang="cs-CZ" dirty="0"/>
          </a:p>
        </p:txBody>
      </p:sp>
      <p:pic>
        <p:nvPicPr>
          <p:cNvPr id="7170" name="Picture 2" descr="Soubor:Biella-Tacchino presso Piverone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1484784"/>
            <a:ext cx="7187952" cy="5112432"/>
          </a:xfrm>
          <a:prstGeom prst="rect">
            <a:avLst/>
          </a:prstGeom>
          <a:noFill/>
        </p:spPr>
      </p:pic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HOUSER, HUSA</a:t>
            </a:r>
            <a:endParaRPr lang="cs-CZ" dirty="0"/>
          </a:p>
        </p:txBody>
      </p:sp>
      <p:pic>
        <p:nvPicPr>
          <p:cNvPr id="6146" name="Picture 2" descr="fotografie,husy,ptáci,ptactvo,zvířata"/>
          <p:cNvPicPr>
            <a:picLocks noChangeAspect="1" noChangeArrowheads="1"/>
          </p:cNvPicPr>
          <p:nvPr/>
        </p:nvPicPr>
        <p:blipFill>
          <a:blip r:embed="rId2" cstate="print"/>
          <a:srcRect t="16725" b="17025"/>
          <a:stretch>
            <a:fillRect/>
          </a:stretch>
        </p:blipFill>
        <p:spPr bwMode="auto">
          <a:xfrm>
            <a:off x="1187624" y="1368671"/>
            <a:ext cx="7344816" cy="4865941"/>
          </a:xfrm>
          <a:prstGeom prst="rect">
            <a:avLst/>
          </a:prstGeom>
          <a:noFill/>
        </p:spPr>
      </p:pic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4221088"/>
            <a:ext cx="8219256" cy="1905075"/>
          </a:xfrm>
        </p:spPr>
        <p:txBody>
          <a:bodyPr/>
          <a:lstStyle/>
          <a:p>
            <a:endParaRPr lang="cs-CZ" dirty="0"/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KAČER</a:t>
            </a:r>
            <a:endParaRPr lang="cs-CZ" dirty="0"/>
          </a:p>
        </p:txBody>
      </p:sp>
      <p:pic>
        <p:nvPicPr>
          <p:cNvPr id="4098" name="Picture 2" descr="Soubor:Snow crystallization in Akureyri 2005-02-26 15-57-55.jpe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47664" y="1628800"/>
            <a:ext cx="6251848" cy="4688886"/>
          </a:xfrm>
          <a:prstGeom prst="rect">
            <a:avLst/>
          </a:prstGeom>
          <a:noFill/>
        </p:spPr>
      </p:pic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539552" y="2780928"/>
            <a:ext cx="8147248" cy="3345235"/>
          </a:xfrm>
        </p:spPr>
        <p:txBody>
          <a:bodyPr/>
          <a:lstStyle/>
          <a:p>
            <a:endParaRPr lang="cs-CZ" dirty="0"/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KACHNA</a:t>
            </a:r>
            <a:endParaRPr lang="cs-CZ" dirty="0"/>
          </a:p>
        </p:txBody>
      </p:sp>
      <p:pic>
        <p:nvPicPr>
          <p:cNvPr id="3074" name="Picture 2" descr="Soubor:Hausente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15616" y="1628800"/>
            <a:ext cx="7331968" cy="4884925"/>
          </a:xfrm>
          <a:prstGeom prst="rect">
            <a:avLst/>
          </a:prstGeom>
          <a:noFill/>
        </p:spPr>
      </p:pic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23528" y="2852936"/>
            <a:ext cx="8363272" cy="3273227"/>
          </a:xfrm>
        </p:spPr>
        <p:txBody>
          <a:bodyPr/>
          <a:lstStyle/>
          <a:p>
            <a:endParaRPr lang="cs-CZ" dirty="0"/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Použité zdroje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27 </a:t>
            </a:r>
            <a:r>
              <a:rPr lang="cs-CZ" sz="1400" dirty="0" err="1" smtClean="0"/>
              <a:t>January</a:t>
            </a:r>
            <a:r>
              <a:rPr lang="cs-CZ" sz="1400" dirty="0" smtClean="0"/>
              <a:t> 2005,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27 </a:t>
            </a:r>
            <a:r>
              <a:rPr lang="cs-CZ" sz="1400" dirty="0" err="1" smtClean="0"/>
              <a:t>January</a:t>
            </a:r>
            <a:r>
              <a:rPr lang="cs-CZ" sz="1400" dirty="0" smtClean="0"/>
              <a:t> 2005 [cit. 2011-03-15]. Dostupné z WWW: &lt;File:Barn </a:t>
            </a:r>
            <a:r>
              <a:rPr lang="cs-CZ" sz="1400" dirty="0" err="1" smtClean="0"/>
              <a:t>Swallow</a:t>
            </a:r>
            <a:r>
              <a:rPr lang="cs-CZ" sz="1400" dirty="0" smtClean="0"/>
              <a:t> 800.jpg&gt;.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17. 7. 2005,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17. 7. 2005 [cit. 2011-03-15]. Dostupné z WWW: &lt;Soubor:</a:t>
            </a:r>
            <a:r>
              <a:rPr lang="cs-CZ" sz="1400" dirty="0" err="1" smtClean="0"/>
              <a:t>White</a:t>
            </a:r>
            <a:r>
              <a:rPr lang="cs-CZ" sz="1400" dirty="0" smtClean="0"/>
              <a:t> </a:t>
            </a:r>
            <a:r>
              <a:rPr lang="cs-CZ" sz="1400" dirty="0" err="1" smtClean="0"/>
              <a:t>Stork</a:t>
            </a:r>
            <a:r>
              <a:rPr lang="cs-CZ" sz="1400" dirty="0" smtClean="0"/>
              <a:t> (</a:t>
            </a:r>
            <a:r>
              <a:rPr lang="cs-CZ" sz="1400" dirty="0" err="1" smtClean="0"/>
              <a:t>Ciconia</a:t>
            </a:r>
            <a:r>
              <a:rPr lang="cs-CZ" sz="1400" dirty="0" smtClean="0"/>
              <a:t> </a:t>
            </a:r>
            <a:r>
              <a:rPr lang="cs-CZ" sz="1400" dirty="0" err="1" smtClean="0"/>
              <a:t>ciconia</a:t>
            </a:r>
            <a:r>
              <a:rPr lang="cs-CZ" sz="1400" dirty="0" smtClean="0"/>
              <a:t>).</a:t>
            </a:r>
            <a:r>
              <a:rPr lang="cs-CZ" sz="1400" dirty="0" err="1" smtClean="0"/>
              <a:t>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30. 12. 2004,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30. 12. 2004 [cit. 2011-03-15]. Dostupné z WWW: &lt;Soubor:</a:t>
            </a:r>
            <a:r>
              <a:rPr lang="cs-CZ" sz="1400" dirty="0" err="1" smtClean="0"/>
              <a:t>Kaczka</a:t>
            </a:r>
            <a:r>
              <a:rPr lang="cs-CZ" sz="1400" dirty="0" smtClean="0"/>
              <a:t> </a:t>
            </a:r>
            <a:r>
              <a:rPr lang="cs-CZ" sz="1400" dirty="0" err="1" smtClean="0"/>
              <a:t>krzyzowka</a:t>
            </a:r>
            <a:r>
              <a:rPr lang="cs-CZ" sz="1400" dirty="0" smtClean="0"/>
              <a:t> </a:t>
            </a:r>
            <a:r>
              <a:rPr lang="cs-CZ" sz="1400" dirty="0" err="1" smtClean="0"/>
              <a:t>samica.jpg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3. 6. 2007,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3. 6. 2007 [cit. 2011-03-15]. Dostupné z WWW: &lt;Soubor:</a:t>
            </a:r>
            <a:r>
              <a:rPr lang="cs-CZ" sz="1400" dirty="0" err="1" smtClean="0"/>
              <a:t>Fringilla</a:t>
            </a:r>
            <a:r>
              <a:rPr lang="cs-CZ" sz="1400" dirty="0" smtClean="0"/>
              <a:t> </a:t>
            </a:r>
            <a:r>
              <a:rPr lang="cs-CZ" sz="1400" dirty="0" err="1" smtClean="0"/>
              <a:t>coelebs</a:t>
            </a:r>
            <a:r>
              <a:rPr lang="cs-CZ" sz="1400" dirty="0" smtClean="0"/>
              <a:t> </a:t>
            </a:r>
            <a:r>
              <a:rPr lang="cs-CZ" sz="1400" dirty="0" err="1" smtClean="0"/>
              <a:t>chaffinch</a:t>
            </a:r>
            <a:r>
              <a:rPr lang="cs-CZ" sz="1400" dirty="0" smtClean="0"/>
              <a:t> male edit2.jpg&gt;.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18. 11. 2008,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18. 11. 2008 [cit. 2011-03-15]. Dostupné z WWW: &lt;Soubor:</a:t>
            </a:r>
            <a:r>
              <a:rPr lang="cs-CZ" sz="1400" dirty="0" err="1" smtClean="0"/>
              <a:t>Delichon</a:t>
            </a:r>
            <a:r>
              <a:rPr lang="cs-CZ" sz="1400" dirty="0" smtClean="0"/>
              <a:t> </a:t>
            </a:r>
            <a:r>
              <a:rPr lang="cs-CZ" sz="1400" dirty="0" err="1" smtClean="0"/>
              <a:t>urbicum</a:t>
            </a:r>
            <a:r>
              <a:rPr lang="cs-CZ" sz="1400" dirty="0" smtClean="0"/>
              <a:t> 10.jpg&gt;.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9. 10. 2010,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9. 10. 2010 [cit. 2011-03-15]. Dostupné z WWW: &lt;Soubor:</a:t>
            </a:r>
            <a:r>
              <a:rPr lang="cs-CZ" sz="1400" dirty="0" err="1" smtClean="0"/>
              <a:t>Kuckuck</a:t>
            </a:r>
            <a:r>
              <a:rPr lang="cs-CZ" sz="1400" dirty="0" smtClean="0"/>
              <a:t> (</a:t>
            </a:r>
            <a:r>
              <a:rPr lang="cs-CZ" sz="1400" dirty="0" err="1" smtClean="0"/>
              <a:t>Cuculus</a:t>
            </a:r>
            <a:r>
              <a:rPr lang="cs-CZ" sz="1400" dirty="0" smtClean="0"/>
              <a:t> </a:t>
            </a:r>
            <a:r>
              <a:rPr lang="cs-CZ" sz="1400" dirty="0" err="1" smtClean="0"/>
              <a:t>canorus</a:t>
            </a:r>
            <a:r>
              <a:rPr lang="cs-CZ" sz="1400" dirty="0" smtClean="0"/>
              <a:t>) by </a:t>
            </a:r>
            <a:r>
              <a:rPr lang="cs-CZ" sz="1400" dirty="0" err="1" smtClean="0"/>
              <a:t>Tim</a:t>
            </a:r>
            <a:r>
              <a:rPr lang="cs-CZ" sz="1400" dirty="0" smtClean="0"/>
              <a:t> </a:t>
            </a:r>
            <a:r>
              <a:rPr lang="cs-CZ" sz="1400" dirty="0" err="1" smtClean="0"/>
              <a:t>Peukert.jpg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12. 7. 2009,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12. 7. 2009 [cit. 2011-03-15]. Dostupné z WWW: &lt;Soubor:</a:t>
            </a:r>
            <a:r>
              <a:rPr lang="cs-CZ" sz="1400" dirty="0" err="1" smtClean="0"/>
              <a:t>Nachtigall</a:t>
            </a:r>
            <a:r>
              <a:rPr lang="cs-CZ" sz="1400" dirty="0" smtClean="0"/>
              <a:t> (</a:t>
            </a:r>
            <a:r>
              <a:rPr lang="cs-CZ" sz="1400" dirty="0" err="1" smtClean="0"/>
              <a:t>Luscinia</a:t>
            </a:r>
            <a:r>
              <a:rPr lang="cs-CZ" sz="1400" dirty="0" smtClean="0"/>
              <a:t> </a:t>
            </a:r>
            <a:r>
              <a:rPr lang="cs-CZ" sz="1400" dirty="0" err="1" smtClean="0"/>
              <a:t>megarhynchos</a:t>
            </a:r>
            <a:r>
              <a:rPr lang="cs-CZ" sz="1400" dirty="0" smtClean="0"/>
              <a:t>)-2.jpg&gt;.</a:t>
            </a:r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92696"/>
            <a:ext cx="8219256" cy="5433467"/>
          </a:xfrm>
        </p:spPr>
        <p:txBody>
          <a:bodyPr>
            <a:normAutofit/>
          </a:bodyPr>
          <a:lstStyle/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16. 2. 2007,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16. 2. 2007 [cit. 2011-03-15]. Dostupné z WWW: &lt;Soubor:</a:t>
            </a:r>
            <a:r>
              <a:rPr lang="cs-CZ" sz="1400" dirty="0" err="1" smtClean="0"/>
              <a:t>Etourneau</a:t>
            </a:r>
            <a:r>
              <a:rPr lang="cs-CZ" sz="1400" dirty="0" smtClean="0"/>
              <a:t> DSC01833.JPG&gt;.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2. 10. 2005,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2. 10. 2005 [cit. 2011-03-15]. Dostupné z WWW: &lt;Soubor:</a:t>
            </a:r>
            <a:r>
              <a:rPr lang="cs-CZ" sz="1400" dirty="0" err="1" smtClean="0"/>
              <a:t>Turdus</a:t>
            </a:r>
            <a:r>
              <a:rPr lang="cs-CZ" sz="1400" dirty="0" smtClean="0"/>
              <a:t> </a:t>
            </a:r>
            <a:r>
              <a:rPr lang="cs-CZ" sz="1400" dirty="0" err="1" smtClean="0"/>
              <a:t>merula</a:t>
            </a:r>
            <a:r>
              <a:rPr lang="cs-CZ" sz="1400" dirty="0" smtClean="0"/>
              <a:t> 050529.jpg&gt;.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1. 11. 2007,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1. 11. 2007 [cit. 2011-03-15]. Dostupné z WWW: &lt;Soubor:House </a:t>
            </a:r>
            <a:r>
              <a:rPr lang="cs-CZ" sz="1400" dirty="0" err="1" smtClean="0"/>
              <a:t>Sparrow</a:t>
            </a:r>
            <a:r>
              <a:rPr lang="cs-CZ" sz="1400" dirty="0" smtClean="0"/>
              <a:t> (</a:t>
            </a:r>
            <a:r>
              <a:rPr lang="cs-CZ" sz="1400" dirty="0" err="1" smtClean="0"/>
              <a:t>Passer</a:t>
            </a:r>
            <a:r>
              <a:rPr lang="cs-CZ" sz="1400" dirty="0" smtClean="0"/>
              <a:t> </a:t>
            </a:r>
            <a:r>
              <a:rPr lang="cs-CZ" sz="1400" dirty="0" err="1" smtClean="0"/>
              <a:t>domesticus</a:t>
            </a:r>
            <a:r>
              <a:rPr lang="cs-CZ" sz="1400" dirty="0" smtClean="0"/>
              <a:t>)- </a:t>
            </a:r>
            <a:r>
              <a:rPr lang="cs-CZ" sz="1400" dirty="0" err="1" smtClean="0"/>
              <a:t>Female</a:t>
            </a:r>
            <a:r>
              <a:rPr lang="cs-CZ" sz="1400" dirty="0" smtClean="0"/>
              <a:t> in </a:t>
            </a:r>
            <a:r>
              <a:rPr lang="cs-CZ" sz="1400" dirty="0" err="1" smtClean="0"/>
              <a:t>Kolkata</a:t>
            </a:r>
            <a:r>
              <a:rPr lang="cs-CZ" sz="1400" dirty="0" smtClean="0"/>
              <a:t> I IMG 3787.jpg&gt;.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19. 2. 2007,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19. 2. 2007 [cit. 2011-03-15]. Dostupné z WWW: &lt;Soubor:</a:t>
            </a:r>
            <a:r>
              <a:rPr lang="cs-CZ" sz="1400" dirty="0" err="1" smtClean="0"/>
              <a:t>Parus</a:t>
            </a:r>
            <a:r>
              <a:rPr lang="cs-CZ" sz="1400" dirty="0" smtClean="0"/>
              <a:t> major m.</a:t>
            </a:r>
            <a:r>
              <a:rPr lang="cs-CZ" sz="1400" dirty="0" err="1" smtClean="0"/>
              <a:t>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16. 5. 2006,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16. 5. 2006 [cit. 2011-03-15]. Dostupné z WWW: &lt;Soubor:</a:t>
            </a:r>
            <a:r>
              <a:rPr lang="cs-CZ" sz="1400" dirty="0" err="1" smtClean="0"/>
              <a:t>Sroka</a:t>
            </a:r>
            <a:r>
              <a:rPr lang="cs-CZ" sz="1400" dirty="0" smtClean="0"/>
              <a:t> </a:t>
            </a:r>
            <a:r>
              <a:rPr lang="cs-CZ" sz="1400" dirty="0" err="1" smtClean="0"/>
              <a:t>Pica</a:t>
            </a:r>
            <a:r>
              <a:rPr lang="cs-CZ" sz="1400" dirty="0" smtClean="0"/>
              <a:t> </a:t>
            </a:r>
            <a:r>
              <a:rPr lang="cs-CZ" sz="1400" dirty="0" err="1" smtClean="0"/>
              <a:t>Pica</a:t>
            </a:r>
            <a:r>
              <a:rPr lang="cs-CZ" sz="1400" dirty="0" smtClean="0"/>
              <a:t> </a:t>
            </a:r>
            <a:r>
              <a:rPr lang="cs-CZ" sz="1400" dirty="0" err="1" smtClean="0"/>
              <a:t>II.jpg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20. 3. 2005,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20. 3. 2005 [cit. 2011-03-15]. Dostupné z WWW: &lt;Soubor:</a:t>
            </a:r>
            <a:r>
              <a:rPr lang="cs-CZ" sz="1400" dirty="0" err="1" smtClean="0"/>
              <a:t>Cygnus</a:t>
            </a:r>
            <a:r>
              <a:rPr lang="cs-CZ" sz="1400" dirty="0" smtClean="0"/>
              <a:t> </a:t>
            </a:r>
            <a:r>
              <a:rPr lang="cs-CZ" sz="1400" dirty="0" err="1" smtClean="0"/>
              <a:t>olor</a:t>
            </a:r>
            <a:r>
              <a:rPr lang="cs-CZ" sz="1400" dirty="0" smtClean="0"/>
              <a:t> 2 (Marek </a:t>
            </a:r>
            <a:r>
              <a:rPr lang="cs-CZ" sz="1400" dirty="0" err="1" smtClean="0"/>
              <a:t>Szczepanek</a:t>
            </a:r>
            <a:r>
              <a:rPr lang="cs-CZ" sz="1400" dirty="0" smtClean="0"/>
              <a:t>).</a:t>
            </a:r>
            <a:r>
              <a:rPr lang="cs-CZ" sz="1400" dirty="0" err="1" smtClean="0"/>
              <a:t>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20. 3. 2005,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20. 3. 2005 [cit. 2011-03-15]. Dostupné z WWW: &lt;Soubor:</a:t>
            </a:r>
            <a:r>
              <a:rPr lang="cs-CZ" sz="1400" dirty="0" err="1" smtClean="0"/>
              <a:t>Corvus</a:t>
            </a:r>
            <a:r>
              <a:rPr lang="cs-CZ" sz="1400" dirty="0" smtClean="0"/>
              <a:t> </a:t>
            </a:r>
            <a:r>
              <a:rPr lang="cs-CZ" sz="1400" dirty="0" err="1" smtClean="0"/>
              <a:t>corone</a:t>
            </a:r>
            <a:r>
              <a:rPr lang="cs-CZ" sz="1400" dirty="0" smtClean="0"/>
              <a:t> </a:t>
            </a:r>
            <a:r>
              <a:rPr lang="cs-CZ" sz="1400" dirty="0" err="1" smtClean="0"/>
              <a:t>Rabenkrähe</a:t>
            </a:r>
            <a:r>
              <a:rPr lang="cs-CZ" sz="1400" dirty="0" smtClean="0"/>
              <a:t> 1.jpg&gt;.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9. 12. 2007,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9. 12. 2007 [cit. 2011-03-15]. Dostupné z WWW: &lt;Soubor:</a:t>
            </a:r>
            <a:r>
              <a:rPr lang="cs-CZ" sz="1400" dirty="0" err="1" smtClean="0"/>
              <a:t>Corvus</a:t>
            </a:r>
            <a:r>
              <a:rPr lang="cs-CZ" sz="1400" dirty="0" smtClean="0"/>
              <a:t> </a:t>
            </a:r>
            <a:r>
              <a:rPr lang="cs-CZ" sz="1400" dirty="0" err="1" smtClean="0"/>
              <a:t>frugilegus</a:t>
            </a:r>
            <a:r>
              <a:rPr lang="cs-CZ" sz="1400" dirty="0" smtClean="0"/>
              <a:t> 2.jpg&gt;.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2. 6. 2010,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2. 6. 2010 [cit. 2011-03-15]. Dostupné z WWW: &lt;Soubor:Habří 652.JPG&gt;.</a:t>
            </a:r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836712"/>
            <a:ext cx="8219256" cy="5289451"/>
          </a:xfrm>
        </p:spPr>
        <p:txBody>
          <a:bodyPr>
            <a:normAutofit/>
          </a:bodyPr>
          <a:lstStyle/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11. 4. 2009,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11. 4. 2009 [cit. 2011-03-15]. Dostupné z WWW: &lt;Soubor:Kvočna s kuřaty.</a:t>
            </a:r>
            <a:r>
              <a:rPr lang="cs-CZ" sz="1400" dirty="0" err="1" smtClean="0"/>
              <a:t>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Soubor:Krocan (zoo </a:t>
            </a:r>
            <a:r>
              <a:rPr lang="cs-CZ" sz="1400" dirty="0" err="1" smtClean="0"/>
              <a:t>vyškov</a:t>
            </a:r>
            <a:r>
              <a:rPr lang="cs-CZ" sz="1400" dirty="0" smtClean="0"/>
              <a:t> </a:t>
            </a:r>
            <a:r>
              <a:rPr lang="cs-CZ" sz="1400" dirty="0" err="1" smtClean="0"/>
              <a:t>cz</a:t>
            </a:r>
            <a:r>
              <a:rPr lang="cs-CZ" sz="1400" dirty="0" smtClean="0"/>
              <a:t>.).JPG,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Soubor:Krocan (zoo </a:t>
            </a:r>
            <a:r>
              <a:rPr lang="cs-CZ" sz="1400" dirty="0" err="1" smtClean="0"/>
              <a:t>vyškov</a:t>
            </a:r>
            <a:r>
              <a:rPr lang="cs-CZ" sz="1400" dirty="0" smtClean="0"/>
              <a:t> </a:t>
            </a:r>
            <a:r>
              <a:rPr lang="cs-CZ" sz="1400" dirty="0" err="1" smtClean="0"/>
              <a:t>cz</a:t>
            </a:r>
            <a:r>
              <a:rPr lang="cs-CZ" sz="1400" dirty="0" smtClean="0"/>
              <a:t>.).JPG [cit. 2011-03-15]. Dostupné z WWW: &lt;Soubor:Krocan (zoo </a:t>
            </a:r>
            <a:r>
              <a:rPr lang="cs-CZ" sz="1400" dirty="0" err="1" smtClean="0"/>
              <a:t>vyškov</a:t>
            </a:r>
            <a:r>
              <a:rPr lang="cs-CZ" sz="1400" dirty="0" smtClean="0"/>
              <a:t> </a:t>
            </a:r>
            <a:r>
              <a:rPr lang="cs-CZ" sz="1400" dirty="0" err="1" smtClean="0"/>
              <a:t>cz</a:t>
            </a:r>
            <a:r>
              <a:rPr lang="cs-CZ" sz="1400" dirty="0" smtClean="0"/>
              <a:t>.).JPG&gt;.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10. 1. 2006,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10. 1. 2006 [cit. 2011-03-15]. Dostupné z WWW: &lt;Soubor:</a:t>
            </a:r>
            <a:r>
              <a:rPr lang="cs-CZ" sz="1400" dirty="0" err="1" smtClean="0"/>
              <a:t>Biella</a:t>
            </a:r>
            <a:r>
              <a:rPr lang="cs-CZ" sz="1400" dirty="0" smtClean="0"/>
              <a:t>-</a:t>
            </a:r>
            <a:r>
              <a:rPr lang="cs-CZ" sz="1400" dirty="0" err="1" smtClean="0"/>
              <a:t>Tacchino</a:t>
            </a:r>
            <a:r>
              <a:rPr lang="cs-CZ" sz="1400" dirty="0" smtClean="0"/>
              <a:t> </a:t>
            </a:r>
            <a:r>
              <a:rPr lang="cs-CZ" sz="1400" dirty="0" err="1" smtClean="0"/>
              <a:t>presso</a:t>
            </a:r>
            <a:r>
              <a:rPr lang="cs-CZ" sz="1400" dirty="0" smtClean="0"/>
              <a:t> </a:t>
            </a:r>
            <a:r>
              <a:rPr lang="cs-CZ" sz="1400" dirty="0" err="1" smtClean="0"/>
              <a:t>Piverone.jpg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27. 1. 2006,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27. 1. 2006 [cit. 2011-03-15]. Dostupné z WWW: &lt;Soubor:</a:t>
            </a:r>
            <a:r>
              <a:rPr lang="cs-CZ" sz="1400" dirty="0" err="1" smtClean="0"/>
              <a:t>Hausente.jpg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21. 3. 2005,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21. 3. 2005 [cit. 2011-03-15]. Dostupné z WWW: &lt;Soubor:</a:t>
            </a:r>
            <a:r>
              <a:rPr lang="cs-CZ" sz="1400" dirty="0" err="1" smtClean="0"/>
              <a:t>Snow</a:t>
            </a:r>
            <a:r>
              <a:rPr lang="cs-CZ" sz="1400" dirty="0" smtClean="0"/>
              <a:t> </a:t>
            </a:r>
            <a:r>
              <a:rPr lang="cs-CZ" sz="1400" dirty="0" err="1" smtClean="0"/>
              <a:t>crystallization</a:t>
            </a:r>
            <a:r>
              <a:rPr lang="cs-CZ" sz="1400" dirty="0" smtClean="0"/>
              <a:t> in </a:t>
            </a:r>
            <a:r>
              <a:rPr lang="cs-CZ" sz="1400" dirty="0" err="1" smtClean="0"/>
              <a:t>Akureyri</a:t>
            </a:r>
            <a:r>
              <a:rPr lang="cs-CZ" sz="1400" dirty="0" smtClean="0"/>
              <a:t> 2005-02-26 15-57-55.jpeg&gt;.</a:t>
            </a:r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472</TotalTime>
  <Words>206</Words>
  <Application>Microsoft Office PowerPoint</Application>
  <PresentationFormat>Předvádění na obrazovce (4:3)</PresentationFormat>
  <Paragraphs>69</Paragraphs>
  <Slides>31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31</vt:i4>
      </vt:variant>
    </vt:vector>
  </HeadingPairs>
  <TitlesOfParts>
    <vt:vector size="32" baseType="lpstr">
      <vt:lpstr>Motiv sady Office</vt:lpstr>
      <vt:lpstr>ČLOVĚK A JEHO SVĚT Ptáci Radka Smetanová  VY_32_ INOVACE_ ptaci_10</vt:lpstr>
      <vt:lpstr>Prezentace aplikace PowerPoint</vt:lpstr>
      <vt:lpstr>Prezentace aplikace PowerPoint</vt:lpstr>
      <vt:lpstr>STĚHOVAVÍ</vt:lpstr>
      <vt:lpstr>VLAŠTOVKA</vt:lpstr>
      <vt:lpstr>ČÁP</vt:lpstr>
      <vt:lpstr>KACHNA DIVOKÁ</vt:lpstr>
      <vt:lpstr>PĚNKAVA</vt:lpstr>
      <vt:lpstr>JIŘIČKA</vt:lpstr>
      <vt:lpstr>KUKAČKA</vt:lpstr>
      <vt:lpstr>SLAVÍK</vt:lpstr>
      <vt:lpstr>ŠPAČEK</vt:lpstr>
      <vt:lpstr>STÁLÍ</vt:lpstr>
      <vt:lpstr>KOS</vt:lpstr>
      <vt:lpstr>VRABEC</vt:lpstr>
      <vt:lpstr>SÝKORA</vt:lpstr>
      <vt:lpstr>STRAKA</vt:lpstr>
      <vt:lpstr>LABUŤ</vt:lpstr>
      <vt:lpstr>VRÁNA</vt:lpstr>
      <vt:lpstr>HAVRAN </vt:lpstr>
      <vt:lpstr>DOMÁCÍ</vt:lpstr>
      <vt:lpstr>KOHOUT</vt:lpstr>
      <vt:lpstr>SLEPICE</vt:lpstr>
      <vt:lpstr>KROCAN</vt:lpstr>
      <vt:lpstr>KRŮTA</vt:lpstr>
      <vt:lpstr>HOUSER, HUSA</vt:lpstr>
      <vt:lpstr>KAČER</vt:lpstr>
      <vt:lpstr>KACHNA</vt:lpstr>
      <vt:lpstr>Použité zdroje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pc</dc:creator>
  <cp:lastModifiedBy>Tabule</cp:lastModifiedBy>
  <cp:revision>54</cp:revision>
  <dcterms:created xsi:type="dcterms:W3CDTF">2011-02-25T20:24:36Z</dcterms:created>
  <dcterms:modified xsi:type="dcterms:W3CDTF">2011-09-08T17:27:32Z</dcterms:modified>
</cp:coreProperties>
</file>