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7" r:id="rId5"/>
    <p:sldId id="261" r:id="rId6"/>
    <p:sldId id="268" r:id="rId7"/>
    <p:sldId id="263" r:id="rId8"/>
    <p:sldId id="269" r:id="rId9"/>
    <p:sldId id="265" r:id="rId10"/>
    <p:sldId id="270" r:id="rId11"/>
    <p:sldId id="271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89213B-1CF9-495F-B43D-6C43E7A89950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63F042B-2D33-4984-90FB-4DAEBAAB18B6}">
      <dgm:prSet phldrT="[Text]"/>
      <dgm:spPr>
        <a:solidFill>
          <a:schemeClr val="bg1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ROČNÍ OBDOBÍ</a:t>
          </a:r>
          <a:endParaRPr lang="cs-CZ" dirty="0">
            <a:solidFill>
              <a:schemeClr val="tx1"/>
            </a:solidFill>
          </a:endParaRPr>
        </a:p>
      </dgm:t>
    </dgm:pt>
    <dgm:pt modelId="{4A196D2C-1C2D-4D37-A8AD-A1C5A91DD91C}" type="parTrans" cxnId="{78DB6AC1-0F82-48AA-8409-F473A4805494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7E370CAB-B91B-4B91-8A07-0001C77B6B19}" type="sibTrans" cxnId="{78DB6AC1-0F82-48AA-8409-F473A4805494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19736673-83AE-4CBA-9540-0B8ECE331241}">
      <dgm:prSet phldrT="[Text]"/>
      <dgm:spPr>
        <a:solidFill>
          <a:schemeClr val="accent3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Jaro</a:t>
          </a:r>
          <a:endParaRPr lang="cs-CZ" dirty="0">
            <a:solidFill>
              <a:schemeClr val="tx1"/>
            </a:solidFill>
          </a:endParaRPr>
        </a:p>
      </dgm:t>
    </dgm:pt>
    <dgm:pt modelId="{F0809DC7-8135-45D3-BAB5-52C2EBB168CF}" type="parTrans" cxnId="{FBC1DB8B-91B8-4C02-89AE-93541E5F0358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B1C917C6-DC03-489D-8A1E-4517A4B86571}" type="sibTrans" cxnId="{FBC1DB8B-91B8-4C02-89AE-93541E5F0358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0ECE824E-3ED2-4670-AB28-555324379102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Léto</a:t>
          </a:r>
          <a:endParaRPr lang="cs-CZ" dirty="0">
            <a:solidFill>
              <a:schemeClr val="tx1"/>
            </a:solidFill>
          </a:endParaRPr>
        </a:p>
      </dgm:t>
    </dgm:pt>
    <dgm:pt modelId="{130F42D3-2345-4DE9-95B1-FE6447F56A78}" type="parTrans" cxnId="{1FBB4052-34CF-47DB-90CA-428D828E3337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A4AF3528-ACB8-46B6-A4E3-4C388A110C2B}" type="sibTrans" cxnId="{1FBB4052-34CF-47DB-90CA-428D828E3337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881205DE-ADA7-4838-8518-C9ACAA004F9F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Podzim</a:t>
          </a:r>
          <a:endParaRPr lang="cs-CZ" dirty="0">
            <a:solidFill>
              <a:schemeClr val="tx1"/>
            </a:solidFill>
          </a:endParaRPr>
        </a:p>
      </dgm:t>
    </dgm:pt>
    <dgm:pt modelId="{F8EE6242-67B9-43E2-9055-792774E40DA9}" type="parTrans" cxnId="{F9CC2DCB-1A39-47F9-84C7-C7E098FCC6A5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D7C4719F-933A-4DF5-922C-5485EF6D764C}" type="sibTrans" cxnId="{F9CC2DCB-1A39-47F9-84C7-C7E098FCC6A5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9519C3AC-8D8A-4DF1-B3B0-A47FB7FCA609}">
      <dgm:prSet phldrT="[Text]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Zima</a:t>
          </a:r>
          <a:endParaRPr lang="cs-CZ" dirty="0">
            <a:solidFill>
              <a:schemeClr val="tx1"/>
            </a:solidFill>
          </a:endParaRPr>
        </a:p>
      </dgm:t>
    </dgm:pt>
    <dgm:pt modelId="{62FD8328-D166-4788-95F9-1D676C3FF1C2}" type="parTrans" cxnId="{5653EB13-77B8-4656-9379-2CB155A42DC7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75F035FC-F73F-4183-A51E-CBC23F0D2153}" type="sibTrans" cxnId="{5653EB13-77B8-4656-9379-2CB155A42DC7}">
      <dgm:prSet/>
      <dgm:spPr/>
      <dgm:t>
        <a:bodyPr/>
        <a:lstStyle/>
        <a:p>
          <a:endParaRPr lang="cs-CZ">
            <a:solidFill>
              <a:schemeClr val="tx1"/>
            </a:solidFill>
          </a:endParaRPr>
        </a:p>
      </dgm:t>
    </dgm:pt>
    <dgm:pt modelId="{E53912DD-C22F-4385-8A1D-EC1F6DF2DC9B}" type="pres">
      <dgm:prSet presAssocID="{9A89213B-1CF9-495F-B43D-6C43E7A89950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C3960DA-C3CE-4FB3-89E6-FD3E2F3EB5DC}" type="pres">
      <dgm:prSet presAssocID="{163F042B-2D33-4984-90FB-4DAEBAAB18B6}" presName="centerShape" presStyleLbl="node0" presStyleIdx="0" presStyleCnt="1" custLinFactNeighborX="1918" custLinFactNeighborY="-1176"/>
      <dgm:spPr/>
      <dgm:t>
        <a:bodyPr/>
        <a:lstStyle/>
        <a:p>
          <a:endParaRPr lang="cs-CZ"/>
        </a:p>
      </dgm:t>
    </dgm:pt>
    <dgm:pt modelId="{9B07AADE-AF06-4EB4-81A7-34AE969F5417}" type="pres">
      <dgm:prSet presAssocID="{19736673-83AE-4CBA-9540-0B8ECE331241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5BF7B5-52F0-4D6D-ABBA-9011EBD3FA2B}" type="pres">
      <dgm:prSet presAssocID="{19736673-83AE-4CBA-9540-0B8ECE331241}" presName="dummy" presStyleCnt="0"/>
      <dgm:spPr/>
    </dgm:pt>
    <dgm:pt modelId="{C4A94597-BBCA-4A54-AA0B-07635D28D6F1}" type="pres">
      <dgm:prSet presAssocID="{B1C917C6-DC03-489D-8A1E-4517A4B86571}" presName="sibTrans" presStyleLbl="sibTrans2D1" presStyleIdx="0" presStyleCnt="4"/>
      <dgm:spPr/>
      <dgm:t>
        <a:bodyPr/>
        <a:lstStyle/>
        <a:p>
          <a:endParaRPr lang="cs-CZ"/>
        </a:p>
      </dgm:t>
    </dgm:pt>
    <dgm:pt modelId="{E031A912-4E35-41AF-9731-3F40B51062C1}" type="pres">
      <dgm:prSet presAssocID="{0ECE824E-3ED2-4670-AB28-555324379102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69C3FB-D1F9-40CA-9C1C-F8E7F953FAD9}" type="pres">
      <dgm:prSet presAssocID="{0ECE824E-3ED2-4670-AB28-555324379102}" presName="dummy" presStyleCnt="0"/>
      <dgm:spPr/>
    </dgm:pt>
    <dgm:pt modelId="{81591511-6667-4371-AAB5-4F3C34ECFC80}" type="pres">
      <dgm:prSet presAssocID="{A4AF3528-ACB8-46B6-A4E3-4C388A110C2B}" presName="sibTrans" presStyleLbl="sibTrans2D1" presStyleIdx="1" presStyleCnt="4"/>
      <dgm:spPr/>
      <dgm:t>
        <a:bodyPr/>
        <a:lstStyle/>
        <a:p>
          <a:endParaRPr lang="cs-CZ"/>
        </a:p>
      </dgm:t>
    </dgm:pt>
    <dgm:pt modelId="{3ADA368E-BB9D-4425-B92D-4B961A52FDDC}" type="pres">
      <dgm:prSet presAssocID="{881205DE-ADA7-4838-8518-C9ACAA004F9F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ACEECB-4E02-4877-A126-72C07A6F5681}" type="pres">
      <dgm:prSet presAssocID="{881205DE-ADA7-4838-8518-C9ACAA004F9F}" presName="dummy" presStyleCnt="0"/>
      <dgm:spPr/>
    </dgm:pt>
    <dgm:pt modelId="{0391DCF5-1870-4D6C-B6C9-A71E58B33FE6}" type="pres">
      <dgm:prSet presAssocID="{D7C4719F-933A-4DF5-922C-5485EF6D764C}" presName="sibTrans" presStyleLbl="sibTrans2D1" presStyleIdx="2" presStyleCnt="4"/>
      <dgm:spPr/>
      <dgm:t>
        <a:bodyPr/>
        <a:lstStyle/>
        <a:p>
          <a:endParaRPr lang="cs-CZ"/>
        </a:p>
      </dgm:t>
    </dgm:pt>
    <dgm:pt modelId="{61E65439-6C24-40EE-9C9C-BE700711FBB4}" type="pres">
      <dgm:prSet presAssocID="{9519C3AC-8D8A-4DF1-B3B0-A47FB7FCA60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042180-8893-4D18-8101-504FA5D2E2D6}" type="pres">
      <dgm:prSet presAssocID="{9519C3AC-8D8A-4DF1-B3B0-A47FB7FCA609}" presName="dummy" presStyleCnt="0"/>
      <dgm:spPr/>
    </dgm:pt>
    <dgm:pt modelId="{FD547D71-9809-4DA9-8333-A315FF55E08B}" type="pres">
      <dgm:prSet presAssocID="{75F035FC-F73F-4183-A51E-CBC23F0D2153}" presName="sibTrans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93FD1B8A-65DC-449A-866F-BFABAABEC5AC}" type="presOf" srcId="{75F035FC-F73F-4183-A51E-CBC23F0D2153}" destId="{FD547D71-9809-4DA9-8333-A315FF55E08B}" srcOrd="0" destOrd="0" presId="urn:microsoft.com/office/officeart/2005/8/layout/radial6"/>
    <dgm:cxn modelId="{A8F2B309-A4E4-459D-8AE1-481344BB4041}" type="presOf" srcId="{9519C3AC-8D8A-4DF1-B3B0-A47FB7FCA609}" destId="{61E65439-6C24-40EE-9C9C-BE700711FBB4}" srcOrd="0" destOrd="0" presId="urn:microsoft.com/office/officeart/2005/8/layout/radial6"/>
    <dgm:cxn modelId="{97BCA0B5-2F23-4CAD-A8D7-3D49C436DD6F}" type="presOf" srcId="{881205DE-ADA7-4838-8518-C9ACAA004F9F}" destId="{3ADA368E-BB9D-4425-B92D-4B961A52FDDC}" srcOrd="0" destOrd="0" presId="urn:microsoft.com/office/officeart/2005/8/layout/radial6"/>
    <dgm:cxn modelId="{5653EB13-77B8-4656-9379-2CB155A42DC7}" srcId="{163F042B-2D33-4984-90FB-4DAEBAAB18B6}" destId="{9519C3AC-8D8A-4DF1-B3B0-A47FB7FCA609}" srcOrd="3" destOrd="0" parTransId="{62FD8328-D166-4788-95F9-1D676C3FF1C2}" sibTransId="{75F035FC-F73F-4183-A51E-CBC23F0D2153}"/>
    <dgm:cxn modelId="{AA54ADB1-38BC-4931-9C53-17A37B1D5BC9}" type="presOf" srcId="{19736673-83AE-4CBA-9540-0B8ECE331241}" destId="{9B07AADE-AF06-4EB4-81A7-34AE969F5417}" srcOrd="0" destOrd="0" presId="urn:microsoft.com/office/officeart/2005/8/layout/radial6"/>
    <dgm:cxn modelId="{F9CC2DCB-1A39-47F9-84C7-C7E098FCC6A5}" srcId="{163F042B-2D33-4984-90FB-4DAEBAAB18B6}" destId="{881205DE-ADA7-4838-8518-C9ACAA004F9F}" srcOrd="2" destOrd="0" parTransId="{F8EE6242-67B9-43E2-9055-792774E40DA9}" sibTransId="{D7C4719F-933A-4DF5-922C-5485EF6D764C}"/>
    <dgm:cxn modelId="{FBC1DB8B-91B8-4C02-89AE-93541E5F0358}" srcId="{163F042B-2D33-4984-90FB-4DAEBAAB18B6}" destId="{19736673-83AE-4CBA-9540-0B8ECE331241}" srcOrd="0" destOrd="0" parTransId="{F0809DC7-8135-45D3-BAB5-52C2EBB168CF}" sibTransId="{B1C917C6-DC03-489D-8A1E-4517A4B86571}"/>
    <dgm:cxn modelId="{0668D926-DF6A-4CB1-B3D3-58631C3B231E}" type="presOf" srcId="{163F042B-2D33-4984-90FB-4DAEBAAB18B6}" destId="{9C3960DA-C3CE-4FB3-89E6-FD3E2F3EB5DC}" srcOrd="0" destOrd="0" presId="urn:microsoft.com/office/officeart/2005/8/layout/radial6"/>
    <dgm:cxn modelId="{7FC9FE2F-F8C7-4AFB-B9FD-6F0610A40409}" type="presOf" srcId="{B1C917C6-DC03-489D-8A1E-4517A4B86571}" destId="{C4A94597-BBCA-4A54-AA0B-07635D28D6F1}" srcOrd="0" destOrd="0" presId="urn:microsoft.com/office/officeart/2005/8/layout/radial6"/>
    <dgm:cxn modelId="{1FBB4052-34CF-47DB-90CA-428D828E3337}" srcId="{163F042B-2D33-4984-90FB-4DAEBAAB18B6}" destId="{0ECE824E-3ED2-4670-AB28-555324379102}" srcOrd="1" destOrd="0" parTransId="{130F42D3-2345-4DE9-95B1-FE6447F56A78}" sibTransId="{A4AF3528-ACB8-46B6-A4E3-4C388A110C2B}"/>
    <dgm:cxn modelId="{B167D8AA-6898-4B4C-BD37-0A0B1A11F87D}" type="presOf" srcId="{A4AF3528-ACB8-46B6-A4E3-4C388A110C2B}" destId="{81591511-6667-4371-AAB5-4F3C34ECFC80}" srcOrd="0" destOrd="0" presId="urn:microsoft.com/office/officeart/2005/8/layout/radial6"/>
    <dgm:cxn modelId="{78DB6AC1-0F82-48AA-8409-F473A4805494}" srcId="{9A89213B-1CF9-495F-B43D-6C43E7A89950}" destId="{163F042B-2D33-4984-90FB-4DAEBAAB18B6}" srcOrd="0" destOrd="0" parTransId="{4A196D2C-1C2D-4D37-A8AD-A1C5A91DD91C}" sibTransId="{7E370CAB-B91B-4B91-8A07-0001C77B6B19}"/>
    <dgm:cxn modelId="{1F392F41-A806-479D-9E7E-8B23E54B2032}" type="presOf" srcId="{9A89213B-1CF9-495F-B43D-6C43E7A89950}" destId="{E53912DD-C22F-4385-8A1D-EC1F6DF2DC9B}" srcOrd="0" destOrd="0" presId="urn:microsoft.com/office/officeart/2005/8/layout/radial6"/>
    <dgm:cxn modelId="{82F8473B-A296-45A1-ADCF-0FD6D1DB8CFD}" type="presOf" srcId="{0ECE824E-3ED2-4670-AB28-555324379102}" destId="{E031A912-4E35-41AF-9731-3F40B51062C1}" srcOrd="0" destOrd="0" presId="urn:microsoft.com/office/officeart/2005/8/layout/radial6"/>
    <dgm:cxn modelId="{3131816C-E3D6-4E1C-8389-9F76C71B60E0}" type="presOf" srcId="{D7C4719F-933A-4DF5-922C-5485EF6D764C}" destId="{0391DCF5-1870-4D6C-B6C9-A71E58B33FE6}" srcOrd="0" destOrd="0" presId="urn:microsoft.com/office/officeart/2005/8/layout/radial6"/>
    <dgm:cxn modelId="{7F786A8A-AD29-463A-B057-1B1989A9D9E4}" type="presParOf" srcId="{E53912DD-C22F-4385-8A1D-EC1F6DF2DC9B}" destId="{9C3960DA-C3CE-4FB3-89E6-FD3E2F3EB5DC}" srcOrd="0" destOrd="0" presId="urn:microsoft.com/office/officeart/2005/8/layout/radial6"/>
    <dgm:cxn modelId="{BD80A400-52E2-4E29-B266-14002E2208FE}" type="presParOf" srcId="{E53912DD-C22F-4385-8A1D-EC1F6DF2DC9B}" destId="{9B07AADE-AF06-4EB4-81A7-34AE969F5417}" srcOrd="1" destOrd="0" presId="urn:microsoft.com/office/officeart/2005/8/layout/radial6"/>
    <dgm:cxn modelId="{C0C9D51C-C8BC-4380-B564-01142F817075}" type="presParOf" srcId="{E53912DD-C22F-4385-8A1D-EC1F6DF2DC9B}" destId="{ED5BF7B5-52F0-4D6D-ABBA-9011EBD3FA2B}" srcOrd="2" destOrd="0" presId="urn:microsoft.com/office/officeart/2005/8/layout/radial6"/>
    <dgm:cxn modelId="{153C57CF-E08F-441C-B846-D94A111C1AC0}" type="presParOf" srcId="{E53912DD-C22F-4385-8A1D-EC1F6DF2DC9B}" destId="{C4A94597-BBCA-4A54-AA0B-07635D28D6F1}" srcOrd="3" destOrd="0" presId="urn:microsoft.com/office/officeart/2005/8/layout/radial6"/>
    <dgm:cxn modelId="{CDE29034-8836-4E15-9F3F-212B15D08D6C}" type="presParOf" srcId="{E53912DD-C22F-4385-8A1D-EC1F6DF2DC9B}" destId="{E031A912-4E35-41AF-9731-3F40B51062C1}" srcOrd="4" destOrd="0" presId="urn:microsoft.com/office/officeart/2005/8/layout/radial6"/>
    <dgm:cxn modelId="{654BD0EC-9A84-4711-A70C-0669FDE42ED3}" type="presParOf" srcId="{E53912DD-C22F-4385-8A1D-EC1F6DF2DC9B}" destId="{7169C3FB-D1F9-40CA-9C1C-F8E7F953FAD9}" srcOrd="5" destOrd="0" presId="urn:microsoft.com/office/officeart/2005/8/layout/radial6"/>
    <dgm:cxn modelId="{D0407D6F-A703-4C0A-99EC-A08215A5E5E2}" type="presParOf" srcId="{E53912DD-C22F-4385-8A1D-EC1F6DF2DC9B}" destId="{81591511-6667-4371-AAB5-4F3C34ECFC80}" srcOrd="6" destOrd="0" presId="urn:microsoft.com/office/officeart/2005/8/layout/radial6"/>
    <dgm:cxn modelId="{1AAF7394-11E4-4023-A705-B3C301297E80}" type="presParOf" srcId="{E53912DD-C22F-4385-8A1D-EC1F6DF2DC9B}" destId="{3ADA368E-BB9D-4425-B92D-4B961A52FDDC}" srcOrd="7" destOrd="0" presId="urn:microsoft.com/office/officeart/2005/8/layout/radial6"/>
    <dgm:cxn modelId="{65907BA4-CD84-4A26-9E1F-DBE826824F28}" type="presParOf" srcId="{E53912DD-C22F-4385-8A1D-EC1F6DF2DC9B}" destId="{C0ACEECB-4E02-4877-A126-72C07A6F5681}" srcOrd="8" destOrd="0" presId="urn:microsoft.com/office/officeart/2005/8/layout/radial6"/>
    <dgm:cxn modelId="{EE6E7BB8-C621-46A2-9789-44CC5175C9FB}" type="presParOf" srcId="{E53912DD-C22F-4385-8A1D-EC1F6DF2DC9B}" destId="{0391DCF5-1870-4D6C-B6C9-A71E58B33FE6}" srcOrd="9" destOrd="0" presId="urn:microsoft.com/office/officeart/2005/8/layout/radial6"/>
    <dgm:cxn modelId="{ED52E12A-D000-4F25-B338-22C483D29EF2}" type="presParOf" srcId="{E53912DD-C22F-4385-8A1D-EC1F6DF2DC9B}" destId="{61E65439-6C24-40EE-9C9C-BE700711FBB4}" srcOrd="10" destOrd="0" presId="urn:microsoft.com/office/officeart/2005/8/layout/radial6"/>
    <dgm:cxn modelId="{65B672F5-EE81-4C74-B5F9-1B2F35B1BB65}" type="presParOf" srcId="{E53912DD-C22F-4385-8A1D-EC1F6DF2DC9B}" destId="{B9042180-8893-4D18-8101-504FA5D2E2D6}" srcOrd="11" destOrd="0" presId="urn:microsoft.com/office/officeart/2005/8/layout/radial6"/>
    <dgm:cxn modelId="{2A2B6FF5-717F-41AC-8488-3C97E3C6D36B}" type="presParOf" srcId="{E53912DD-C22F-4385-8A1D-EC1F6DF2DC9B}" destId="{FD547D71-9809-4DA9-8333-A315FF55E08B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547D71-9809-4DA9-8333-A315FF55E08B}">
      <dsp:nvSpPr>
        <dsp:cNvPr id="0" name=""/>
        <dsp:cNvSpPr/>
      </dsp:nvSpPr>
      <dsp:spPr>
        <a:xfrm>
          <a:off x="2135279" y="731631"/>
          <a:ext cx="4873440" cy="4873440"/>
        </a:xfrm>
        <a:prstGeom prst="blockArc">
          <a:avLst>
            <a:gd name="adj1" fmla="val 10800000"/>
            <a:gd name="adj2" fmla="val 1620000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91DCF5-1870-4D6C-B6C9-A71E58B33FE6}">
      <dsp:nvSpPr>
        <dsp:cNvPr id="0" name=""/>
        <dsp:cNvSpPr/>
      </dsp:nvSpPr>
      <dsp:spPr>
        <a:xfrm>
          <a:off x="2135279" y="731631"/>
          <a:ext cx="4873440" cy="4873440"/>
        </a:xfrm>
        <a:prstGeom prst="blockArc">
          <a:avLst>
            <a:gd name="adj1" fmla="val 5400000"/>
            <a:gd name="adj2" fmla="val 1080000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591511-6667-4371-AAB5-4F3C34ECFC80}">
      <dsp:nvSpPr>
        <dsp:cNvPr id="0" name=""/>
        <dsp:cNvSpPr/>
      </dsp:nvSpPr>
      <dsp:spPr>
        <a:xfrm>
          <a:off x="2135279" y="731631"/>
          <a:ext cx="4873440" cy="4873440"/>
        </a:xfrm>
        <a:prstGeom prst="blockArc">
          <a:avLst>
            <a:gd name="adj1" fmla="val 0"/>
            <a:gd name="adj2" fmla="val 540000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A94597-BBCA-4A54-AA0B-07635D28D6F1}">
      <dsp:nvSpPr>
        <dsp:cNvPr id="0" name=""/>
        <dsp:cNvSpPr/>
      </dsp:nvSpPr>
      <dsp:spPr>
        <a:xfrm>
          <a:off x="2135279" y="731631"/>
          <a:ext cx="4873440" cy="4873440"/>
        </a:xfrm>
        <a:prstGeom prst="blockArc">
          <a:avLst>
            <a:gd name="adj1" fmla="val 16200000"/>
            <a:gd name="adj2" fmla="val 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3960DA-C3CE-4FB3-89E6-FD3E2F3EB5DC}">
      <dsp:nvSpPr>
        <dsp:cNvPr id="0" name=""/>
        <dsp:cNvSpPr/>
      </dsp:nvSpPr>
      <dsp:spPr>
        <a:xfrm>
          <a:off x="3541511" y="1990578"/>
          <a:ext cx="2243583" cy="2243583"/>
        </a:xfrm>
        <a:prstGeom prst="ellipse">
          <a:avLst/>
        </a:prstGeom>
        <a:solidFill>
          <a:schemeClr val="bg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chemeClr val="tx1"/>
              </a:solidFill>
            </a:rPr>
            <a:t>ROČNÍ OBDOBÍ</a:t>
          </a:r>
          <a:endParaRPr lang="cs-CZ" sz="3500" kern="1200" dirty="0">
            <a:solidFill>
              <a:schemeClr val="tx1"/>
            </a:solidFill>
          </a:endParaRPr>
        </a:p>
      </dsp:txBody>
      <dsp:txXfrm>
        <a:off x="3870076" y="2319143"/>
        <a:ext cx="1586453" cy="1586453"/>
      </dsp:txXfrm>
    </dsp:sp>
    <dsp:sp modelId="{9B07AADE-AF06-4EB4-81A7-34AE969F5417}">
      <dsp:nvSpPr>
        <dsp:cNvPr id="0" name=""/>
        <dsp:cNvSpPr/>
      </dsp:nvSpPr>
      <dsp:spPr>
        <a:xfrm>
          <a:off x="3786745" y="2915"/>
          <a:ext cx="1570508" cy="1570508"/>
        </a:xfrm>
        <a:prstGeom prst="ellipse">
          <a:avLst/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/>
              </a:solidFill>
            </a:rPr>
            <a:t>Jaro</a:t>
          </a:r>
          <a:endParaRPr lang="cs-CZ" sz="2700" kern="1200" dirty="0">
            <a:solidFill>
              <a:schemeClr val="tx1"/>
            </a:solidFill>
          </a:endParaRPr>
        </a:p>
      </dsp:txBody>
      <dsp:txXfrm>
        <a:off x="4016741" y="232911"/>
        <a:ext cx="1110516" cy="1110516"/>
      </dsp:txXfrm>
    </dsp:sp>
    <dsp:sp modelId="{E031A912-4E35-41AF-9731-3F40B51062C1}">
      <dsp:nvSpPr>
        <dsp:cNvPr id="0" name=""/>
        <dsp:cNvSpPr/>
      </dsp:nvSpPr>
      <dsp:spPr>
        <a:xfrm>
          <a:off x="6166927" y="2383097"/>
          <a:ext cx="1570508" cy="1570508"/>
        </a:xfrm>
        <a:prstGeom prst="ellipse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/>
              </a:solidFill>
            </a:rPr>
            <a:t>Léto</a:t>
          </a:r>
          <a:endParaRPr lang="cs-CZ" sz="2700" kern="1200" dirty="0">
            <a:solidFill>
              <a:schemeClr val="tx1"/>
            </a:solidFill>
          </a:endParaRPr>
        </a:p>
      </dsp:txBody>
      <dsp:txXfrm>
        <a:off x="6396923" y="2613093"/>
        <a:ext cx="1110516" cy="1110516"/>
      </dsp:txXfrm>
    </dsp:sp>
    <dsp:sp modelId="{3ADA368E-BB9D-4425-B92D-4B961A52FDDC}">
      <dsp:nvSpPr>
        <dsp:cNvPr id="0" name=""/>
        <dsp:cNvSpPr/>
      </dsp:nvSpPr>
      <dsp:spPr>
        <a:xfrm>
          <a:off x="3786745" y="4763279"/>
          <a:ext cx="1570508" cy="1570508"/>
        </a:xfrm>
        <a:prstGeom prst="ellipse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/>
              </a:solidFill>
            </a:rPr>
            <a:t>Podzim</a:t>
          </a:r>
          <a:endParaRPr lang="cs-CZ" sz="2700" kern="1200" dirty="0">
            <a:solidFill>
              <a:schemeClr val="tx1"/>
            </a:solidFill>
          </a:endParaRPr>
        </a:p>
      </dsp:txBody>
      <dsp:txXfrm>
        <a:off x="4016741" y="4993275"/>
        <a:ext cx="1110516" cy="1110516"/>
      </dsp:txXfrm>
    </dsp:sp>
    <dsp:sp modelId="{61E65439-6C24-40EE-9C9C-BE700711FBB4}">
      <dsp:nvSpPr>
        <dsp:cNvPr id="0" name=""/>
        <dsp:cNvSpPr/>
      </dsp:nvSpPr>
      <dsp:spPr>
        <a:xfrm>
          <a:off x="1406563" y="2383097"/>
          <a:ext cx="1570508" cy="1570508"/>
        </a:xfrm>
        <a:prstGeom prst="ellipse">
          <a:avLst/>
        </a:prstGeom>
        <a:solidFill>
          <a:schemeClr val="tx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/>
              </a:solidFill>
            </a:rPr>
            <a:t>Zima</a:t>
          </a:r>
          <a:endParaRPr lang="cs-CZ" sz="2700" kern="1200" dirty="0">
            <a:solidFill>
              <a:schemeClr val="tx1"/>
            </a:solidFill>
          </a:endParaRPr>
        </a:p>
      </dsp:txBody>
      <dsp:txXfrm>
        <a:off x="1636559" y="2613093"/>
        <a:ext cx="1110516" cy="11105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A7678-D714-45F7-B742-EE83E081F5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BF90B-B6AD-4BA2-84B2-BD84CC550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A7678-D714-45F7-B742-EE83E081F5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BF90B-B6AD-4BA2-84B2-BD84CC550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A7678-D714-45F7-B742-EE83E081F5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BF90B-B6AD-4BA2-84B2-BD84CC550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A7678-D714-45F7-B742-EE83E081F5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BF90B-B6AD-4BA2-84B2-BD84CC550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A7678-D714-45F7-B742-EE83E081F5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BF90B-B6AD-4BA2-84B2-BD84CC550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A7678-D714-45F7-B742-EE83E081F5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BF90B-B6AD-4BA2-84B2-BD84CC550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A7678-D714-45F7-B742-EE83E081F5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BF90B-B6AD-4BA2-84B2-BD84CC550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A7678-D714-45F7-B742-EE83E081F5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BF90B-B6AD-4BA2-84B2-BD84CC550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A7678-D714-45F7-B742-EE83E081F5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BF90B-B6AD-4BA2-84B2-BD84CC550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A7678-D714-45F7-B742-EE83E081F5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BF90B-B6AD-4BA2-84B2-BD84CC550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A7678-D714-45F7-B742-EE83E081F5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BF90B-B6AD-4BA2-84B2-BD84CC550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5A7678-D714-45F7-B742-EE83E081F5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4BF90B-B6AD-4BA2-84B2-BD84CC550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image" Target="../media/image8.jpeg"/><Relationship Id="rId3" Type="http://schemas.openxmlformats.org/officeDocument/2006/relationships/hyperlink" Target="http://upload.wikimedia.org/wikipedia/commons/6/6d/Galanthus_nivalis_close-up_aka.jpg" TargetMode="External"/><Relationship Id="rId7" Type="http://schemas.openxmlformats.org/officeDocument/2006/relationships/hyperlink" Target="http://upload.wikimedia.org/wikipedia/commons/0/09/Bristol.zoo.white.stork.head.arp.jpg" TargetMode="External"/><Relationship Id="rId12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11" Type="http://schemas.openxmlformats.org/officeDocument/2006/relationships/hyperlink" Target="http://upload.wikimedia.org/wikipedia/commons/8/8e/Vajicka2.jpg" TargetMode="External"/><Relationship Id="rId5" Type="http://schemas.openxmlformats.org/officeDocument/2006/relationships/hyperlink" Target="http://upload.wikimedia.org/wikipedia/commons/0/06/Leucojum_aestivum02.jpg" TargetMode="External"/><Relationship Id="rId15" Type="http://schemas.openxmlformats.org/officeDocument/2006/relationships/image" Target="../media/image10.jpeg"/><Relationship Id="rId10" Type="http://schemas.openxmlformats.org/officeDocument/2006/relationships/image" Target="../media/image6.jpeg"/><Relationship Id="rId4" Type="http://schemas.openxmlformats.org/officeDocument/2006/relationships/image" Target="../media/image3.jpeg"/><Relationship Id="rId9" Type="http://schemas.openxmlformats.org/officeDocument/2006/relationships/hyperlink" Target="http://upload.wikimedia.org/wikipedia/commons/8/8e/Barn_Swallow_800.jpg" TargetMode="External"/><Relationship Id="rId1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2.jpeg"/><Relationship Id="rId7" Type="http://schemas.openxmlformats.org/officeDocument/2006/relationships/hyperlink" Target="http://cs.wikipedia.org/wiki/Soubor:Boletus_edulis_EtgHollande_041031_091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hyperlink" Target="http://upload.wikimedia.org/wikipedia/commons/0/00/Cherries_summerland.jpg" TargetMode="External"/><Relationship Id="rId10" Type="http://schemas.openxmlformats.org/officeDocument/2006/relationships/image" Target="../media/image16.jpeg"/><Relationship Id="rId4" Type="http://schemas.openxmlformats.org/officeDocument/2006/relationships/image" Target="../media/image13.jpeg"/><Relationship Id="rId9" Type="http://schemas.openxmlformats.org/officeDocument/2006/relationships/hyperlink" Target="http://upload.wikimedia.org/wikipedia/commons/3/33/Masters_of_Rock_2010,_stanov%C3%A9_m%C4%9Bste%C4%8Dko_u_silnice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4/Aesculus_hippocastanum7.jpg" TargetMode="External"/><Relationship Id="rId3" Type="http://schemas.openxmlformats.org/officeDocument/2006/relationships/image" Target="../media/image18.jpeg"/><Relationship Id="rId7" Type="http://schemas.openxmlformats.org/officeDocument/2006/relationships/image" Target="../media/image21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c/cd/051027_Rybolov_Jesenice_0143.JPG" TargetMode="External"/><Relationship Id="rId11" Type="http://schemas.openxmlformats.org/officeDocument/2006/relationships/image" Target="../media/image23.jpeg"/><Relationship Id="rId5" Type="http://schemas.openxmlformats.org/officeDocument/2006/relationships/image" Target="../media/image20.jpeg"/><Relationship Id="rId10" Type="http://schemas.openxmlformats.org/officeDocument/2006/relationships/hyperlink" Target="http://upload.wikimedia.org/wikipedia/commons/d/d0/Rosa_canina_hips.jpg" TargetMode="External"/><Relationship Id="rId4" Type="http://schemas.openxmlformats.org/officeDocument/2006/relationships/image" Target="../media/image19.jpeg"/><Relationship Id="rId9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a/a5/Sykora_konadra1.jpg" TargetMode="External"/><Relationship Id="rId13" Type="http://schemas.openxmlformats.org/officeDocument/2006/relationships/image" Target="../media/image31.jpeg"/><Relationship Id="rId3" Type="http://schemas.openxmlformats.org/officeDocument/2006/relationships/image" Target="../media/image25.jpeg"/><Relationship Id="rId7" Type="http://schemas.openxmlformats.org/officeDocument/2006/relationships/image" Target="../media/image28.jpeg"/><Relationship Id="rId12" Type="http://schemas.openxmlformats.org/officeDocument/2006/relationships/hyperlink" Target="http://upload.wikimedia.org/wikipedia/commons/c/cf/AchenseeWinter06.JPG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f/ff/Juletr%C3%A6et.jpg" TargetMode="External"/><Relationship Id="rId11" Type="http://schemas.openxmlformats.org/officeDocument/2006/relationships/image" Target="../media/image30.jpeg"/><Relationship Id="rId5" Type="http://schemas.openxmlformats.org/officeDocument/2006/relationships/image" Target="../media/image27.jpeg"/><Relationship Id="rId10" Type="http://schemas.openxmlformats.org/officeDocument/2006/relationships/hyperlink" Target="http://upload.wikimedia.org/wikipedia/commons/7/7e/Krmelec.jpg" TargetMode="External"/><Relationship Id="rId4" Type="http://schemas.openxmlformats.org/officeDocument/2006/relationships/image" Target="../media/image26.jpeg"/><Relationship Id="rId9" Type="http://schemas.openxmlformats.org/officeDocument/2006/relationships/image" Target="../media/image2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32657"/>
            <a:ext cx="7846640" cy="326779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 období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VY_32_INOVACE_rocniobdobi_14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077072"/>
            <a:ext cx="7815541" cy="1512168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021288"/>
            <a:ext cx="8229600" cy="61467"/>
          </a:xfrm>
        </p:spPr>
        <p:txBody>
          <a:bodyPr>
            <a:prstTxWarp prst="textPlain">
              <a:avLst/>
            </a:prstTxWarp>
            <a:normAutofit fontScale="25000" lnSpcReduction="20000"/>
          </a:bodyPr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0" y="188640"/>
          <a:ext cx="9144000" cy="6336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C3960DA-C3CE-4FB3-89E6-FD3E2F3EB5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graphicEl>
                                              <a:dgm id="{9C3960DA-C3CE-4FB3-89E6-FD3E2F3EB5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B07AADE-AF06-4EB4-81A7-34AE969F54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graphicEl>
                                              <a:dgm id="{9B07AADE-AF06-4EB4-81A7-34AE969F54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4A94597-BBCA-4A54-AA0B-07635D28D6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graphicEl>
                                              <a:dgm id="{C4A94597-BBCA-4A54-AA0B-07635D28D6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031A912-4E35-41AF-9731-3F40B51062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graphicEl>
                                              <a:dgm id="{E031A912-4E35-41AF-9731-3F40B51062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1591511-6667-4371-AAB5-4F3C34ECFC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graphicEl>
                                              <a:dgm id="{81591511-6667-4371-AAB5-4F3C34ECFC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ADA368E-BB9D-4425-B92D-4B961A52FD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graphicEl>
                                              <a:dgm id="{3ADA368E-BB9D-4425-B92D-4B961A52FD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391DCF5-1870-4D6C-B6C9-A71E58B33F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graphicEl>
                                              <a:dgm id="{0391DCF5-1870-4D6C-B6C9-A71E58B33F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1E65439-6C24-40EE-9C9C-BE700711FB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">
                                            <p:graphicEl>
                                              <a:dgm id="{61E65439-6C24-40EE-9C9C-BE700711FB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D547D71-9809-4DA9-8333-A315FF55E0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">
                                            <p:graphicEl>
                                              <a:dgm id="{FD547D71-9809-4DA9-8333-A315FF55E0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21.březen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jarní rovnodennost / den i noc jsou stejně dlouhé /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jarní měsíce – březen, duben, květen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svátky jara – Velikonoce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táci se vracejí z teplých krajin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stromech raší pupeny, zelená se tráva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ačínají práce na zahrádce i na poli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ozkvétají první jarní květiny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JARO</a:t>
            </a:r>
            <a:endParaRPr lang="cs-CZ" sz="9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otografie,jaro,květiny,květy,roční období,stromy"/>
          <p:cNvPicPr>
            <a:picLocks noChangeAspect="1" noChangeArrowheads="1"/>
          </p:cNvPicPr>
          <p:nvPr/>
        </p:nvPicPr>
        <p:blipFill>
          <a:blip r:embed="rId2" cstate="print"/>
          <a:srcRect t="16129" b="19355"/>
          <a:stretch>
            <a:fillRect/>
          </a:stretch>
        </p:blipFill>
        <p:spPr bwMode="auto">
          <a:xfrm>
            <a:off x="251520" y="332656"/>
            <a:ext cx="2592288" cy="1672444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27660" name="Picture 12" descr="Soubor:Galanthus nivalis close-up ak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4869160"/>
            <a:ext cx="1772816" cy="177281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27662" name="Picture 14" descr="Soubor:Leucojum aestivum02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260648"/>
            <a:ext cx="3303167" cy="2204864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27664" name="Picture 16" descr="Soubor:Bristol.zoo.white.stork.head.arp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48264" y="260648"/>
            <a:ext cx="1431879" cy="1694531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27666" name="Picture 18" descr="File:Barn Swallow 800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779912" y="4077072"/>
            <a:ext cx="2304256" cy="230425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27668" name="Picture 20" descr="Soubor:Vajicka2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95536" y="4365104"/>
            <a:ext cx="2788957" cy="208823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11266" name="Picture 2" descr="fotografie,kuřata,kuřátka,příroda,ptáci,zvířata"/>
          <p:cNvPicPr>
            <a:picLocks noChangeAspect="1" noChangeArrowheads="1"/>
          </p:cNvPicPr>
          <p:nvPr/>
        </p:nvPicPr>
        <p:blipFill>
          <a:blip r:embed="rId13" cstate="print"/>
          <a:srcRect t="18518" r="-37" b="18519"/>
          <a:stretch>
            <a:fillRect/>
          </a:stretch>
        </p:blipFill>
        <p:spPr bwMode="auto">
          <a:xfrm>
            <a:off x="3923928" y="2636912"/>
            <a:ext cx="1944936" cy="122413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12" name="Obrázek 1" descr="\\server\Dokumenty\ucitel\Documents\Obrázky\29.01.2008, Masopust 08\Masopust 08 007.jpg"/>
          <p:cNvPicPr/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1776">
            <a:off x="570415" y="2131628"/>
            <a:ext cx="2645169" cy="201868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13" name="Obrázek 2" descr="\\server\Dokumenty\ucitel\Documents\Obrázky\02.04.2008, Jaro 2008\Jaro 2008 001.jpg"/>
          <p:cNvPicPr/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15575">
            <a:off x="6380886" y="2256534"/>
            <a:ext cx="2304296" cy="2016254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6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LÉTO</a:t>
            </a:r>
            <a:endParaRPr lang="cs-CZ" sz="9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6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21.červen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letní slunovrat / nejdelší den a nejkratší noc /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etní měsíce - červen, červenec, srpen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lody na stromech a keřích dozrávají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chodíme na výlety, koupeme se, sbíráme lesní plody a houby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a polích probíhají žně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8" name="Picture 4" descr="farmy,fotografie,kombajny,obilí,pole,přeprava,průmyslová odvětví,rostliny,sklizně,strojírenství,zemědělské stroje,zemědělství,žně"/>
          <p:cNvPicPr>
            <a:picLocks noChangeAspect="1" noChangeArrowheads="1"/>
          </p:cNvPicPr>
          <p:nvPr/>
        </p:nvPicPr>
        <p:blipFill>
          <a:blip r:embed="rId2" cstate="print"/>
          <a:srcRect t="18609" r="-23" b="18586"/>
          <a:stretch>
            <a:fillRect/>
          </a:stretch>
        </p:blipFill>
        <p:spPr bwMode="auto">
          <a:xfrm>
            <a:off x="2483768" y="4941168"/>
            <a:ext cx="2637626" cy="16561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6632" name="Picture 8" descr="blesk,blesky,bouřky,fotografie,krajiny,místa,počasí,příroda"/>
          <p:cNvPicPr>
            <a:picLocks noChangeAspect="1" noChangeArrowheads="1"/>
          </p:cNvPicPr>
          <p:nvPr/>
        </p:nvPicPr>
        <p:blipFill>
          <a:blip r:embed="rId3" cstate="print"/>
          <a:srcRect t="17144" r="2303" b="17724"/>
          <a:stretch>
            <a:fillRect/>
          </a:stretch>
        </p:blipFill>
        <p:spPr bwMode="auto">
          <a:xfrm>
            <a:off x="5580112" y="4293096"/>
            <a:ext cx="3307296" cy="22048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6638" name="Picture 14" descr="Costa Brava,děti,dívky,Evropa,fotografie,Katalánsko,léto,moře,oceány,osoby,písky,pláže,příroda,skály,Španělsko,Středozemní,Středozemní moře"/>
          <p:cNvPicPr>
            <a:picLocks noChangeAspect="1" noChangeArrowheads="1"/>
          </p:cNvPicPr>
          <p:nvPr/>
        </p:nvPicPr>
        <p:blipFill>
          <a:blip r:embed="rId4" cstate="print"/>
          <a:srcRect t="13072" r="-23" b="12492"/>
          <a:stretch>
            <a:fillRect/>
          </a:stretch>
        </p:blipFill>
        <p:spPr bwMode="auto">
          <a:xfrm>
            <a:off x="467544" y="404664"/>
            <a:ext cx="3096344" cy="230425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6640" name="Picture 16" descr="Soubor:Cherries summerland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1556792"/>
            <a:ext cx="3264362" cy="24482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6642" name="Picture 18" descr="Popis obrázku chybí">
            <a:hlinkClick r:id="rId7" tooltip="Popis obrázku chybí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56176" y="476672"/>
            <a:ext cx="2457450" cy="184785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6644" name="Picture 20" descr="Soubor:Masters of Rock 2010, stanové městečko u silnice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3528" y="3429000"/>
            <a:ext cx="2784309" cy="20882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PODZIM</a:t>
            </a:r>
            <a:endParaRPr lang="cs-CZ" sz="9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2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fontScale="85000" lnSpcReduction="10000"/>
          </a:bodyPr>
          <a:lstStyle/>
          <a:p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23.září</a:t>
            </a:r>
          </a:p>
          <a:p>
            <a:r>
              <a:rPr lang="cs-CZ" sz="35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odzimní rovnodennost / den i noc jsou stejně dlouhé /</a:t>
            </a:r>
          </a:p>
          <a:p>
            <a:r>
              <a:rPr lang="cs-CZ" sz="35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odzimní měsíce – září, říjen, listopad</a:t>
            </a:r>
          </a:p>
          <a:p>
            <a:r>
              <a:rPr lang="cs-CZ" sz="35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enku se ochlazuje, fouká vítr</a:t>
            </a:r>
          </a:p>
          <a:p>
            <a:r>
              <a:rPr lang="cs-CZ" sz="35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istí žloutne a opadává, tažní ptáci odlétají</a:t>
            </a:r>
          </a:p>
          <a:p>
            <a:r>
              <a:rPr lang="cs-CZ" sz="35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ouštíme draky, trháme šípky, sbíráme kaštany</a:t>
            </a:r>
          </a:p>
          <a:p>
            <a:r>
              <a:rPr lang="cs-CZ" sz="35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klízí se brambory a zelenina</a:t>
            </a:r>
          </a:p>
          <a:p>
            <a:r>
              <a:rPr lang="cs-CZ" sz="35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robíhají výlovy rybníků, hony na zajíce a bažanty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dýně,fotografie,jídlo,podzim,roční období,rostliny,stolování"/>
          <p:cNvPicPr>
            <a:picLocks noChangeAspect="1" noChangeArrowheads="1"/>
          </p:cNvPicPr>
          <p:nvPr/>
        </p:nvPicPr>
        <p:blipFill>
          <a:blip r:embed="rId2" cstate="print"/>
          <a:srcRect t="17724" r="-23" b="17144"/>
          <a:stretch>
            <a:fillRect/>
          </a:stretch>
        </p:blipFill>
        <p:spPr bwMode="auto">
          <a:xfrm>
            <a:off x="5724128" y="548680"/>
            <a:ext cx="3096344" cy="201622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pic>
        <p:nvPicPr>
          <p:cNvPr id="25604" name="Picture 4" descr="fotografie,javory,listí,listy,podzim,příroda,roční období,rostliny,stromy"/>
          <p:cNvPicPr>
            <a:picLocks noChangeAspect="1" noChangeArrowheads="1"/>
          </p:cNvPicPr>
          <p:nvPr/>
        </p:nvPicPr>
        <p:blipFill>
          <a:blip r:embed="rId3" cstate="print"/>
          <a:srcRect t="10166" r="4629" b="10746"/>
          <a:stretch>
            <a:fillRect/>
          </a:stretch>
        </p:blipFill>
        <p:spPr bwMode="auto">
          <a:xfrm>
            <a:off x="5796136" y="3501008"/>
            <a:ext cx="2952328" cy="244827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pic>
        <p:nvPicPr>
          <p:cNvPr id="25606" name="Picture 6" descr="bobulovité ovoce,borové šišky,fotografie,listy,podzim,příroda,roční období"/>
          <p:cNvPicPr>
            <a:picLocks noChangeAspect="1" noChangeArrowheads="1"/>
          </p:cNvPicPr>
          <p:nvPr/>
        </p:nvPicPr>
        <p:blipFill>
          <a:blip r:embed="rId4" cstate="print"/>
          <a:srcRect l="2326" t="11630" b="11607"/>
          <a:stretch>
            <a:fillRect/>
          </a:stretch>
        </p:blipFill>
        <p:spPr bwMode="auto">
          <a:xfrm>
            <a:off x="323528" y="3501008"/>
            <a:ext cx="3023618" cy="237626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pic>
        <p:nvPicPr>
          <p:cNvPr id="25610" name="Picture 10" descr="chlapci,děti,dítka,hraní,lidé,páni,papíroví draci,pouštění draků,sport,volný čas"/>
          <p:cNvPicPr>
            <a:picLocks noChangeAspect="1" noChangeArrowheads="1"/>
          </p:cNvPicPr>
          <p:nvPr/>
        </p:nvPicPr>
        <p:blipFill>
          <a:blip r:embed="rId5" cstate="print"/>
          <a:srcRect l="10000" r="10000"/>
          <a:stretch>
            <a:fillRect/>
          </a:stretch>
        </p:blipFill>
        <p:spPr bwMode="auto">
          <a:xfrm rot="20096221">
            <a:off x="3858231" y="2597194"/>
            <a:ext cx="1705065" cy="213133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pic>
        <p:nvPicPr>
          <p:cNvPr id="25616" name="Picture 16" descr="Soubor:051027 Rybolov Jesenice 0143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332656"/>
            <a:ext cx="3360373" cy="252028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pic>
        <p:nvPicPr>
          <p:cNvPr id="25618" name="Picture 18" descr="Soubor:Aesculus hippocastanum7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635896" y="5013176"/>
            <a:ext cx="1848205" cy="1386154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  <p:pic>
        <p:nvPicPr>
          <p:cNvPr id="25620" name="Picture 20" descr="Soubor:Rosa canina hips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851920" y="548680"/>
            <a:ext cx="1383688" cy="1646218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ZIMA</a:t>
            </a:r>
            <a:endParaRPr lang="cs-CZ" sz="9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1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21.prosinec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imní slunovrat / nejdelší noc a nejkratší den /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imní měsíce – prosinec, leden, únor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adá sníh, je mráz, fouká ledový vítr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ěšíme se na Vánoce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říroda odpočívá pod sněhem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ptákům sypeme na krmítka semínka, dáváme lůj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myslivci nosí zvěři do lesa seno, sůl, kaštany, žaludy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otografie,led,příroda,rampouchy,roční období,zima"/>
          <p:cNvPicPr>
            <a:picLocks noChangeAspect="1" noChangeArrowheads="1"/>
          </p:cNvPicPr>
          <p:nvPr/>
        </p:nvPicPr>
        <p:blipFill>
          <a:blip r:embed="rId2" cstate="print"/>
          <a:srcRect t="17724" r="-23" b="17144"/>
          <a:stretch>
            <a:fillRect/>
          </a:stretch>
        </p:blipFill>
        <p:spPr bwMode="auto">
          <a:xfrm>
            <a:off x="251520" y="548680"/>
            <a:ext cx="3096344" cy="2016224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</p:pic>
      <p:pic>
        <p:nvPicPr>
          <p:cNvPr id="24580" name="Picture 4" descr="auta,automobily,dopravní ruch,fotografie,počasí,přeprava,roční období,silnice,vozy"/>
          <p:cNvPicPr>
            <a:picLocks noChangeAspect="1" noChangeArrowheads="1"/>
          </p:cNvPicPr>
          <p:nvPr/>
        </p:nvPicPr>
        <p:blipFill>
          <a:blip r:embed="rId3" cstate="print"/>
          <a:srcRect t="16881" r="-1284" b="18973"/>
          <a:stretch>
            <a:fillRect/>
          </a:stretch>
        </p:blipFill>
        <p:spPr bwMode="auto">
          <a:xfrm>
            <a:off x="6732240" y="1124744"/>
            <a:ext cx="2160240" cy="136815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</p:pic>
      <p:pic>
        <p:nvPicPr>
          <p:cNvPr id="24582" name="Picture 6" descr="chlapci,děti,dítka,lidé,lyžaři,lyže,lyžování,páni,roční období,sporty,volný čas"/>
          <p:cNvPicPr>
            <a:picLocks noChangeAspect="1" noChangeArrowheads="1"/>
          </p:cNvPicPr>
          <p:nvPr/>
        </p:nvPicPr>
        <p:blipFill>
          <a:blip r:embed="rId4" cstate="print"/>
          <a:srcRect l="4762" b="4762"/>
          <a:stretch>
            <a:fillRect/>
          </a:stretch>
        </p:blipFill>
        <p:spPr bwMode="auto">
          <a:xfrm rot="966231" flipH="1">
            <a:off x="6660931" y="2726287"/>
            <a:ext cx="1942770" cy="1837488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</p:pic>
      <p:pic>
        <p:nvPicPr>
          <p:cNvPr id="24584" name="Picture 8" descr="fotografie,krajiny,lesy,počasí,příroda,roční období,sněhy,stromy,zima"/>
          <p:cNvPicPr>
            <a:picLocks noChangeAspect="1" noChangeArrowheads="1"/>
          </p:cNvPicPr>
          <p:nvPr/>
        </p:nvPicPr>
        <p:blipFill>
          <a:blip r:embed="rId5" cstate="print"/>
          <a:srcRect t="16667" b="16667"/>
          <a:stretch>
            <a:fillRect/>
          </a:stretch>
        </p:blipFill>
        <p:spPr bwMode="auto">
          <a:xfrm>
            <a:off x="3923928" y="5157192"/>
            <a:ext cx="1728192" cy="1152128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</p:pic>
      <p:pic>
        <p:nvPicPr>
          <p:cNvPr id="4098" name="Picture 2" descr="Soubor:Juletræet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2924944"/>
            <a:ext cx="2511639" cy="3456384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</p:pic>
      <p:pic>
        <p:nvPicPr>
          <p:cNvPr id="4100" name="Picture 4" descr="Soubor:Sykora konadra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00192" y="4797152"/>
            <a:ext cx="2580931" cy="1800200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</p:pic>
      <p:pic>
        <p:nvPicPr>
          <p:cNvPr id="4104" name="Picture 8" descr="Soubor:Krmelec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419872" y="2492896"/>
            <a:ext cx="2784310" cy="20882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</p:pic>
      <p:pic>
        <p:nvPicPr>
          <p:cNvPr id="4106" name="Picture 10" descr="Soubor:AchenseeWinter06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635896" y="188640"/>
            <a:ext cx="2990736" cy="1988840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30. 3.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30. 3. 2005 [cit. 2011-03-14]. Dostupné z WWW: &lt;Soubor:</a:t>
            </a:r>
            <a:r>
              <a:rPr lang="cs-CZ" sz="1400" dirty="0" err="1" smtClean="0"/>
              <a:t>Galanthus</a:t>
            </a:r>
            <a:r>
              <a:rPr lang="cs-CZ" sz="1400" dirty="0" smtClean="0"/>
              <a:t> </a:t>
            </a:r>
            <a:r>
              <a:rPr lang="cs-CZ" sz="1400" dirty="0" err="1" smtClean="0"/>
              <a:t>nivalis</a:t>
            </a:r>
            <a:r>
              <a:rPr lang="cs-CZ" sz="1400" dirty="0" smtClean="0"/>
              <a:t> </a:t>
            </a:r>
            <a:r>
              <a:rPr lang="cs-CZ" sz="1400" dirty="0" err="1" smtClean="0"/>
              <a:t>close</a:t>
            </a:r>
            <a:r>
              <a:rPr lang="cs-CZ" sz="1400" dirty="0" smtClean="0"/>
              <a:t>-</a:t>
            </a:r>
            <a:r>
              <a:rPr lang="cs-CZ" sz="1400" dirty="0" err="1" smtClean="0"/>
              <a:t>up</a:t>
            </a:r>
            <a:r>
              <a:rPr lang="cs-CZ" sz="1400" dirty="0" smtClean="0"/>
              <a:t> </a:t>
            </a:r>
            <a:r>
              <a:rPr lang="cs-CZ" sz="1400" dirty="0" err="1" smtClean="0"/>
              <a:t>aka.jpg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24. 12.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24. 12. 2005 [cit. 2011-03-14]. Dostupné z WWW: &lt;Soubor:</a:t>
            </a:r>
            <a:r>
              <a:rPr lang="cs-CZ" sz="1400" dirty="0" err="1" smtClean="0"/>
              <a:t>Leucojum</a:t>
            </a:r>
            <a:r>
              <a:rPr lang="cs-CZ" sz="1400" dirty="0" smtClean="0"/>
              <a:t> aestivum02.jpg&gt;.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20. 1.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20. 1. 2006 [cit. 2011-03-14]. Dostupné z WWW: &lt;Soubor:Bristol.zoo.</a:t>
            </a:r>
            <a:r>
              <a:rPr lang="cs-CZ" sz="1400" dirty="0" err="1" smtClean="0"/>
              <a:t>white.stork.head.arp.jpg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16. 4.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16. 4. 2006 [cit. 2011-03-14]. Dostupné z WWW: &lt;Soubor:Vajicka2.jpg&gt;.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9. 4.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9. 4. 2007 [cit. 2011-03-14]. Dostupné z WWW: &lt;Soubor:Pomlázka.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9. 7.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9. 7. 2007 [cit. 2011-03-14]. Dostupné z WWW: &lt;Soubor:</a:t>
            </a:r>
            <a:r>
              <a:rPr lang="cs-CZ" sz="1400" dirty="0" err="1" smtClean="0"/>
              <a:t>Cherries</a:t>
            </a:r>
            <a:r>
              <a:rPr lang="cs-CZ" sz="1400" dirty="0" smtClean="0"/>
              <a:t> </a:t>
            </a:r>
            <a:r>
              <a:rPr lang="cs-CZ" sz="1400" dirty="0" err="1" smtClean="0"/>
              <a:t>summerland.jpg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16. 2.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16. 2. 2008 [cit. 2011-03-14]. Dostupné z WWW: &lt;Soubor:051027 Rybolov Jesenice 0143.JPG&gt;.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21. 7.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21. 7. 2010 [cit. 2011-03-14]. Dostupné z WWW: &lt;Soubor:</a:t>
            </a:r>
            <a:r>
              <a:rPr lang="cs-CZ" sz="1400" dirty="0" err="1" smtClean="0"/>
              <a:t>Masters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Rock 2010, stanové městečko u silnice.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19256" cy="4929411"/>
          </a:xfrm>
        </p:spPr>
        <p:txBody>
          <a:bodyPr/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28. 10.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28. 10. 2004 [cit. 2011-03-14]. Dostupné z WWW: &lt;Soubor:</a:t>
            </a:r>
            <a:r>
              <a:rPr lang="cs-CZ" sz="1400" dirty="0" err="1" smtClean="0"/>
              <a:t>Aesculus</a:t>
            </a:r>
            <a:r>
              <a:rPr lang="cs-CZ" sz="1400" dirty="0" smtClean="0"/>
              <a:t> hippocastanum7.jpg&gt;.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8. 6.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8. 6. 2005 [cit. 2011-03-14]. Dostupné z WWW: &lt;Soubor:Rosa </a:t>
            </a:r>
            <a:r>
              <a:rPr lang="cs-CZ" sz="1400" dirty="0" err="1" smtClean="0"/>
              <a:t>canina</a:t>
            </a:r>
            <a:r>
              <a:rPr lang="cs-CZ" sz="1400" dirty="0" smtClean="0"/>
              <a:t> </a:t>
            </a:r>
            <a:r>
              <a:rPr lang="cs-CZ" sz="1400" dirty="0" err="1" smtClean="0"/>
              <a:t>hips.jpg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30. 9.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30. 9. 2005 [cit. 2011-03-15]. Dostupné z WWW: &lt;Soubor:</a:t>
            </a:r>
            <a:r>
              <a:rPr lang="cs-CZ" sz="1400" dirty="0" err="1" smtClean="0"/>
              <a:t>Juletræet.jpg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22. 9.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22. 9. 2007 [cit. 2011-03-15]. Dostupné z WWW: &lt;Soubor:</a:t>
            </a:r>
            <a:r>
              <a:rPr lang="cs-CZ" sz="1400" dirty="0" err="1" smtClean="0"/>
              <a:t>Sykora</a:t>
            </a:r>
            <a:r>
              <a:rPr lang="cs-CZ" sz="1400" dirty="0" smtClean="0"/>
              <a:t> konadra1.jpg&gt;.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26. 1.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26. 1. 2009 [cit. 2011-03-15]. Dostupné z WWW: &lt;Soubor:Krmelec.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8. 12.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8. 12. 2008 [cit. 2011-03-15]. Dostupné z WWW: &lt;Soubor:AchenseeWinter06.JPG&gt;.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27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27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2005 [cit. 2011-03-15]. Dostupné z WWW: &lt;File:Barn </a:t>
            </a:r>
            <a:r>
              <a:rPr lang="cs-CZ" sz="1400" dirty="0" err="1" smtClean="0"/>
              <a:t>Swallow</a:t>
            </a:r>
            <a:r>
              <a:rPr lang="cs-CZ" sz="1400" dirty="0" smtClean="0"/>
              <a:t> 800.jpg</a:t>
            </a:r>
            <a:r>
              <a:rPr lang="cs-CZ" sz="1400" dirty="0" smtClean="0"/>
              <a:t>&gt;.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Použité obrázky jsou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r>
              <a:rPr lang="cs-CZ" sz="140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445</TotalTime>
  <Words>245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ČLOVĚK A JEHO SVĚT Roční období Radka Smetanová  VY_32_INOVACE_rocniobdobi_14</vt:lpstr>
      <vt:lpstr>Prezentace aplikace PowerPoint</vt:lpstr>
      <vt:lpstr>JARO</vt:lpstr>
      <vt:lpstr>Prezentace aplikace PowerPoint</vt:lpstr>
      <vt:lpstr>LÉTO</vt:lpstr>
      <vt:lpstr>Prezentace aplikace PowerPoint</vt:lpstr>
      <vt:lpstr>PODZIM</vt:lpstr>
      <vt:lpstr>Prezentace aplikace PowerPoint</vt:lpstr>
      <vt:lpstr>ZIMA</vt:lpstr>
      <vt:lpstr>Prezentace aplikace PowerPoint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53</cp:revision>
  <dcterms:created xsi:type="dcterms:W3CDTF">2011-02-25T17:32:16Z</dcterms:created>
  <dcterms:modified xsi:type="dcterms:W3CDTF">2012-06-15T07:44:12Z</dcterms:modified>
</cp:coreProperties>
</file>