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7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>
        <c:manualLayout>
          <c:layoutTarget val="inner"/>
          <c:xMode val="edge"/>
          <c:yMode val="edge"/>
          <c:x val="1.884776902887141E-3"/>
          <c:y val="0"/>
          <c:w val="0.83811522309711284"/>
          <c:h val="1"/>
        </c:manualLayout>
      </c:layout>
      <c:pieChart>
        <c:varyColors val="1"/>
        <c:ser>
          <c:idx val="0"/>
          <c:order val="0"/>
          <c:tx>
            <c:strRef>
              <c:f>'List1'!$B$1</c:f>
              <c:strCache>
                <c:ptCount val="1"/>
                <c:pt idx="0">
                  <c:v>Prodej</c:v>
                </c:pt>
              </c:strCache>
            </c:strRef>
          </c:tx>
          <c:explosion val="87"/>
          <c:dPt>
            <c:idx val="0"/>
            <c:bubble3D val="0"/>
            <c:explosion val="0"/>
            <c:spPr>
              <a:solidFill>
                <a:schemeClr val="accent3"/>
              </a:solidFill>
              <a:ln w="25400" cap="flat" cmpd="sng" algn="ctr">
                <a:solidFill>
                  <a:schemeClr val="accent3">
                    <a:shade val="50000"/>
                  </a:schemeClr>
                </a:solidFill>
                <a:prstDash val="solid"/>
              </a:ln>
              <a:effectLst/>
            </c:spPr>
          </c:dPt>
          <c:dPt>
            <c:idx val="1"/>
            <c:bubble3D val="0"/>
            <c:explosion val="0"/>
            <c:spPr>
              <a:solidFill>
                <a:schemeClr val="accent1"/>
              </a:solidFill>
              <a:ln w="25400" cap="flat" cmpd="sng" algn="ctr">
                <a:solidFill>
                  <a:schemeClr val="accent1">
                    <a:shade val="50000"/>
                  </a:schemeClr>
                </a:solidFill>
                <a:prstDash val="solid"/>
              </a:ln>
              <a:effectLst/>
            </c:spPr>
          </c:dPt>
          <c:dPt>
            <c:idx val="2"/>
            <c:bubble3D val="0"/>
            <c:explosion val="0"/>
            <c:spPr>
              <a:solidFill>
                <a:schemeClr val="lt1"/>
              </a:solidFill>
              <a:ln w="25400" cap="flat" cmpd="sng" algn="ctr">
                <a:solidFill>
                  <a:schemeClr val="accent3"/>
                </a:solidFill>
                <a:prstDash val="solid"/>
              </a:ln>
              <a:effectLst/>
            </c:spPr>
          </c:dPt>
          <c:dPt>
            <c:idx val="3"/>
            <c:bubble3D val="0"/>
            <c:explosion val="0"/>
            <c:spPr>
              <a:gradFill rotWithShape="1">
                <a:gsLst>
                  <a:gs pos="0">
                    <a:schemeClr val="dk1">
                      <a:tint val="50000"/>
                      <a:satMod val="300000"/>
                    </a:schemeClr>
                  </a:gs>
                  <a:gs pos="35000">
                    <a:schemeClr val="dk1">
                      <a:tint val="37000"/>
                      <a:satMod val="300000"/>
                    </a:schemeClr>
                  </a:gs>
                  <a:gs pos="100000">
                    <a:schemeClr val="dk1">
                      <a:tint val="15000"/>
                      <a:satMod val="350000"/>
                    </a:schemeClr>
                  </a:gs>
                </a:gsLst>
                <a:lin ang="16200000" scaled="1"/>
              </a:gradFill>
              <a:ln w="9525" cap="flat" cmpd="sng" algn="ctr">
                <a:solidFill>
                  <a:schemeClr val="dk1">
                    <a:shade val="95000"/>
                    <a:satMod val="105000"/>
                  </a:schemeClr>
                </a:solidFill>
                <a:prstDash val="solid"/>
              </a:ln>
              <a:effectLst>
                <a:outerShdw blurRad="40000" dist="20000" dir="5400000" rotWithShape="0">
                  <a:srgbClr val="000000">
                    <a:alpha val="38000"/>
                  </a:srgbClr>
                </a:outerShdw>
              </a:effectLst>
            </c:spPr>
          </c:dPt>
          <c:cat>
            <c:strRef>
              <c:f>'List1'!$A$2:$A$5</c:f>
              <c:strCache>
                <c:ptCount val="4"/>
                <c:pt idx="0">
                  <c:v>1. čtvrt.</c:v>
                </c:pt>
                <c:pt idx="1">
                  <c:v>2. čtvrt.</c:v>
                </c:pt>
                <c:pt idx="2">
                  <c:v>3. čtvrt.</c:v>
                </c:pt>
                <c:pt idx="3">
                  <c:v>4. čtvrt.</c:v>
                </c:pt>
              </c:strCache>
            </c:strRef>
          </c:cat>
          <c:val>
            <c:numRef>
              <c:f>'List1'!$B$2:$B$5</c:f>
              <c:numCache>
                <c:formatCode>General</c:formatCode>
                <c:ptCount val="4"/>
                <c:pt idx="0">
                  <c:v>15</c:v>
                </c:pt>
                <c:pt idx="1">
                  <c:v>5</c:v>
                </c:pt>
                <c:pt idx="2">
                  <c:v>1</c:v>
                </c:pt>
                <c:pt idx="3">
                  <c:v>1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2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D3C98-D224-4DA8-8C33-5A2D0FE5B6F2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C128DB-8293-479F-BBE1-CF9A6D4DAE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2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24208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Times New Roman" pitchFamily="18" charset="0"/>
                <a:cs typeface="Times New Roman" pitchFamily="18" charset="0"/>
              </a:rPr>
              <a:t>VZDUCH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VY_32_INOVACE_09_vzduch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4221088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 descr="C:\Documents and Settings\pc\Ploch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8187710" cy="15841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0" y="5949280"/>
            <a:ext cx="9144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Vytvořeno v rámci v projektu „EU peníze školám“ </a:t>
            </a:r>
          </a:p>
          <a:p>
            <a:r>
              <a:rPr lang="cs-CZ" b="1" dirty="0" smtClean="0"/>
              <a:t>  OP VK oblast podpory 1.4 s názvem Zlepšení podmínek pro vzdělávání na základních školách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7722" r="1266" b="16456"/>
          <a:stretch>
            <a:fillRect/>
          </a:stretch>
        </p:blipFill>
        <p:spPr bwMode="auto">
          <a:xfrm>
            <a:off x="1475656" y="2780928"/>
            <a:ext cx="5616624" cy="37444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9552" y="332656"/>
            <a:ext cx="39604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15616" y="1052736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je součástí neživé přírody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628800"/>
            <a:ext cx="65527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dirty="0" smtClean="0"/>
              <a:t> 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to bezbarvý plyn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3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6364" r="1818" b="18182"/>
          <a:stretch>
            <a:fillRect/>
          </a:stretch>
        </p:blipFill>
        <p:spPr bwMode="auto">
          <a:xfrm>
            <a:off x="1547664" y="2924944"/>
            <a:ext cx="5256584" cy="350438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1520" y="476672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Vzduch tvoří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vzduchový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obal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kolem naší planety.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268760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 pro Zemi velmi důležitý – chrání ji před nebezpečným </a:t>
            </a:r>
          </a:p>
          <a:p>
            <a:r>
              <a:rPr lang="cs-CZ" sz="28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                   slunečním zářením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53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20162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Vzduch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8182" b="18182"/>
          <a:stretch>
            <a:fillRect/>
          </a:stretch>
        </p:blipFill>
        <p:spPr bwMode="auto">
          <a:xfrm>
            <a:off x="5004048" y="764704"/>
            <a:ext cx="2828886" cy="18002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3551695" y="1988840"/>
            <a:ext cx="55923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se nachází všude kolem nás</a:t>
            </a:r>
            <a:endParaRPr lang="cs-CZ" sz="32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2852936"/>
            <a:ext cx="2448272" cy="216024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400506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 obsažen ve vodě</a:t>
            </a:r>
            <a:endParaRPr lang="cs-CZ" sz="32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1429" r="2857" b="11428"/>
          <a:stretch>
            <a:fillRect/>
          </a:stretch>
        </p:blipFill>
        <p:spPr bwMode="auto">
          <a:xfrm>
            <a:off x="5436096" y="3789040"/>
            <a:ext cx="2448272" cy="194421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499992" y="5013176"/>
            <a:ext cx="42484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3200" b="1" u="sng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e součástí půdy</a:t>
            </a:r>
            <a:endParaRPr lang="cs-CZ" sz="3200" b="1" u="sng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6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SLOŽENÍ VZDUCHU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4969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skládá se z </a:t>
            </a:r>
            <a:r>
              <a:rPr lang="cs-CZ" sz="2000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>dusíku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000" dirty="0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kyslíku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oxidu uhličitého a </a:t>
            </a:r>
            <a:r>
              <a:rPr lang="cs-CZ" sz="2000" dirty="0" smtClean="0">
                <a:solidFill>
                  <a:schemeClr val="bg1">
                    <a:lumMod val="65000"/>
                  </a:schemeClr>
                </a:solidFill>
                <a:latin typeface="Times New Roman" pitchFamily="18" charset="0"/>
                <a:cs typeface="Times New Roman" pitchFamily="18" charset="0"/>
              </a:rPr>
              <a:t>vodní páry a ostatních látek</a:t>
            </a:r>
            <a:endParaRPr lang="cs-CZ" sz="2000" dirty="0">
              <a:solidFill>
                <a:schemeClr val="bg1">
                  <a:lumMod val="6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10" name="Graf 9"/>
          <p:cNvGraphicFramePr/>
          <p:nvPr/>
        </p:nvGraphicFramePr>
        <p:xfrm>
          <a:off x="971600" y="1657648"/>
          <a:ext cx="7620000" cy="52003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11" name="Obdélník 10"/>
          <p:cNvSpPr/>
          <p:nvPr/>
        </p:nvSpPr>
        <p:spPr>
          <a:xfrm>
            <a:off x="5652120" y="5301208"/>
            <a:ext cx="2915816" cy="7200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ysClr val="windowText" lastClr="000000"/>
                </a:solidFill>
              </a:rPr>
              <a:t>dusík</a:t>
            </a:r>
            <a:endParaRPr lang="cs-CZ" sz="2000" b="1" i="1" dirty="0">
              <a:solidFill>
                <a:sysClr val="windowText" lastClr="00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1520" y="5661248"/>
            <a:ext cx="2915816" cy="720080"/>
          </a:xfrm>
          <a:prstGeom prst="rect">
            <a:avLst/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ysClr val="windowText" lastClr="000000"/>
                </a:solidFill>
              </a:rPr>
              <a:t>kyslík</a:t>
            </a:r>
            <a:endParaRPr lang="cs-CZ" sz="2000" b="1" i="1" dirty="0">
              <a:solidFill>
                <a:sysClr val="windowText" lastClr="00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95536" y="2060848"/>
            <a:ext cx="2915816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ysClr val="windowText" lastClr="000000"/>
                </a:solidFill>
              </a:rPr>
              <a:t>oxid uhličitý</a:t>
            </a:r>
            <a:endParaRPr lang="cs-CZ" sz="2000" b="1" i="1" dirty="0">
              <a:solidFill>
                <a:sysClr val="windowText" lastClr="00000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508104" y="2276872"/>
            <a:ext cx="2915816" cy="720080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solidFill>
                  <a:sysClr val="windowText" lastClr="000000"/>
                </a:solidFill>
              </a:rPr>
              <a:t>vodní pára a ostatní látky</a:t>
            </a:r>
            <a:endParaRPr lang="cs-CZ" sz="2000" b="1" i="1" dirty="0">
              <a:solidFill>
                <a:sysClr val="windowText" lastClr="000000"/>
              </a:solidFill>
            </a:endParaRPr>
          </a:p>
        </p:txBody>
      </p:sp>
      <p:cxnSp>
        <p:nvCxnSpPr>
          <p:cNvPr id="16" name="Přímá spojovací šipka 15"/>
          <p:cNvCxnSpPr>
            <a:stCxn id="14" idx="1"/>
          </p:cNvCxnSpPr>
          <p:nvPr/>
        </p:nvCxnSpPr>
        <p:spPr>
          <a:xfrm flipH="1">
            <a:off x="3923928" y="2636912"/>
            <a:ext cx="1584176" cy="50405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stCxn id="13" idx="2"/>
          </p:cNvCxnSpPr>
          <p:nvPr/>
        </p:nvCxnSpPr>
        <p:spPr>
          <a:xfrm>
            <a:off x="1853444" y="2780928"/>
            <a:ext cx="1854460" cy="36004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11" idx="0"/>
          </p:cNvCxnSpPr>
          <p:nvPr/>
        </p:nvCxnSpPr>
        <p:spPr>
          <a:xfrm flipH="1" flipV="1">
            <a:off x="4860032" y="4581128"/>
            <a:ext cx="2249996" cy="72008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>
            <a:stCxn id="12" idx="0"/>
          </p:cNvCxnSpPr>
          <p:nvPr/>
        </p:nvCxnSpPr>
        <p:spPr>
          <a:xfrm flipV="1">
            <a:off x="1709428" y="4005064"/>
            <a:ext cx="1494420" cy="165618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Nejdůležitější složkou vzduchu je </a:t>
            </a:r>
            <a:r>
              <a:rPr lang="cs-CZ" sz="2400" i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kyslík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ten potřebují ke svému životu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8435" name="Picture 3" descr="Zblízka hlava krátkosrsté kočky, pohled zepřed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1484784"/>
            <a:ext cx="2880320" cy="2880320"/>
          </a:xfrm>
          <a:prstGeom prst="rect">
            <a:avLst/>
          </a:prstGeom>
          <a:noFill/>
        </p:spPr>
      </p:pic>
      <p:pic>
        <p:nvPicPr>
          <p:cNvPr id="18437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7647" r="3922" b="17647"/>
          <a:stretch>
            <a:fillRect/>
          </a:stretch>
        </p:blipFill>
        <p:spPr bwMode="auto">
          <a:xfrm>
            <a:off x="3563888" y="4149080"/>
            <a:ext cx="3528392" cy="2376264"/>
          </a:xfrm>
          <a:prstGeom prst="rect">
            <a:avLst/>
          </a:prstGeom>
          <a:noFill/>
        </p:spPr>
      </p:pic>
      <p:pic>
        <p:nvPicPr>
          <p:cNvPr id="18439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5750" r="5501" b="17314"/>
          <a:stretch>
            <a:fillRect/>
          </a:stretch>
        </p:blipFill>
        <p:spPr bwMode="auto">
          <a:xfrm>
            <a:off x="5580112" y="1340768"/>
            <a:ext cx="2664296" cy="188721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39552" y="3573016"/>
            <a:ext cx="3096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zvířata</a:t>
            </a:r>
            <a:endParaRPr lang="cs-CZ" sz="3600" i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04248" y="2564904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 </a:t>
            </a:r>
            <a:r>
              <a:rPr lang="cs-CZ" sz="3600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lidé</a:t>
            </a:r>
            <a:endParaRPr lang="cs-CZ" sz="3600" i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64088" y="5733256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600" i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rostliny</a:t>
            </a:r>
            <a:endParaRPr lang="cs-CZ" sz="3600" i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84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84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84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6218" r="1980" b="17445"/>
          <a:stretch>
            <a:fillRect/>
          </a:stretch>
        </p:blipFill>
        <p:spPr bwMode="auto">
          <a:xfrm>
            <a:off x="1" y="336981"/>
            <a:ext cx="9144000" cy="61883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980728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6"/>
                </a:solidFill>
                <a:latin typeface="Times New Roman" pitchFamily="18" charset="0"/>
                <a:cs typeface="Times New Roman" pitchFamily="18" charset="0"/>
              </a:rPr>
              <a:t>Hlavním a jediným zdrojem kyslíku na Zemi</a:t>
            </a:r>
            <a:endParaRPr lang="cs-CZ" sz="4400" dirty="0">
              <a:solidFill>
                <a:schemeClr val="accent6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2636912"/>
            <a:ext cx="65527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jsou zelené rostliny.</a:t>
            </a:r>
            <a:endParaRPr lang="cs-CZ" sz="4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2" name="Picture 4" descr="Stro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3501008"/>
            <a:ext cx="2548880" cy="2548880"/>
          </a:xfrm>
          <a:prstGeom prst="rect">
            <a:avLst/>
          </a:prstGeom>
          <a:noFill/>
        </p:spPr>
      </p:pic>
      <p:pic>
        <p:nvPicPr>
          <p:cNvPr id="17414" name="Picture 6" descr="Kapky rosy na listu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619672" y="4005064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4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7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74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74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6218" r="1980" b="17445"/>
          <a:stretch>
            <a:fillRect/>
          </a:stretch>
        </p:blipFill>
        <p:spPr bwMode="auto">
          <a:xfrm>
            <a:off x="0" y="260648"/>
            <a:ext cx="9144000" cy="61883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1052736"/>
            <a:ext cx="64087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Vzduch se pohybuje </a:t>
            </a:r>
            <a:endParaRPr lang="cs-CZ" sz="4000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/>
          <p:cNvSpPr/>
          <p:nvPr/>
        </p:nvSpPr>
        <p:spPr>
          <a:xfrm>
            <a:off x="5076056" y="1340768"/>
            <a:ext cx="792088" cy="288032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12160" y="1052736"/>
            <a:ext cx="29158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proudění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2852936"/>
            <a:ext cx="144016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 vánek</a:t>
            </a:r>
            <a:endParaRPr lang="cs-CZ" sz="32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2492896"/>
            <a:ext cx="1188640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  vítr</a:t>
            </a:r>
            <a:endParaRPr lang="cs-CZ" sz="3200" i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2080" y="4941168"/>
            <a:ext cx="1728192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 vichřice</a:t>
            </a:r>
            <a:endParaRPr lang="cs-CZ" sz="3200" i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157192"/>
            <a:ext cx="1296144" cy="584775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orkán</a:t>
            </a:r>
            <a:endParaRPr lang="cs-CZ" sz="3200" i="1" dirty="0"/>
          </a:p>
        </p:txBody>
      </p:sp>
      <p:pic>
        <p:nvPicPr>
          <p:cNvPr id="20482" name="Picture 2" descr="Semínka pampelišky ve větru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1680" y="2420888"/>
            <a:ext cx="1828800" cy="1828800"/>
          </a:xfrm>
          <a:prstGeom prst="rect">
            <a:avLst/>
          </a:prstGeom>
          <a:noFill/>
        </p:spPr>
      </p:pic>
      <p:pic>
        <p:nvPicPr>
          <p:cNvPr id="20484" name="Picture 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 bwMode="auto">
          <a:xfrm>
            <a:off x="5148064" y="2492896"/>
            <a:ext cx="1800200" cy="1152128"/>
          </a:xfrm>
          <a:prstGeom prst="rect">
            <a:avLst/>
          </a:prstGeom>
          <a:noFill/>
        </p:spPr>
      </p:pic>
      <p:pic>
        <p:nvPicPr>
          <p:cNvPr id="20486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l="19687" r="17314"/>
          <a:stretch>
            <a:fillRect/>
          </a:stretch>
        </p:blipFill>
        <p:spPr bwMode="auto">
          <a:xfrm>
            <a:off x="7164288" y="4437112"/>
            <a:ext cx="1152128" cy="1828800"/>
          </a:xfrm>
          <a:prstGeom prst="rect">
            <a:avLst/>
          </a:prstGeom>
          <a:noFill/>
        </p:spPr>
      </p:pic>
      <p:pic>
        <p:nvPicPr>
          <p:cNvPr id="20488" name="Picture 8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9687" r="1564" b="17314"/>
          <a:stretch>
            <a:fillRect/>
          </a:stretch>
        </p:blipFill>
        <p:spPr bwMode="auto">
          <a:xfrm>
            <a:off x="2123728" y="5013176"/>
            <a:ext cx="1800200" cy="1152128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2000" tmFilter="0,0; .5, 1; 1, 1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3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3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43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44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 animBg="1"/>
      <p:bldP spid="11" grpId="0" animBg="1"/>
      <p:bldP spid="12" grpId="0" animBg="1"/>
      <p:bldP spid="1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4249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VYUŽITÍ PROUDĚNÍ VZDUCHU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l="17691" t="3937" r="19310"/>
          <a:stretch>
            <a:fillRect/>
          </a:stretch>
        </p:blipFill>
        <p:spPr bwMode="auto">
          <a:xfrm>
            <a:off x="251520" y="1700808"/>
            <a:ext cx="1440160" cy="2195990"/>
          </a:xfrm>
          <a:prstGeom prst="rect">
            <a:avLst/>
          </a:prstGeom>
          <a:noFill/>
        </p:spPr>
      </p:pic>
      <p:pic>
        <p:nvPicPr>
          <p:cNvPr id="102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t="19687" r="1564" b="17314"/>
          <a:stretch>
            <a:fillRect/>
          </a:stretch>
        </p:blipFill>
        <p:spPr bwMode="auto">
          <a:xfrm>
            <a:off x="2051720" y="1628800"/>
            <a:ext cx="2137738" cy="1368152"/>
          </a:xfrm>
          <a:prstGeom prst="rect">
            <a:avLst/>
          </a:prstGeom>
          <a:noFill/>
        </p:spPr>
      </p:pic>
      <p:pic>
        <p:nvPicPr>
          <p:cNvPr id="1031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l="15750" r="17314"/>
          <a:stretch>
            <a:fillRect/>
          </a:stretch>
        </p:blipFill>
        <p:spPr bwMode="auto">
          <a:xfrm>
            <a:off x="7308304" y="3934798"/>
            <a:ext cx="1512168" cy="2259106"/>
          </a:xfrm>
          <a:prstGeom prst="rect">
            <a:avLst/>
          </a:prstGeom>
          <a:noFill/>
        </p:spPr>
      </p:pic>
      <p:pic>
        <p:nvPicPr>
          <p:cNvPr id="1033" name="Picture 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l="15750" r="17314"/>
          <a:stretch>
            <a:fillRect/>
          </a:stretch>
        </p:blipFill>
        <p:spPr bwMode="auto">
          <a:xfrm>
            <a:off x="5508104" y="4402415"/>
            <a:ext cx="1440160" cy="2151529"/>
          </a:xfrm>
          <a:prstGeom prst="rect">
            <a:avLst/>
          </a:prstGeom>
          <a:noFill/>
        </p:spPr>
      </p:pic>
      <p:pic>
        <p:nvPicPr>
          <p:cNvPr id="1035" name="Picture 11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 t="19687" r="5501" b="17314"/>
          <a:stretch>
            <a:fillRect/>
          </a:stretch>
        </p:blipFill>
        <p:spPr bwMode="auto">
          <a:xfrm>
            <a:off x="1331640" y="5013176"/>
            <a:ext cx="2268252" cy="1512168"/>
          </a:xfrm>
          <a:prstGeom prst="rect">
            <a:avLst/>
          </a:prstGeom>
          <a:noFill/>
        </p:spPr>
      </p:pic>
      <p:pic>
        <p:nvPicPr>
          <p:cNvPr id="1037" name="Picture 13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 t="19687" r="1564" b="21251"/>
          <a:stretch>
            <a:fillRect/>
          </a:stretch>
        </p:blipFill>
        <p:spPr bwMode="auto">
          <a:xfrm>
            <a:off x="5364088" y="1916832"/>
            <a:ext cx="2520280" cy="151216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907704" y="335699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větrné mlýny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141277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rogalo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4509120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plachetnice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788024" y="3861048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větrné elektrárny</a:t>
            </a:r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5805264"/>
            <a:ext cx="83529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je dostatečně silný, aby mohl způsobit hmotné škody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75856" y="4437112"/>
            <a:ext cx="29523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má podobu nálevky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21507" name="Picture 3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 t="11812" r="1564" b="13376"/>
          <a:stretch>
            <a:fillRect/>
          </a:stretch>
        </p:blipFill>
        <p:spPr bwMode="auto">
          <a:xfrm>
            <a:off x="683568" y="548680"/>
            <a:ext cx="2179189" cy="1656184"/>
          </a:xfrm>
          <a:prstGeom prst="rect">
            <a:avLst/>
          </a:prstGeom>
          <a:noFill/>
        </p:spPr>
      </p:pic>
      <p:pic>
        <p:nvPicPr>
          <p:cNvPr id="21509" name="Picture 5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 l="15750" r="17314"/>
          <a:stretch>
            <a:fillRect/>
          </a:stretch>
        </p:blipFill>
        <p:spPr bwMode="auto">
          <a:xfrm>
            <a:off x="6228184" y="692695"/>
            <a:ext cx="1728192" cy="2581835"/>
          </a:xfrm>
          <a:prstGeom prst="rect">
            <a:avLst/>
          </a:prstGeom>
          <a:noFill/>
        </p:spPr>
      </p:pic>
      <p:pic>
        <p:nvPicPr>
          <p:cNvPr id="21511" name="Picture 7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 t="19687" r="1564" b="17314"/>
          <a:stretch>
            <a:fillRect/>
          </a:stretch>
        </p:blipFill>
        <p:spPr bwMode="auto">
          <a:xfrm>
            <a:off x="611560" y="3861048"/>
            <a:ext cx="2250250" cy="1440160"/>
          </a:xfrm>
          <a:prstGeom prst="rect">
            <a:avLst/>
          </a:prstGeom>
          <a:noFill/>
        </p:spPr>
      </p:pic>
      <p:pic>
        <p:nvPicPr>
          <p:cNvPr id="21513" name="Picture 9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 t="19687" r="5501" b="17314"/>
          <a:stretch>
            <a:fillRect/>
          </a:stretch>
        </p:blipFill>
        <p:spPr bwMode="auto">
          <a:xfrm>
            <a:off x="6552220" y="4077072"/>
            <a:ext cx="2052228" cy="136815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3131840" y="908720"/>
            <a:ext cx="2736304" cy="646331"/>
          </a:xfrm>
          <a:prstGeom prst="rect">
            <a:avLst/>
          </a:prstGeom>
          <a:solidFill>
            <a:srgbClr val="0070C0"/>
          </a:solidFill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TORNÁDO</a:t>
            </a:r>
            <a:endParaRPr lang="cs-CZ" sz="36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8" y="2636912"/>
            <a:ext cx="5688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je silně rotující vír, vyskytující se při bouři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059832" y="3501008"/>
            <a:ext cx="590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6">
                    <a:lumMod val="75000"/>
                  </a:schemeClr>
                </a:solidFill>
              </a:rPr>
              <a:t> je schopný vznést do vzduchu předmět</a:t>
            </a:r>
            <a:endParaRPr lang="cs-CZ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61206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ZÁKLADNÍ ÚDAJE DUM: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8640960" cy="5201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Autor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DUM: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Radka Smetanová, ZŠ a MŠ Klášter Hradiště nad Jizerou 81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Období vytvoření DUM : 1. pololetí školního roku 2011/2012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třetí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oblast: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Vzdělávací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obor: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Prvouka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Tematický okruh: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Rozmanitost přírody</a:t>
            </a:r>
          </a:p>
          <a:p>
            <a:pPr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Téma: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Vzduch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DUM byl vytvořen jako doprovodný materiál pro výklad v předmětu 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prvouka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ve třetím ročníku ZŠ.</a:t>
            </a:r>
          </a:p>
          <a:p>
            <a:pPr lvl="0">
              <a:buFont typeface="Arial" pitchFamily="34" charset="0"/>
              <a:buChar char="•"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Je určen k prezentaci pomocí datového projektoru nebo předvedení </a:t>
            </a:r>
          </a:p>
          <a:p>
            <a:pPr lvl="0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na monitorech žáků.                       </a:t>
            </a: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Font typeface="Arial" pitchFamily="34" charset="0"/>
              <a:buChar char="•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20688"/>
            <a:ext cx="535601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dirty="0" smtClean="0"/>
              <a:t>Použitelné zdroje :</a:t>
            </a:r>
            <a:endParaRPr lang="cs-CZ" sz="5400" dirty="0"/>
          </a:p>
        </p:txBody>
      </p:sp>
      <p:sp>
        <p:nvSpPr>
          <p:cNvPr id="3" name="Obdélník 2"/>
          <p:cNvSpPr/>
          <p:nvPr/>
        </p:nvSpPr>
        <p:spPr>
          <a:xfrm>
            <a:off x="539552" y="1916832"/>
            <a:ext cx="75608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Použité obrázky jsou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>
    <p:wheel spokes="2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195</TotalTime>
  <Words>275</Words>
  <Application>Microsoft Office PowerPoint</Application>
  <PresentationFormat>Předvádění na obrazovce (4:3)</PresentationFormat>
  <Paragraphs>60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VZDUCH  VY_32_INOVACE_09_vzduch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VZDUCH  VY_INOVACE_II_vzduch</dc:title>
  <dc:creator>pc</dc:creator>
  <cp:lastModifiedBy>User</cp:lastModifiedBy>
  <cp:revision>24</cp:revision>
  <dcterms:created xsi:type="dcterms:W3CDTF">2012-02-02T19:23:40Z</dcterms:created>
  <dcterms:modified xsi:type="dcterms:W3CDTF">2012-06-15T14:22:02Z</dcterms:modified>
</cp:coreProperties>
</file>