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68" r:id="rId3"/>
    <p:sldId id="256" r:id="rId4"/>
    <p:sldId id="259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48" autoAdjust="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BC7A011-3503-4C6E-ACD6-ABDC7C252C3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VY_42_INOVACE_14_1_Výšky trojúhelníku – 2. díl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sestrojování výšek v ostroúhlém, pravoúhlém a tupoúhlém trojúhelníku. Seznámení s vlastnostmi výšek u rovnoramenného a rovnostranného trojúhelníku.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21.5.2012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848872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díl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 v ostroúhlém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Výška</a:t>
            </a:r>
            <a:r>
              <a:rPr lang="cs-CZ" dirty="0" smtClean="0"/>
              <a:t> trojúhelníku</a:t>
            </a:r>
            <a:br>
              <a:rPr lang="cs-CZ" dirty="0" smtClean="0"/>
            </a:br>
            <a:r>
              <a:rPr lang="cs-CZ" dirty="0" smtClean="0"/>
              <a:t>je kolmice spuštěná</a:t>
            </a:r>
            <a:br>
              <a:rPr lang="cs-CZ" dirty="0" smtClean="0"/>
            </a:br>
            <a:r>
              <a:rPr lang="cs-CZ" dirty="0" smtClean="0"/>
              <a:t>z vrcholu </a:t>
            </a:r>
            <a:br>
              <a:rPr lang="cs-CZ" dirty="0" smtClean="0"/>
            </a:br>
            <a:r>
              <a:rPr lang="cs-CZ" dirty="0" smtClean="0"/>
              <a:t>na protější stranu.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51720" y="2132856"/>
            <a:ext cx="6192688" cy="3528392"/>
          </a:xfrm>
          <a:prstGeom prst="triangle">
            <a:avLst>
              <a:gd name="adj" fmla="val 5958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74694" y="560085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551723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64041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9" name="Přímá spojovací čára 8"/>
          <p:cNvCxnSpPr>
            <a:stCxn id="4" idx="2"/>
          </p:cNvCxnSpPr>
          <p:nvPr/>
        </p:nvCxnSpPr>
        <p:spPr>
          <a:xfrm flipV="1">
            <a:off x="2051720" y="2924944"/>
            <a:ext cx="4248472" cy="2736304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4" idx="0"/>
            <a:endCxn id="4" idx="3"/>
          </p:cNvCxnSpPr>
          <p:nvPr/>
        </p:nvCxnSpPr>
        <p:spPr>
          <a:xfrm>
            <a:off x="5741881" y="2132856"/>
            <a:ext cx="0" cy="352839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4"/>
          </p:cNvCxnSpPr>
          <p:nvPr/>
        </p:nvCxnSpPr>
        <p:spPr>
          <a:xfrm flipH="1" flipV="1">
            <a:off x="5148064" y="2708920"/>
            <a:ext cx="3096344" cy="2952328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5220192" y="5157312"/>
            <a:ext cx="1080000" cy="1080000"/>
          </a:xfrm>
          <a:prstGeom prst="arc">
            <a:avLst>
              <a:gd name="adj1" fmla="val 16200000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940152" y="544522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8366632">
            <a:off x="4628582" y="2145888"/>
            <a:ext cx="1067426" cy="982045"/>
          </a:xfrm>
          <a:prstGeom prst="arc">
            <a:avLst>
              <a:gd name="adj1" fmla="val 16200000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148064" y="292494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228184" y="310496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8381067">
            <a:off x="5726835" y="2331437"/>
            <a:ext cx="964295" cy="973194"/>
          </a:xfrm>
          <a:prstGeom prst="arc">
            <a:avLst>
              <a:gd name="adj1" fmla="val 16200000"/>
              <a:gd name="adj2" fmla="val 208896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87655" y="4581128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4581128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4039" y="4581128"/>
            <a:ext cx="4523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5589240"/>
            <a:ext cx="474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2504509"/>
            <a:ext cx="4892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16016" y="2276872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436096" y="3296597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19" grpId="0"/>
      <p:bldP spid="20" grpId="0"/>
      <p:bldP spid="22" grpId="0"/>
      <p:bldP spid="24" grpId="0"/>
      <p:bldP spid="26" grpId="0"/>
      <p:bldP spid="27" grpId="0"/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 v pravoúhlém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907704" y="2492896"/>
            <a:ext cx="5256584" cy="3096344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552884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5704" y="558924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1898" y="2072461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8" name="Oblouk 7"/>
          <p:cNvSpPr/>
          <p:nvPr/>
        </p:nvSpPr>
        <p:spPr>
          <a:xfrm>
            <a:off x="1403648" y="5085184"/>
            <a:ext cx="1080000" cy="1080000"/>
          </a:xfrm>
          <a:prstGeom prst="arc">
            <a:avLst>
              <a:gd name="adj1" fmla="val 15830369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123728" y="537321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4" idx="2"/>
          </p:cNvCxnSpPr>
          <p:nvPr/>
        </p:nvCxnSpPr>
        <p:spPr>
          <a:xfrm flipV="1">
            <a:off x="1907704" y="3284984"/>
            <a:ext cx="1368152" cy="2304256"/>
          </a:xfrm>
          <a:prstGeom prst="line">
            <a:avLst/>
          </a:prstGeom>
          <a:ln w="28575">
            <a:solidFill>
              <a:srgbClr val="66FF3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 rot="8033126">
            <a:off x="2836421" y="2773541"/>
            <a:ext cx="1080000" cy="1080000"/>
          </a:xfrm>
          <a:prstGeom prst="arc">
            <a:avLst>
              <a:gd name="adj1" fmla="val 15830369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347864" y="357301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149080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cxnSp>
        <p:nvCxnSpPr>
          <p:cNvPr id="17" name="Přímá spojovací čára 16"/>
          <p:cNvCxnSpPr>
            <a:stCxn id="4" idx="4"/>
            <a:endCxn id="4" idx="2"/>
          </p:cNvCxnSpPr>
          <p:nvPr/>
        </p:nvCxnSpPr>
        <p:spPr>
          <a:xfrm flipH="1">
            <a:off x="1907704" y="5589240"/>
            <a:ext cx="5256584" cy="0"/>
          </a:xfrm>
          <a:prstGeom prst="line">
            <a:avLst/>
          </a:prstGeom>
          <a:ln w="28575">
            <a:solidFill>
              <a:srgbClr val="66FF3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4" idx="0"/>
            <a:endCxn id="4" idx="2"/>
          </p:cNvCxnSpPr>
          <p:nvPr/>
        </p:nvCxnSpPr>
        <p:spPr>
          <a:xfrm>
            <a:off x="1907704" y="2492896"/>
            <a:ext cx="0" cy="3096344"/>
          </a:xfrm>
          <a:prstGeom prst="line">
            <a:avLst/>
          </a:prstGeom>
          <a:ln w="28575">
            <a:solidFill>
              <a:srgbClr val="66FF3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779912" y="5528845"/>
            <a:ext cx="9244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3645024"/>
            <a:ext cx="9244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6165304"/>
            <a:ext cx="63431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Strany a, b jsou zároveň výškami trojúhelníku.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03848" y="2792541"/>
            <a:ext cx="474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/>
      <p:bldP spid="20" grpId="0"/>
      <p:bldP spid="21" grpId="0"/>
      <p:bldP spid="22" grpId="0"/>
      <p:bldP spid="2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 v tupoúhlém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619672" y="1916832"/>
            <a:ext cx="4536504" cy="2880320"/>
          </a:xfrm>
          <a:custGeom>
            <a:avLst/>
            <a:gdLst>
              <a:gd name="connsiteX0" fmla="*/ 0 w 3312368"/>
              <a:gd name="connsiteY0" fmla="*/ 1944216 h 1944216"/>
              <a:gd name="connsiteX1" fmla="*/ 1656184 w 3312368"/>
              <a:gd name="connsiteY1" fmla="*/ 0 h 1944216"/>
              <a:gd name="connsiteX2" fmla="*/ 3312368 w 3312368"/>
              <a:gd name="connsiteY2" fmla="*/ 1944216 h 1944216"/>
              <a:gd name="connsiteX3" fmla="*/ 0 w 3312368"/>
              <a:gd name="connsiteY3" fmla="*/ 1944216 h 1944216"/>
              <a:gd name="connsiteX0" fmla="*/ 0 w 4464496"/>
              <a:gd name="connsiteY0" fmla="*/ 2160240 h 2160240"/>
              <a:gd name="connsiteX1" fmla="*/ 4464496 w 4464496"/>
              <a:gd name="connsiteY1" fmla="*/ 0 h 2160240"/>
              <a:gd name="connsiteX2" fmla="*/ 3312368 w 4464496"/>
              <a:gd name="connsiteY2" fmla="*/ 2160240 h 2160240"/>
              <a:gd name="connsiteX3" fmla="*/ 0 w 4464496"/>
              <a:gd name="connsiteY3" fmla="*/ 2160240 h 2160240"/>
              <a:gd name="connsiteX0" fmla="*/ 0 w 4320480"/>
              <a:gd name="connsiteY0" fmla="*/ 2160240 h 2160240"/>
              <a:gd name="connsiteX1" fmla="*/ 4320480 w 4320480"/>
              <a:gd name="connsiteY1" fmla="*/ 0 h 2160240"/>
              <a:gd name="connsiteX2" fmla="*/ 3312368 w 4320480"/>
              <a:gd name="connsiteY2" fmla="*/ 2160240 h 2160240"/>
              <a:gd name="connsiteX3" fmla="*/ 0 w 4320480"/>
              <a:gd name="connsiteY3" fmla="*/ 2160240 h 216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20480" h="2160240">
                <a:moveTo>
                  <a:pt x="0" y="2160240"/>
                </a:moveTo>
                <a:lnTo>
                  <a:pt x="4320480" y="0"/>
                </a:lnTo>
                <a:lnTo>
                  <a:pt x="3312368" y="2160240"/>
                </a:lnTo>
                <a:lnTo>
                  <a:pt x="0" y="2160240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619672" y="4797152"/>
            <a:ext cx="54726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4" idx="1"/>
          </p:cNvCxnSpPr>
          <p:nvPr/>
        </p:nvCxnSpPr>
        <p:spPr>
          <a:xfrm flipH="1">
            <a:off x="4572000" y="1916832"/>
            <a:ext cx="1584176" cy="4320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716016" y="5877272"/>
            <a:ext cx="2376264" cy="7920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228184" y="4797152"/>
            <a:ext cx="0" cy="206084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4" idx="2"/>
          </p:cNvCxnSpPr>
          <p:nvPr/>
        </p:nvCxnSpPr>
        <p:spPr>
          <a:xfrm>
            <a:off x="5097658" y="4797152"/>
            <a:ext cx="1490566" cy="206084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4" idx="2"/>
          </p:cNvCxnSpPr>
          <p:nvPr/>
        </p:nvCxnSpPr>
        <p:spPr>
          <a:xfrm>
            <a:off x="3995936" y="3284984"/>
            <a:ext cx="1101722" cy="1512168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4" idx="0"/>
          </p:cNvCxnSpPr>
          <p:nvPr/>
        </p:nvCxnSpPr>
        <p:spPr>
          <a:xfrm>
            <a:off x="1619672" y="4797152"/>
            <a:ext cx="3096344" cy="108012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4" idx="1"/>
          </p:cNvCxnSpPr>
          <p:nvPr/>
        </p:nvCxnSpPr>
        <p:spPr>
          <a:xfrm>
            <a:off x="6156176" y="1916832"/>
            <a:ext cx="72008" cy="288032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1403648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932040" y="4880773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995174" y="141277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51" name="Oblouk 50"/>
          <p:cNvSpPr/>
          <p:nvPr/>
        </p:nvSpPr>
        <p:spPr>
          <a:xfrm rot="8682826">
            <a:off x="3416575" y="2705623"/>
            <a:ext cx="1080000" cy="1080000"/>
          </a:xfrm>
          <a:prstGeom prst="arc">
            <a:avLst>
              <a:gd name="adj1" fmla="val 16173049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louk 51"/>
          <p:cNvSpPr/>
          <p:nvPr/>
        </p:nvSpPr>
        <p:spPr>
          <a:xfrm rot="17561809">
            <a:off x="4117544" y="5350808"/>
            <a:ext cx="1080000" cy="1080000"/>
          </a:xfrm>
          <a:prstGeom prst="arc">
            <a:avLst>
              <a:gd name="adj1" fmla="val 16173049"/>
              <a:gd name="adj2" fmla="val 2045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louk 52"/>
          <p:cNvSpPr/>
          <p:nvPr/>
        </p:nvSpPr>
        <p:spPr>
          <a:xfrm>
            <a:off x="5694789" y="4263757"/>
            <a:ext cx="1080000" cy="1080000"/>
          </a:xfrm>
          <a:prstGeom prst="arc">
            <a:avLst>
              <a:gd name="adj1" fmla="val 16173049"/>
              <a:gd name="adj2" fmla="val 362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Elipsa 54"/>
          <p:cNvSpPr/>
          <p:nvPr/>
        </p:nvSpPr>
        <p:spPr>
          <a:xfrm>
            <a:off x="4536000" y="5589240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3887928" y="353701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6408208" y="458112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283206" y="6021288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899592" y="6237312"/>
            <a:ext cx="51553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Průsečík výšek leží mimo trojúhelník.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767575" y="5157192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499992" y="3645024"/>
            <a:ext cx="4523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151951" y="3068960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5805264"/>
            <a:ext cx="4892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78708" y="2792541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4736757"/>
            <a:ext cx="474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2" dur="1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9" grpId="0"/>
      <p:bldP spid="60" grpId="0"/>
      <p:bldP spid="64" grpId="0"/>
      <p:bldP spid="65" grpId="0"/>
      <p:bldP spid="66" grpId="0"/>
      <p:bldP spid="28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Sestroj rovnoramenný trojúhelník a jeho výšky.</a:t>
            </a:r>
          </a:p>
          <a:p>
            <a:r>
              <a:rPr lang="cs-CZ" dirty="0" smtClean="0"/>
              <a:t>Změř výšky.</a:t>
            </a:r>
          </a:p>
          <a:p>
            <a:endParaRPr lang="cs-CZ" dirty="0"/>
          </a:p>
          <a:p>
            <a:r>
              <a:rPr lang="cs-CZ" dirty="0" smtClean="0"/>
              <a:t>Na co </a:t>
            </a:r>
            <a:r>
              <a:rPr lang="cs-CZ" dirty="0" smtClean="0"/>
              <a:t>jsi </a:t>
            </a:r>
            <a:r>
              <a:rPr lang="cs-CZ" dirty="0" smtClean="0"/>
              <a:t>přišel(a)?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Výšky k ramenům jsou shodné.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012160" y="2564904"/>
            <a:ext cx="2952328" cy="338437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0"/>
            <a:endCxn id="4" idx="3"/>
          </p:cNvCxnSpPr>
          <p:nvPr/>
        </p:nvCxnSpPr>
        <p:spPr>
          <a:xfrm>
            <a:off x="7488324" y="2564904"/>
            <a:ext cx="0" cy="338437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</p:cNvCxnSpPr>
          <p:nvPr/>
        </p:nvCxnSpPr>
        <p:spPr>
          <a:xfrm flipH="1" flipV="1">
            <a:off x="6516216" y="4797152"/>
            <a:ext cx="2448272" cy="115212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2"/>
          </p:cNvCxnSpPr>
          <p:nvPr/>
        </p:nvCxnSpPr>
        <p:spPr>
          <a:xfrm flipV="1">
            <a:off x="6012160" y="4797152"/>
            <a:ext cx="2448272" cy="115212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7164368" y="5589320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14712179">
            <a:off x="8087608" y="4377968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louk 15"/>
          <p:cNvSpPr/>
          <p:nvPr/>
        </p:nvSpPr>
        <p:spPr>
          <a:xfrm rot="1646730">
            <a:off x="6209576" y="4455800"/>
            <a:ext cx="720000" cy="720000"/>
          </a:xfrm>
          <a:prstGeom prst="arc">
            <a:avLst>
              <a:gd name="adj1" fmla="val 15733803"/>
              <a:gd name="adj2" fmla="val 213622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696240" y="468914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244408" y="468914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632344" y="576926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07142" y="5960893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803486" y="5949280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2072461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3717032"/>
            <a:ext cx="4044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28384" y="4808765"/>
            <a:ext cx="449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43794" y="4808765"/>
            <a:ext cx="4426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479715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27784" y="5229200"/>
            <a:ext cx="102451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d</a:t>
            </a:r>
            <a:r>
              <a:rPr lang="cs-CZ" sz="2600" dirty="0" smtClean="0"/>
              <a:t> = v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2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Sestroj rovnostranný trojúhelník a jeho výšky.</a:t>
            </a:r>
          </a:p>
          <a:p>
            <a:r>
              <a:rPr lang="cs-CZ" dirty="0" smtClean="0"/>
              <a:t>Změř výšky.</a:t>
            </a:r>
          </a:p>
          <a:p>
            <a:endParaRPr lang="cs-CZ" dirty="0" smtClean="0"/>
          </a:p>
          <a:p>
            <a:r>
              <a:rPr lang="cs-CZ" dirty="0" smtClean="0"/>
              <a:t>Na co </a:t>
            </a:r>
            <a:r>
              <a:rPr lang="cs-CZ" dirty="0" smtClean="0"/>
              <a:t>jsi </a:t>
            </a:r>
            <a:r>
              <a:rPr lang="cs-CZ" dirty="0" smtClean="0"/>
              <a:t>přišel(a)?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Všechny výšky jsou shodné.</a:t>
            </a:r>
          </a:p>
          <a:p>
            <a:endParaRPr lang="cs-CZ" dirty="0" smtClean="0"/>
          </a:p>
        </p:txBody>
      </p:sp>
      <p:sp>
        <p:nvSpPr>
          <p:cNvPr id="4" name="Rovnoramenný trojúhelník 3"/>
          <p:cNvSpPr/>
          <p:nvPr/>
        </p:nvSpPr>
        <p:spPr>
          <a:xfrm>
            <a:off x="5220072" y="2780928"/>
            <a:ext cx="3600000" cy="31176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5220072" y="4339728"/>
            <a:ext cx="2700000" cy="155880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6120072" y="4339728"/>
            <a:ext cx="2700000" cy="155880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4" idx="0"/>
            <a:endCxn id="4" idx="3"/>
          </p:cNvCxnSpPr>
          <p:nvPr/>
        </p:nvCxnSpPr>
        <p:spPr>
          <a:xfrm>
            <a:off x="7020072" y="2780928"/>
            <a:ext cx="0" cy="311760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932040" y="594928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59470" y="594928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Y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27687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4376717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312821"/>
            <a:ext cx="4315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x</a:t>
            </a:r>
            <a:endParaRPr lang="cs-CZ" sz="2600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12880" y="5312821"/>
            <a:ext cx="4382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r>
              <a:rPr lang="cs-CZ" sz="2600" baseline="-25000" dirty="0" smtClean="0"/>
              <a:t>y</a:t>
            </a:r>
            <a:endParaRPr lang="cs-CZ" sz="2600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752" y="3284984"/>
            <a:ext cx="4192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z</a:t>
            </a:r>
            <a:endParaRPr lang="cs-CZ" sz="2600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67744" y="5301208"/>
            <a:ext cx="1597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x</a:t>
            </a:r>
            <a:r>
              <a:rPr lang="cs-CZ" sz="2600" dirty="0" smtClean="0"/>
              <a:t> = v</a:t>
            </a:r>
            <a:r>
              <a:rPr lang="cs-CZ" sz="2600" baseline="-25000" dirty="0" smtClean="0"/>
              <a:t>y</a:t>
            </a:r>
            <a:r>
              <a:rPr lang="cs-CZ" sz="2600" dirty="0" smtClean="0"/>
              <a:t> =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z</a:t>
            </a:r>
            <a:endParaRPr lang="cs-CZ" sz="2600" baseline="-25000" dirty="0"/>
          </a:p>
        </p:txBody>
      </p:sp>
      <p:sp>
        <p:nvSpPr>
          <p:cNvPr id="21" name="Oblouk 20"/>
          <p:cNvSpPr/>
          <p:nvPr/>
        </p:nvSpPr>
        <p:spPr>
          <a:xfrm>
            <a:off x="6732320" y="5517232"/>
            <a:ext cx="720000" cy="720000"/>
          </a:xfrm>
          <a:prstGeom prst="arc">
            <a:avLst>
              <a:gd name="adj1" fmla="val 15733803"/>
              <a:gd name="adj2" fmla="val 20480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louk 21"/>
          <p:cNvSpPr/>
          <p:nvPr/>
        </p:nvSpPr>
        <p:spPr>
          <a:xfrm rot="8838417">
            <a:off x="7517730" y="4011742"/>
            <a:ext cx="720000" cy="720000"/>
          </a:xfrm>
          <a:prstGeom prst="arc">
            <a:avLst>
              <a:gd name="adj1" fmla="val 15733803"/>
              <a:gd name="adj2" fmla="val 20480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louk 22"/>
          <p:cNvSpPr/>
          <p:nvPr/>
        </p:nvSpPr>
        <p:spPr>
          <a:xfrm rot="7341988">
            <a:off x="5803441" y="3997839"/>
            <a:ext cx="720000" cy="720000"/>
          </a:xfrm>
          <a:prstGeom prst="arc">
            <a:avLst>
              <a:gd name="adj1" fmla="val 16192527"/>
              <a:gd name="adj2" fmla="val 20480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7812360" y="454512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156176" y="454512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200296" y="573325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Trojúhelník má …. výšky.</a:t>
            </a:r>
          </a:p>
          <a:p>
            <a:endParaRPr lang="cs-CZ" dirty="0" smtClean="0"/>
          </a:p>
          <a:p>
            <a:r>
              <a:rPr lang="cs-CZ" dirty="0" smtClean="0"/>
              <a:t>Všechny výšky mají společný průsečík bod …. .</a:t>
            </a:r>
          </a:p>
          <a:p>
            <a:endParaRPr lang="cs-CZ" dirty="0" smtClean="0"/>
          </a:p>
          <a:p>
            <a:r>
              <a:rPr lang="cs-CZ" dirty="0" smtClean="0"/>
              <a:t>Každá výška je ………… ke své straně.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baseline="-25000" dirty="0" smtClean="0"/>
              <a:t> </a:t>
            </a:r>
            <a:r>
              <a:rPr lang="cs-CZ" dirty="0" smtClean="0"/>
              <a:t>    a,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b</a:t>
            </a:r>
            <a:r>
              <a:rPr lang="cs-CZ" dirty="0" smtClean="0"/>
              <a:t>      b,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r>
              <a:rPr lang="cs-CZ" dirty="0" smtClean="0"/>
              <a:t>      c</a:t>
            </a:r>
            <a:endParaRPr lang="cs-CZ" baseline="-25000" dirty="0" smtClean="0"/>
          </a:p>
          <a:p>
            <a:endParaRPr lang="cs-CZ" baseline="-25000" dirty="0"/>
          </a:p>
          <a:p>
            <a:r>
              <a:rPr lang="cs-CZ" dirty="0" smtClean="0"/>
              <a:t>Výška je ………...., nikoli přímka.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3708" y="1484784"/>
            <a:ext cx="574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187624" y="4869160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1331640" y="458112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2483768" y="458112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707904" y="4581128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339752" y="4869160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563888" y="4869160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380312" y="2484185"/>
            <a:ext cx="4267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3492297"/>
            <a:ext cx="1227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kolmá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3491880" y="5373216"/>
            <a:ext cx="1944216" cy="5040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491880" y="5373216"/>
            <a:ext cx="1872208" cy="5040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123728" y="5229200"/>
            <a:ext cx="1388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úsečka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3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Vlastní archiv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381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Výšky trojúhelníku</vt:lpstr>
      <vt:lpstr>Výšky v ostroúhlém trojúhelníku</vt:lpstr>
      <vt:lpstr>Výšky v pravoúhlém trojúhelníku</vt:lpstr>
      <vt:lpstr>Výšky v tupoúhlém trojúhelníku</vt:lpstr>
      <vt:lpstr>Úkol č. 1</vt:lpstr>
      <vt:lpstr>Úkol č. 2</vt:lpstr>
      <vt:lpstr>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Výšky v trojúhelníku</dc:title>
  <dc:creator>Roman</dc:creator>
  <cp:lastModifiedBy>Dum</cp:lastModifiedBy>
  <cp:revision>26</cp:revision>
  <dcterms:created xsi:type="dcterms:W3CDTF">2012-05-14T18:15:29Z</dcterms:created>
  <dcterms:modified xsi:type="dcterms:W3CDTF">2012-06-15T09:27:22Z</dcterms:modified>
</cp:coreProperties>
</file>