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AEBE4-0D1B-43A3-AA21-41535B682599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B5DB0-4328-4DF6-8BFC-77978C0B06E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5"/>
            <a:ext cx="7774632" cy="2835746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JAZYK A JAZYKOVÁ KOMUNIKACE</a:t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Měkké souhlásky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VY_32_INOVACE_mekkesouhlasky_05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F:\1-Radka\LOGO NA ŠABLO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437112"/>
            <a:ext cx="7815541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76672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MĚKKÉ SOUHLÁSKY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772816"/>
            <a:ext cx="1656184" cy="93610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ži</a:t>
            </a:r>
            <a:endParaRPr lang="cs-CZ" sz="5400" dirty="0"/>
          </a:p>
        </p:txBody>
      </p:sp>
      <p:sp>
        <p:nvSpPr>
          <p:cNvPr id="5" name="Obdélník 4"/>
          <p:cNvSpPr/>
          <p:nvPr/>
        </p:nvSpPr>
        <p:spPr>
          <a:xfrm>
            <a:off x="179512" y="3356992"/>
            <a:ext cx="1656184" cy="9361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ci</a:t>
            </a:r>
            <a:endParaRPr lang="cs-CZ" sz="5400" dirty="0"/>
          </a:p>
        </p:txBody>
      </p:sp>
      <p:sp>
        <p:nvSpPr>
          <p:cNvPr id="6" name="Obdélník 5"/>
          <p:cNvSpPr/>
          <p:nvPr/>
        </p:nvSpPr>
        <p:spPr>
          <a:xfrm>
            <a:off x="7380312" y="3356992"/>
            <a:ext cx="1584176" cy="93610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ni</a:t>
            </a:r>
            <a:endParaRPr lang="cs-CZ" sz="5400" dirty="0"/>
          </a:p>
        </p:txBody>
      </p:sp>
      <p:sp>
        <p:nvSpPr>
          <p:cNvPr id="7" name="Obdélník 6"/>
          <p:cNvSpPr/>
          <p:nvPr/>
        </p:nvSpPr>
        <p:spPr>
          <a:xfrm>
            <a:off x="1979712" y="3356992"/>
            <a:ext cx="1656184" cy="93610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ji</a:t>
            </a:r>
            <a:endParaRPr lang="cs-CZ" sz="5400" dirty="0"/>
          </a:p>
        </p:txBody>
      </p:sp>
      <p:sp>
        <p:nvSpPr>
          <p:cNvPr id="8" name="Obdélník 7"/>
          <p:cNvSpPr/>
          <p:nvPr/>
        </p:nvSpPr>
        <p:spPr>
          <a:xfrm>
            <a:off x="2411760" y="1772816"/>
            <a:ext cx="1656184" cy="93610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ši</a:t>
            </a:r>
            <a:endParaRPr lang="cs-CZ" sz="5400" dirty="0"/>
          </a:p>
        </p:txBody>
      </p:sp>
      <p:sp>
        <p:nvSpPr>
          <p:cNvPr id="9" name="Obdélník 8"/>
          <p:cNvSpPr/>
          <p:nvPr/>
        </p:nvSpPr>
        <p:spPr>
          <a:xfrm>
            <a:off x="5580112" y="3356992"/>
            <a:ext cx="1656184" cy="93610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ti</a:t>
            </a:r>
            <a:endParaRPr lang="cs-CZ" sz="5400" dirty="0"/>
          </a:p>
        </p:txBody>
      </p:sp>
      <p:sp>
        <p:nvSpPr>
          <p:cNvPr id="10" name="Obdélník 9"/>
          <p:cNvSpPr/>
          <p:nvPr/>
        </p:nvSpPr>
        <p:spPr>
          <a:xfrm>
            <a:off x="3779912" y="3356992"/>
            <a:ext cx="1656184" cy="93610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di</a:t>
            </a:r>
            <a:endParaRPr lang="cs-CZ" sz="5400" dirty="0"/>
          </a:p>
        </p:txBody>
      </p:sp>
      <p:sp>
        <p:nvSpPr>
          <p:cNvPr id="11" name="Obdélník 10"/>
          <p:cNvSpPr/>
          <p:nvPr/>
        </p:nvSpPr>
        <p:spPr>
          <a:xfrm>
            <a:off x="4427984" y="1772816"/>
            <a:ext cx="1656184" cy="936104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či</a:t>
            </a:r>
            <a:endParaRPr lang="cs-CZ" sz="5400" dirty="0"/>
          </a:p>
        </p:txBody>
      </p:sp>
      <p:sp>
        <p:nvSpPr>
          <p:cNvPr id="12" name="Obdélník 11"/>
          <p:cNvSpPr/>
          <p:nvPr/>
        </p:nvSpPr>
        <p:spPr>
          <a:xfrm>
            <a:off x="6444208" y="1772816"/>
            <a:ext cx="1656184" cy="93610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ři</a:t>
            </a:r>
            <a:endParaRPr lang="cs-CZ" sz="5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5013176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cs typeface="Times New Roman" pitchFamily="18" charset="0"/>
              </a:rPr>
              <a:t>Tam se vždycky píše měkké  </a:t>
            </a:r>
            <a:r>
              <a:rPr lang="cs-CZ" sz="4800" dirty="0" smtClean="0">
                <a:solidFill>
                  <a:srgbClr val="FF0000"/>
                </a:solidFill>
                <a:cs typeface="Times New Roman" pitchFamily="18" charset="0"/>
              </a:rPr>
              <a:t>i</a:t>
            </a:r>
            <a:r>
              <a:rPr lang="cs-CZ" sz="4800" dirty="0" smtClean="0">
                <a:cs typeface="Times New Roman" pitchFamily="18" charset="0"/>
              </a:rPr>
              <a:t>  !</a:t>
            </a:r>
            <a:endParaRPr lang="cs-CZ" sz="4800" dirty="0"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196752"/>
            <a:ext cx="1656184" cy="93610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ží</a:t>
            </a:r>
            <a:endParaRPr lang="cs-CZ" sz="5400" dirty="0"/>
          </a:p>
        </p:txBody>
      </p:sp>
      <p:sp>
        <p:nvSpPr>
          <p:cNvPr id="3" name="Obdélník 2"/>
          <p:cNvSpPr/>
          <p:nvPr/>
        </p:nvSpPr>
        <p:spPr>
          <a:xfrm>
            <a:off x="179512" y="2780928"/>
            <a:ext cx="1656184" cy="9361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cí</a:t>
            </a:r>
            <a:endParaRPr lang="cs-CZ" sz="5400" dirty="0"/>
          </a:p>
        </p:txBody>
      </p:sp>
      <p:sp>
        <p:nvSpPr>
          <p:cNvPr id="4" name="Obdélník 3"/>
          <p:cNvSpPr/>
          <p:nvPr/>
        </p:nvSpPr>
        <p:spPr>
          <a:xfrm>
            <a:off x="7380312" y="2780928"/>
            <a:ext cx="1584176" cy="93610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ní</a:t>
            </a:r>
            <a:endParaRPr lang="cs-CZ" sz="5400" dirty="0"/>
          </a:p>
        </p:txBody>
      </p:sp>
      <p:sp>
        <p:nvSpPr>
          <p:cNvPr id="5" name="Obdélník 4"/>
          <p:cNvSpPr/>
          <p:nvPr/>
        </p:nvSpPr>
        <p:spPr>
          <a:xfrm>
            <a:off x="1979712" y="2780928"/>
            <a:ext cx="1656184" cy="93610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jí</a:t>
            </a:r>
            <a:endParaRPr lang="cs-CZ" sz="5400" dirty="0"/>
          </a:p>
        </p:txBody>
      </p:sp>
      <p:sp>
        <p:nvSpPr>
          <p:cNvPr id="6" name="Obdélník 5"/>
          <p:cNvSpPr/>
          <p:nvPr/>
        </p:nvSpPr>
        <p:spPr>
          <a:xfrm>
            <a:off x="2411760" y="1196752"/>
            <a:ext cx="1656184" cy="93610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ší</a:t>
            </a:r>
            <a:endParaRPr lang="cs-CZ" sz="5400" dirty="0"/>
          </a:p>
        </p:txBody>
      </p:sp>
      <p:sp>
        <p:nvSpPr>
          <p:cNvPr id="7" name="Obdélník 6"/>
          <p:cNvSpPr/>
          <p:nvPr/>
        </p:nvSpPr>
        <p:spPr>
          <a:xfrm>
            <a:off x="5580112" y="2780928"/>
            <a:ext cx="1656184" cy="93610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tí</a:t>
            </a:r>
            <a:endParaRPr lang="cs-CZ" sz="5400" dirty="0"/>
          </a:p>
        </p:txBody>
      </p:sp>
      <p:sp>
        <p:nvSpPr>
          <p:cNvPr id="8" name="Obdélník 7"/>
          <p:cNvSpPr/>
          <p:nvPr/>
        </p:nvSpPr>
        <p:spPr>
          <a:xfrm>
            <a:off x="3779912" y="2780928"/>
            <a:ext cx="1656184" cy="93610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dí</a:t>
            </a:r>
            <a:endParaRPr lang="cs-CZ" sz="5400" dirty="0"/>
          </a:p>
        </p:txBody>
      </p:sp>
      <p:sp>
        <p:nvSpPr>
          <p:cNvPr id="9" name="Obdélník 8"/>
          <p:cNvSpPr/>
          <p:nvPr/>
        </p:nvSpPr>
        <p:spPr>
          <a:xfrm>
            <a:off x="4427984" y="1196752"/>
            <a:ext cx="1656184" cy="936104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čí</a:t>
            </a:r>
            <a:endParaRPr lang="cs-CZ" sz="5400" dirty="0"/>
          </a:p>
        </p:txBody>
      </p:sp>
      <p:sp>
        <p:nvSpPr>
          <p:cNvPr id="10" name="Obdélník 9"/>
          <p:cNvSpPr/>
          <p:nvPr/>
        </p:nvSpPr>
        <p:spPr>
          <a:xfrm>
            <a:off x="6444208" y="1196752"/>
            <a:ext cx="1656184" cy="93610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err="1" smtClean="0"/>
              <a:t>ří</a:t>
            </a:r>
            <a:endParaRPr lang="cs-CZ" sz="5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87624" y="4653136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Napiš vždycky měkké  </a:t>
            </a:r>
            <a:r>
              <a:rPr lang="cs-CZ" sz="4800" dirty="0" smtClean="0">
                <a:solidFill>
                  <a:srgbClr val="FF0000"/>
                </a:solidFill>
              </a:rPr>
              <a:t>í</a:t>
            </a:r>
            <a:r>
              <a:rPr lang="cs-CZ" sz="4800" dirty="0" smtClean="0"/>
              <a:t>  !</a:t>
            </a:r>
            <a:endParaRPr lang="cs-CZ" sz="4800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476672"/>
            <a:ext cx="2736304" cy="132343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</a:t>
            </a:r>
            <a:r>
              <a:rPr lang="cs-CZ" sz="8000" dirty="0" err="1" smtClean="0"/>
              <a:t>ži</a:t>
            </a:r>
            <a:r>
              <a:rPr lang="cs-CZ" sz="8000" dirty="0" smtClean="0"/>
              <a:t> - </a:t>
            </a:r>
            <a:r>
              <a:rPr lang="cs-CZ" sz="8000" dirty="0" err="1" smtClean="0"/>
              <a:t>ží</a:t>
            </a:r>
            <a:endParaRPr lang="cs-CZ" sz="8000" dirty="0"/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l="3937" r="5501"/>
          <a:stretch>
            <a:fillRect/>
          </a:stretch>
        </p:blipFill>
        <p:spPr bwMode="auto">
          <a:xfrm>
            <a:off x="467544" y="1988840"/>
            <a:ext cx="1656184" cy="182880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627784" y="2420888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židle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068960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220072" y="364502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lžíce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653136"/>
            <a:ext cx="1828800" cy="18288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995936" y="5445224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růžička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620688"/>
            <a:ext cx="2880320" cy="132343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 </a:t>
            </a:r>
            <a:r>
              <a:rPr lang="cs-CZ" sz="8000" dirty="0" err="1" smtClean="0"/>
              <a:t>ši</a:t>
            </a:r>
            <a:r>
              <a:rPr lang="cs-CZ" sz="8000" dirty="0" smtClean="0"/>
              <a:t> - </a:t>
            </a:r>
            <a:r>
              <a:rPr lang="cs-CZ" sz="8000" dirty="0" err="1" smtClean="0"/>
              <a:t>ší</a:t>
            </a:r>
            <a:endParaRPr lang="cs-CZ" sz="8000" dirty="0"/>
          </a:p>
        </p:txBody>
      </p:sp>
      <p:pic>
        <p:nvPicPr>
          <p:cNvPr id="17410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72816"/>
            <a:ext cx="1828800" cy="182880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555776" y="2636912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šiška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63691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220072" y="3429000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šípy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4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293096"/>
            <a:ext cx="1828800" cy="18288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851920" y="5445224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 košile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71800" y="548680"/>
            <a:ext cx="2952328" cy="1323439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 či - čí</a:t>
            </a:r>
            <a:endParaRPr lang="cs-CZ" sz="8000" dirty="0"/>
          </a:p>
        </p:txBody>
      </p:sp>
      <p:pic>
        <p:nvPicPr>
          <p:cNvPr id="18434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25144"/>
            <a:ext cx="1828800" cy="182880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411760" y="5373216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kočička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6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284984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860032" y="3501008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počítač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8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2924944"/>
            <a:ext cx="748680" cy="748680"/>
          </a:xfrm>
          <a:prstGeom prst="rect">
            <a:avLst/>
          </a:prstGeom>
          <a:noFill/>
        </p:spPr>
      </p:pic>
      <p:pic>
        <p:nvPicPr>
          <p:cNvPr id="8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67544" y="2924944"/>
            <a:ext cx="864096" cy="7486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627784" y="2852936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oči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620688"/>
            <a:ext cx="2664296" cy="132343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</a:t>
            </a:r>
            <a:r>
              <a:rPr lang="cs-CZ" sz="8000" dirty="0" err="1" smtClean="0"/>
              <a:t>ři</a:t>
            </a:r>
            <a:r>
              <a:rPr lang="cs-CZ" sz="8000" dirty="0" smtClean="0"/>
              <a:t> - </a:t>
            </a:r>
            <a:r>
              <a:rPr lang="cs-CZ" sz="8000" dirty="0" err="1" smtClean="0"/>
              <a:t>ří</a:t>
            </a:r>
            <a:endParaRPr lang="cs-CZ" sz="8000" dirty="0"/>
          </a:p>
        </p:txBody>
      </p:sp>
      <p:pic>
        <p:nvPicPr>
          <p:cNvPr id="19458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t="11812" r="1564" b="13376"/>
          <a:stretch>
            <a:fillRect/>
          </a:stretch>
        </p:blipFill>
        <p:spPr bwMode="auto">
          <a:xfrm>
            <a:off x="395536" y="1988840"/>
            <a:ext cx="2084442" cy="158417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627784" y="2924944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bříza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52320" y="3501008"/>
            <a:ext cx="11521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ln w="31550" cmpd="sng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cs-CZ" sz="9600" b="1" dirty="0">
              <a:ln w="31550" cmpd="sng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3933056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čtyři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t="11812" r="5501" b="9439"/>
          <a:stretch>
            <a:fillRect/>
          </a:stretch>
        </p:blipFill>
        <p:spPr bwMode="auto">
          <a:xfrm>
            <a:off x="827584" y="4617132"/>
            <a:ext cx="1944216" cy="162018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059832" y="5301208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řidič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548680"/>
            <a:ext cx="2808312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</a:t>
            </a:r>
            <a:r>
              <a:rPr lang="cs-CZ" sz="8000" dirty="0" err="1" smtClean="0"/>
              <a:t>ci</a:t>
            </a:r>
            <a:r>
              <a:rPr lang="cs-CZ" sz="8000" dirty="0" smtClean="0"/>
              <a:t> - </a:t>
            </a:r>
            <a:r>
              <a:rPr lang="cs-CZ" sz="8000" dirty="0" err="1" smtClean="0"/>
              <a:t>cí</a:t>
            </a:r>
            <a:endParaRPr lang="cs-CZ" sz="8000" dirty="0"/>
          </a:p>
        </p:txBody>
      </p:sp>
      <p:pic>
        <p:nvPicPr>
          <p:cNvPr id="20482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88840"/>
            <a:ext cx="1828800" cy="182880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555776" y="2708920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cibule</a:t>
            </a:r>
          </a:p>
        </p:txBody>
      </p:sp>
      <p:pic>
        <p:nvPicPr>
          <p:cNvPr id="20484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63691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292080" y="3789040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cívka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6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437112"/>
            <a:ext cx="1828800" cy="18288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491880" y="5445224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cihly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620688"/>
            <a:ext cx="2952328" cy="132343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 ji - jí</a:t>
            </a:r>
            <a:endParaRPr lang="cs-CZ" sz="8000" dirty="0"/>
          </a:p>
        </p:txBody>
      </p:sp>
      <p:pic>
        <p:nvPicPr>
          <p:cNvPr id="21506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88840"/>
            <a:ext cx="1828800" cy="182880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627784" y="2996952"/>
            <a:ext cx="2304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vajíčka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924944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436096" y="4149080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Jirka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10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581128"/>
            <a:ext cx="1828800" cy="18288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131840" y="551723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jiřina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5896" y="548680"/>
            <a:ext cx="3096344" cy="1323439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</a:t>
            </a:r>
            <a:r>
              <a:rPr lang="cs-CZ" sz="8000" dirty="0" err="1" smtClean="0"/>
              <a:t>di</a:t>
            </a:r>
            <a:r>
              <a:rPr lang="cs-CZ" sz="8000" dirty="0" smtClean="0"/>
              <a:t> - </a:t>
            </a:r>
            <a:r>
              <a:rPr lang="cs-CZ" sz="8000" dirty="0" err="1" smtClean="0"/>
              <a:t>dí</a:t>
            </a:r>
            <a:endParaRPr lang="cs-CZ" sz="8000" dirty="0"/>
          </a:p>
        </p:txBody>
      </p:sp>
      <p:pic>
        <p:nvPicPr>
          <p:cNvPr id="22530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l="13888" t="6673" r="10272" b="2339"/>
          <a:stretch>
            <a:fillRect/>
          </a:stretch>
        </p:blipFill>
        <p:spPr bwMode="auto">
          <a:xfrm rot="1463383">
            <a:off x="1803855" y="4589918"/>
            <a:ext cx="1615099" cy="193768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923928" y="5517232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budík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t="19687" r="52751" b="25189"/>
          <a:stretch>
            <a:fillRect/>
          </a:stretch>
        </p:blipFill>
        <p:spPr bwMode="auto">
          <a:xfrm>
            <a:off x="7020272" y="2852936"/>
            <a:ext cx="1440160" cy="168018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83968" y="3501008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lodička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4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44824"/>
            <a:ext cx="1828800" cy="18288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267744" y="2492896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divadlo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476672"/>
            <a:ext cx="3096344" cy="132343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       </a:t>
            </a:r>
            <a:r>
              <a:rPr lang="cs-CZ" sz="8000" dirty="0" smtClean="0"/>
              <a:t>ti - </a:t>
            </a:r>
            <a:r>
              <a:rPr lang="cs-CZ" sz="8000" dirty="0" err="1" smtClean="0"/>
              <a:t>tí</a:t>
            </a:r>
            <a:endParaRPr lang="cs-CZ" sz="8000" dirty="0"/>
          </a:p>
        </p:txBody>
      </p:sp>
      <p:pic>
        <p:nvPicPr>
          <p:cNvPr id="23554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924944"/>
            <a:ext cx="1828800" cy="182880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788024" y="407707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tatínek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 flipV="1">
            <a:off x="6012160" y="3645024"/>
            <a:ext cx="1080120" cy="72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3556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57917">
            <a:off x="674714" y="1763962"/>
            <a:ext cx="1828800" cy="18288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771800" y="2420888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kytice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8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509120"/>
            <a:ext cx="1828800" cy="182880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131840" y="5373216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děti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79912" y="620688"/>
            <a:ext cx="3240360" cy="132343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  ni - ní</a:t>
            </a:r>
            <a:endParaRPr lang="cs-CZ" sz="8000" dirty="0"/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t="12903" b="12903"/>
          <a:stretch>
            <a:fillRect/>
          </a:stretch>
        </p:blipFill>
        <p:spPr bwMode="auto">
          <a:xfrm>
            <a:off x="683568" y="2204864"/>
            <a:ext cx="2232248" cy="165618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059832" y="2564904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rybník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429000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932040" y="4437112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koník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t="7875" r="1564" b="5501"/>
          <a:stretch>
            <a:fillRect/>
          </a:stretch>
        </p:blipFill>
        <p:spPr bwMode="auto">
          <a:xfrm>
            <a:off x="1043608" y="4725144"/>
            <a:ext cx="1800200" cy="158417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059832" y="5733256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silnice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Použité zdroje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Použité obrázky jsou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0642161"/>
      </p:ext>
    </p:extLst>
  </p:cSld>
  <p:clrMapOvr>
    <a:masterClrMapping/>
  </p:clrMapOvr>
  <p:transition>
    <p:pull dir="rd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122</Words>
  <Application>Microsoft Office PowerPoint</Application>
  <PresentationFormat>Předvádění na obrazovce (4:3)</PresentationFormat>
  <Paragraphs>62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JAZYK A JAZYKOVÁ KOMUNIKACE Měkké souhlásky Radka Smetanová  VY_32_INOVACE_mekkesouhlasky_05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 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Měkké souhlásky Radka Smetanová  VY_32_INOVACE_mekkesouhlasky_</dc:title>
  <dc:creator>pc</dc:creator>
  <cp:lastModifiedBy>Tabule</cp:lastModifiedBy>
  <cp:revision>33</cp:revision>
  <dcterms:created xsi:type="dcterms:W3CDTF">2011-04-30T14:39:29Z</dcterms:created>
  <dcterms:modified xsi:type="dcterms:W3CDTF">2012-06-15T08:57:17Z</dcterms:modified>
</cp:coreProperties>
</file>