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3EC1A-A1CD-4F9D-89F0-B048EFE7042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3186-6CDA-4590-9E83-1B3EDEAED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3EC1A-A1CD-4F9D-89F0-B048EFE7042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3186-6CDA-4590-9E83-1B3EDEAED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3EC1A-A1CD-4F9D-89F0-B048EFE7042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3186-6CDA-4590-9E83-1B3EDEAED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3EC1A-A1CD-4F9D-89F0-B048EFE7042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3186-6CDA-4590-9E83-1B3EDEAED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3EC1A-A1CD-4F9D-89F0-B048EFE7042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3186-6CDA-4590-9E83-1B3EDEAED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3EC1A-A1CD-4F9D-89F0-B048EFE7042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3186-6CDA-4590-9E83-1B3EDEAED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3EC1A-A1CD-4F9D-89F0-B048EFE7042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3186-6CDA-4590-9E83-1B3EDEAED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3EC1A-A1CD-4F9D-89F0-B048EFE7042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3186-6CDA-4590-9E83-1B3EDEAED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3EC1A-A1CD-4F9D-89F0-B048EFE7042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3186-6CDA-4590-9E83-1B3EDEAED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3EC1A-A1CD-4F9D-89F0-B048EFE7042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3186-6CDA-4590-9E83-1B3EDEAED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3EC1A-A1CD-4F9D-89F0-B048EFE7042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3186-6CDA-4590-9E83-1B3EDEAED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13EC1A-A1CD-4F9D-89F0-B048EFE7042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883186-6CDA-4590-9E83-1B3EDEAEDA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80729"/>
            <a:ext cx="7774632" cy="2619722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JAZYK A JAZYKOVÁ KOMUNIKACE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Párové souhlásky  ch x  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4900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r>
              <a:rPr lang="cs-CZ" sz="5300" dirty="0" smtClean="0"/>
              <a:t/>
            </a:r>
            <a:br>
              <a:rPr lang="cs-CZ" sz="5300" dirty="0" smtClean="0"/>
            </a:b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VY_32_INOVACE_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parovesouhlaskychxh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_06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1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437112"/>
            <a:ext cx="7815541" cy="1512168"/>
          </a:xfrm>
          <a:prstGeom prst="rect">
            <a:avLst/>
          </a:prstGeom>
          <a:noFill/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052736"/>
            <a:ext cx="82089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PÁROVÉ</a:t>
            </a:r>
          </a:p>
          <a:p>
            <a:r>
              <a:rPr lang="cs-CZ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8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SOUHLÁSKY</a:t>
            </a:r>
          </a:p>
          <a:p>
            <a:r>
              <a:rPr lang="cs-CZ" sz="8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ch -- h</a:t>
            </a:r>
            <a:endParaRPr lang="cs-CZ" sz="8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660232" y="4725144"/>
            <a:ext cx="2160240" cy="1828801"/>
          </a:xfrm>
          <a:prstGeom prst="rect">
            <a:avLst/>
          </a:prstGeom>
          <a:noFill/>
        </p:spPr>
      </p:pic>
      <p:pic>
        <p:nvPicPr>
          <p:cNvPr id="8" name="Picture 6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 l="32850" r="34300"/>
          <a:stretch>
            <a:fillRect/>
          </a:stretch>
        </p:blipFill>
        <p:spPr bwMode="auto">
          <a:xfrm>
            <a:off x="323528" y="4581128"/>
            <a:ext cx="648072" cy="182880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9" name="Picture 2" descr="Zobrazit podrobnost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4797152"/>
            <a:ext cx="1828800" cy="1828801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7308304" y="551723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115616" y="332656"/>
            <a:ext cx="331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err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ato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843808" y="2780928"/>
            <a:ext cx="19442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084168" y="2132856"/>
            <a:ext cx="16561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85185E-6 C 0.00139 -0.04837 -0.00191 -0.04629 0.01128 -0.07754 C 0.01684 -0.0905 0.01736 -0.09305 0.02743 -0.10115 C 0.03229 -0.12175 0.02413 -0.09097 0.03385 -0.11412 C 0.03559 -0.11805 0.03576 -0.12291 0.03715 -0.12708 C 0.04114 -0.13865 0.04479 -0.14652 0.04687 -0.15925 C 0.04583 -0.1831 0.04809 -0.19027 0.04357 -0.20648 C 0.03802 -0.22638 0.02413 -0.24629 0.00972 -0.25601 C 0.00417 -0.25972 -0.00243 -0.26111 -0.00799 -0.26458 C -0.01979 -0.27199 -0.02431 -0.27476 -0.03542 -0.27962 C -0.05313 -0.27893 -0.07101 -0.27962 -0.08872 -0.27754 C -0.09063 -0.27731 -0.09184 -0.2743 -0.09358 -0.27314 C -0.10035 -0.26875 -0.10695 -0.2662 -0.11441 -0.26458 C -0.12969 -0.25439 -0.14375 -0.24467 -0.15972 -0.23657 C -0.16372 -0.23449 -0.16684 -0.22916 -0.17101 -0.228 C -0.17726 -0.22638 -0.18386 -0.22662 -0.19028 -0.22592 C -0.19705 -0.22314 -0.20313 -0.21851 -0.20972 -0.21504 C -0.21736 -0.20486 -0.22483 -0.19907 -0.23386 -0.19143 C -0.24202 -0.18449 -0.24827 -0.17407 -0.25643 -0.16782 C -0.26441 -0.1618 -0.27483 -0.15949 -0.28386 -0.15717 C -0.29149 -0.1581 -0.30052 -0.15486 -0.30643 -0.16134 C -0.31302 -0.16875 -0.32274 -0.19027 -0.3257 -0.20231 C -0.32518 -0.21527 -0.325 -0.228 -0.32413 -0.24097 C -0.32396 -0.24467 -0.32257 -0.25162 -0.32257 -0.25162 " pathEditMode="relative" ptsTypes="fffffffffffffffffffffffA">
                                      <p:cBhvr>
                                        <p:cTn id="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7.40741E-7 L -0.59062 -0.01041 " pathEditMode="relative" ptsTypes="AA">
                                      <p:cBhvr>
                                        <p:cTn id="16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l="32850" r="34300"/>
          <a:stretch>
            <a:fillRect/>
          </a:stretch>
        </p:blipFill>
        <p:spPr bwMode="auto">
          <a:xfrm>
            <a:off x="323528" y="4581128"/>
            <a:ext cx="648072" cy="182880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3" name="Picture 12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660232" y="4797152"/>
            <a:ext cx="2160240" cy="1828801"/>
          </a:xfrm>
          <a:prstGeom prst="rect">
            <a:avLst/>
          </a:prstGeom>
          <a:noFill/>
        </p:spPr>
      </p:pic>
      <p:pic>
        <p:nvPicPr>
          <p:cNvPr id="24578" name="Picture 2" descr="Zobrazit podrobnost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4797152"/>
            <a:ext cx="1828800" cy="182880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308304" y="544522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692696"/>
            <a:ext cx="4392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Jindři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95736" y="3140968"/>
            <a:ext cx="1440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652120" y="2492896"/>
            <a:ext cx="2448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38 0.02269 C 0.00434 0.0007 0.00295 -0.02014 0.00052 -0.04166 C 0.00104 -0.05671 0.00017 -0.07222 0.00226 -0.08703 C 0.00295 -0.09143 0.00712 -0.09375 0.00868 -0.09768 C 0.01024 -0.10162 0.01024 -0.10671 0.01198 -0.11064 C 0.01563 -0.11851 0.02431 -0.12893 0.02969 -0.13426 C 0.04514 -0.14953 0.07205 -0.17777 0.09253 -0.18148 C 0.11076 -0.18472 0.10104 -0.18333 0.12153 -0.18588 C 0.1283 -0.18889 0.13472 -0.18958 0.14097 -0.19444 C 0.1467 -0.19884 0.15069 -0.20463 0.15712 -0.2074 C 0.16094 -0.2125 0.16615 -0.21527 0.16997 -0.22037 C 0.1717 -0.22268 0.17205 -0.22615 0.17326 -0.22893 C 0.18472 -0.25277 0.1783 -0.23472 0.18455 -0.25463 C 0.18507 -0.25833 0.18611 -0.2618 0.18611 -0.26551 C 0.18611 -0.2949 0.18854 -0.3162 0.17639 -0.33865 C 0.16962 -0.35115 0.17326 -0.33842 0.1684 -0.35139 C 0.16649 -0.35648 0.16667 -0.36226 0.16354 -0.36643 " pathEditMode="relative" rAng="0" ptsTypes="ffffffffffffffff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00" y="-19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7.40741E-7 L -0.57482 -7.40741E-7 " pathEditMode="relative" ptsTypes="AA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l="32850" r="34300"/>
          <a:stretch>
            <a:fillRect/>
          </a:stretch>
        </p:blipFill>
        <p:spPr bwMode="auto">
          <a:xfrm>
            <a:off x="323528" y="4581128"/>
            <a:ext cx="648072" cy="182880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4" name="Picture 12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660232" y="4725144"/>
            <a:ext cx="2160240" cy="1828801"/>
          </a:xfrm>
          <a:prstGeom prst="rect">
            <a:avLst/>
          </a:prstGeom>
          <a:noFill/>
        </p:spPr>
      </p:pic>
      <p:pic>
        <p:nvPicPr>
          <p:cNvPr id="5" name="Picture 2" descr="Zobrazit podrobnost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4797152"/>
            <a:ext cx="1828800" cy="18288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691680" y="548680"/>
            <a:ext cx="54726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říbě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27784" y="3212976"/>
            <a:ext cx="18722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28184" y="2060848"/>
            <a:ext cx="1440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24328" y="551723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0.0088 C 0.0099 0.00232 0.01007 -0.00439 0.00886 -0.01064 C 0.00643 -0.02337 -0.01284 -0.0405 -0.01701 -0.04513 C -0.01979 -0.04814 -0.02344 -0.04953 -0.02673 -0.05138 C -0.02986 -0.053 -0.03646 -0.05578 -0.03646 -0.05555 C -0.05937 -0.05439 -0.08142 -0.05185 -0.10416 -0.0493 C -0.1309 -0.0405 -0.12448 -0.04189 -0.1783 -0.0493 C -0.18385 -0.05 -0.19427 -0.06412 -0.1993 -0.06875 C -0.20139 -0.07291 -0.20364 -0.07731 -0.20573 -0.08148 C -0.20677 -0.08356 -0.20903 -0.08796 -0.20903 -0.08773 C -0.20989 -0.09375 -0.21198 -0.0993 -0.21215 -0.10532 C -0.21441 -0.18333 -0.19548 -0.18958 -0.22031 -0.21921 " pathEditMode="relative" rAng="0" ptsTypes="fffffffffff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00" y="-1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5.92593E-6 L -0.55902 -0.01064 " pathEditMode="relative" ptsTypes="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l="32850" r="34300"/>
          <a:stretch>
            <a:fillRect/>
          </a:stretch>
        </p:blipFill>
        <p:spPr bwMode="auto">
          <a:xfrm>
            <a:off x="395536" y="4437112"/>
            <a:ext cx="648072" cy="182880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5" name="Picture 12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660232" y="4725144"/>
            <a:ext cx="2160240" cy="1828801"/>
          </a:xfrm>
          <a:prstGeom prst="rect">
            <a:avLst/>
          </a:prstGeom>
          <a:noFill/>
        </p:spPr>
      </p:pic>
      <p:pic>
        <p:nvPicPr>
          <p:cNvPr id="6" name="Picture 2" descr="Zobrazit podrobnost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4797152"/>
            <a:ext cx="1828800" cy="182880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308304" y="5373216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75656" y="548680"/>
            <a:ext cx="540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ampou_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67744" y="3356992"/>
            <a:ext cx="1800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940152" y="2924944"/>
            <a:ext cx="17281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6.93889E-18 C 0.01059 -0.02084 -0.00104 0.00416 0.00642 -0.05371 C 0.00851 -0.06991 0.01788 -0.08704 0.02743 -0.09676 C 0.03507 -0.11274 0.05139 -0.11829 0.06458 -0.12246 C 0.0783 -0.13195 0.10938 -0.13727 0.12587 -0.13982 C 0.13576 -0.14491 0.14254 -0.14676 0.1533 -0.14838 C 0.16823 -0.15325 0.18333 -0.15579 0.19844 -0.15903 C 0.20816 -0.16366 0.21493 -0.17223 0.22413 -0.17848 C 0.22882 -0.18172 0.23385 -0.18403 0.23872 -0.18704 C 0.24236 -0.19445 0.25764 -0.20741 0.26129 -0.21065 C 0.26458 -0.21343 0.27101 -0.21922 0.27101 -0.21922 C 0.28281 -0.24051 0.26962 -0.22038 0.28056 -0.2301 C 0.29219 -0.24051 0.27899 -0.2338 0.29028 -0.23866 C 0.30139 -0.25834 0.29618 -0.2507 0.30486 -0.26227 C 0.30972 -0.27547 0.31406 -0.28889 0.31615 -0.30325 C 0.31858 -0.36621 0.31771 -0.33033 0.31771 -0.41065 " pathEditMode="relative" ptsTypes="fffffffffffffffA">
                                      <p:cBhvr>
                                        <p:cTn id="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7.40741E-7 L -0.60624 0.01065 " pathEditMode="relative" ptsTypes="AA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l="32850" r="34300"/>
          <a:stretch>
            <a:fillRect/>
          </a:stretch>
        </p:blipFill>
        <p:spPr bwMode="auto">
          <a:xfrm>
            <a:off x="395536" y="4437112"/>
            <a:ext cx="648072" cy="182880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4" name="Picture 12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660232" y="4725144"/>
            <a:ext cx="2160240" cy="1828801"/>
          </a:xfrm>
          <a:prstGeom prst="rect">
            <a:avLst/>
          </a:prstGeom>
          <a:noFill/>
        </p:spPr>
      </p:pic>
      <p:pic>
        <p:nvPicPr>
          <p:cNvPr id="5" name="Picture 2" descr="Zobrazit podrobnost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4797152"/>
            <a:ext cx="1828800" cy="18288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043608" y="476672"/>
            <a:ext cx="69127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varo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267744" y="2924944"/>
            <a:ext cx="1800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28184" y="2708920"/>
            <a:ext cx="1440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308304" y="5445224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C 0.00712 -0.02917 0.00278 -0.00926 -5.55556E-7 -0.07963 C -0.00173 -0.12408 -0.02621 -0.15996 -0.04514 -0.19352 C -0.05208 -0.20602 -0.0559 -0.20324 -0.06458 -0.21088 C -0.07152 -0.2169 -0.07725 -0.22593 -0.08385 -0.23218 C -0.0868 -0.23496 -0.09027 -0.23681 -0.09357 -0.23866 C -0.0967 -0.24051 -0.1033 -0.24306 -0.1033 -0.24306 C -0.13698 -0.24097 -0.17413 -0.24468 -0.20486 -0.22361 C -0.22639 -0.22523 -0.23021 -0.22246 -0.24514 -0.23218 C -0.25208 -0.24584 -0.24375 -0.23264 -0.25486 -0.24097 C -0.25902 -0.24422 -0.26666 -0.25996 -0.26788 -0.26227 C -0.27152 -0.26945 -0.28073 -0.28172 -0.28073 -0.28172 C -0.28385 -0.29885 -0.27986 -0.28172 -0.28715 -0.29885 C -0.29132 -0.30857 -0.29201 -0.32269 -0.29201 -0.33334 " pathEditMode="relative" ptsTypes="fffffffffffff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7.40741E-7 L -0.60624 -7.40741E-7 " pathEditMode="relative" ptsTypes="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l="32850" r="34300"/>
          <a:stretch>
            <a:fillRect/>
          </a:stretch>
        </p:blipFill>
        <p:spPr bwMode="auto">
          <a:xfrm>
            <a:off x="395536" y="4437112"/>
            <a:ext cx="648072" cy="182880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4" name="Picture 12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660232" y="4725144"/>
            <a:ext cx="2160240" cy="1828801"/>
          </a:xfrm>
          <a:prstGeom prst="rect">
            <a:avLst/>
          </a:prstGeom>
          <a:noFill/>
        </p:spPr>
      </p:pic>
      <p:pic>
        <p:nvPicPr>
          <p:cNvPr id="5" name="Picture 2" descr="Zobrazit podrobnost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4797152"/>
            <a:ext cx="1828800" cy="18288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164288" y="558924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19672" y="548680"/>
            <a:ext cx="3384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ro_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83768" y="3429000"/>
            <a:ext cx="25922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228184" y="1916832"/>
            <a:ext cx="1584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66 0.03426 C 0.0158 0.00046 0.00781 -0.04907 0.02309 -0.07963 C 0.0276 -0.10463 0.04149 -0.12176 0.05694 -0.13565 C 0.06007 -0.13842 0.06198 -0.14352 0.0651 -0.14629 C 0.06788 -0.14861 0.07153 -0.14907 0.07465 -0.15069 C 0.07691 -0.15185 0.07882 -0.1544 0.08125 -0.15509 C 0.0934 -0.15833 0.1059 -0.15903 0.11823 -0.16134 C 0.12812 -0.1662 0.13785 -0.16829 0.14739 -0.1743 C 0.15746 -0.19259 0.15521 -0.22592 0.1408 -0.23889 C 0.1342 -0.25278 0.11823 -0.26366 0.10694 -0.27106 C 0.09982 -0.28588 0.10851 -0.26898 0.09896 -0.28403 C 0.0934 -0.29305 0.09028 -0.30324 0.08281 -0.30972 C 0.07951 -0.32778 0.08403 -0.30995 0.07639 -0.32477 C 0.07604 -0.32569 0.07326 -0.3368 0.07309 -0.33773 C 0.07361 -0.35278 0.07274 -0.36805 0.07465 -0.38287 C 0.075 -0.38541 0.0783 -0.38518 0.07951 -0.38727 C 0.0816 -0.39074 0.08125 -0.39398 0.08125 -0.39791 " pathEditMode="relative" rAng="0" ptsTypes="ffffffffffffffff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00" y="-2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7.40741E-7 L -0.60624 -0.01041 " pathEditMode="relative" ptsTypes="AA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l="32850" r="34300"/>
          <a:stretch>
            <a:fillRect/>
          </a:stretch>
        </p:blipFill>
        <p:spPr bwMode="auto">
          <a:xfrm>
            <a:off x="395536" y="4437112"/>
            <a:ext cx="648072" cy="182880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4" name="Picture 12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660232" y="4725144"/>
            <a:ext cx="2160240" cy="1828801"/>
          </a:xfrm>
          <a:prstGeom prst="rect">
            <a:avLst/>
          </a:prstGeom>
          <a:noFill/>
        </p:spPr>
      </p:pic>
      <p:pic>
        <p:nvPicPr>
          <p:cNvPr id="5" name="Picture 2" descr="Zobrazit podrobnost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4797152"/>
            <a:ext cx="1828800" cy="18288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403648" y="620688"/>
            <a:ext cx="39604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err="1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zdu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55776" y="3356992"/>
            <a:ext cx="2160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868144" y="1700808"/>
            <a:ext cx="17281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308304" y="551723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9.62963E-6 C 0.00104 -0.02871 0.00173 -0.05718 0.00329 -0.08588 C 0.00347 -0.09005 0.00694 -0.09792 0.00798 -0.10093 C 0.02256 -0.14584 0.04704 -0.16088 0.07586 -0.18704 C 0.08142 -0.19862 0.09374 -0.21042 0.10329 -0.21505 C 0.11336 -0.23357 0.10138 -0.21505 0.11614 -0.22778 C 0.12222 -0.23311 0.12291 -0.23727 0.12586 -0.24514 C 0.12934 -0.27292 0.12534 -0.29954 0.12256 -0.32686 C 0.12447 -0.38913 0.12413 -0.36135 0.12413 -0.41065 " pathEditMode="relative" ptsTypes="ffffffff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7.40741E-7 L -0.60624 -0.01041 " pathEditMode="relative" ptsTypes="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l="32850" r="34300"/>
          <a:stretch>
            <a:fillRect/>
          </a:stretch>
        </p:blipFill>
        <p:spPr bwMode="auto">
          <a:xfrm>
            <a:off x="395536" y="4437112"/>
            <a:ext cx="648072" cy="182880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4" name="Picture 12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660232" y="4725144"/>
            <a:ext cx="2160240" cy="1828801"/>
          </a:xfrm>
          <a:prstGeom prst="rect">
            <a:avLst/>
          </a:prstGeom>
          <a:noFill/>
        </p:spPr>
      </p:pic>
      <p:pic>
        <p:nvPicPr>
          <p:cNvPr id="5" name="Picture 2" descr="Zobrazit podrobnost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4797152"/>
            <a:ext cx="1828800" cy="18288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691680" y="476672"/>
            <a:ext cx="56886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err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ře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27784" y="3573016"/>
            <a:ext cx="17281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12160" y="2708920"/>
            <a:ext cx="16561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308304" y="551723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3.33333E-6 C 0.00433 -0.00463 0.01961 -0.0176 0.02412 -0.0257 C 0.03124 -0.0382 0.03836 -0.05278 0.04357 -0.06667 C 0.04583 -0.07917 0.0486 -0.09051 0.04999 -0.10324 C 0.04947 -0.11274 0.04947 -0.13542 0.04669 -0.14838 C 0.03784 -0.19005 0.01683 -0.22385 -0.01129 -0.24514 C -0.02779 -0.25764 -0.04931 -0.25903 -0.06772 -0.26459 C -0.09133 -0.26389 -0.11511 -0.26482 -0.13872 -0.26227 C -0.14584 -0.26158 -0.15435 -0.25047 -0.16129 -0.24723 C -0.1665 -0.2382 -0.17084 -0.23658 -0.17744 -0.2301 C -0.18438 -0.22338 -0.1922 -0.2132 -0.20001 -0.20857 C -0.2073 -0.20417 -0.21667 -0.20047 -0.22431 -0.19792 C -0.24445 -0.20047 -0.25695 -0.20463 -0.26945 -0.22801 C -0.28456 -0.25672 -0.25851 -0.20973 -0.27744 -0.24074 C -0.28039 -0.24561 -0.2856 -0.25579 -0.2856 -0.25579 C -0.28647 -0.26158 -0.28872 -0.26713 -0.28872 -0.27315 C -0.28872 -0.28519 -0.28699 -0.2963 -0.28386 -0.30741 C -0.2856 -0.33195 -0.2856 -0.32338 -0.2856 -0.33334 " pathEditMode="relative" ptsTypes="fffffffffffffffff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5.92593E-6 L -0.60624 5.92593E-6 " pathEditMode="relative" ptsTypes="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l="32850" r="34300"/>
          <a:stretch>
            <a:fillRect/>
          </a:stretch>
        </p:blipFill>
        <p:spPr bwMode="auto">
          <a:xfrm>
            <a:off x="395536" y="4437112"/>
            <a:ext cx="648072" cy="182880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4" name="Picture 12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660232" y="4725144"/>
            <a:ext cx="2160240" cy="1828801"/>
          </a:xfrm>
          <a:prstGeom prst="rect">
            <a:avLst/>
          </a:prstGeom>
          <a:noFill/>
        </p:spPr>
      </p:pic>
      <p:pic>
        <p:nvPicPr>
          <p:cNvPr id="5" name="Picture 2" descr="Zobrazit podrobnost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4797152"/>
            <a:ext cx="1828800" cy="18288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380312" y="544522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979712" y="548680"/>
            <a:ext cx="4896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ní_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99792" y="3068960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00192" y="1556792"/>
            <a:ext cx="1800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3889E-18 6.93889E-18 C 0.0026 -0.01806 0.00764 -0.03264 0.01285 -0.04954 C 0.01684 -0.0625 0.01667 -0.07917 0.01771 -0.0926 C 0.01719 -0.10255 0.01736 -0.11274 0.01615 -0.12269 C 0.01563 -0.12639 0.01372 -0.12963 0.01285 -0.13334 C 0.0099 -0.14653 0.00677 -0.16505 -6.93889E-18 -0.17639 C -0.01545 -0.20186 -0.03212 -0.2176 -0.05642 -0.22153 C -0.09792 -0.21783 -0.1125 -0.22107 -0.14358 -0.19144 C -0.15312 -0.18241 -0.15885 -0.175 -0.16771 -0.16575 C -0.17257 -0.16065 -0.18229 -0.15047 -0.18229 -0.15047 C -0.18941 -0.13565 -0.1934 -0.13056 -0.1967 -0.11621 C -0.19878 -0.10695 -0.19931 -0.09723 -0.20156 -0.0882 C -0.20903 -0.05811 -0.2125 -0.03241 -0.21458 6.93889E-18 C -0.21597 0.06388 -0.2 0.08449 -0.23715 0.07962 C -0.2434 0.07615 -0.24861 0.07152 -0.25486 0.06875 C -0.26458 0.05902 -0.27031 0.04537 -0.27743 0.03217 C -0.28351 0.02083 -0.28941 0.00949 -0.29514 -0.00209 C -0.29635 -0.00463 -0.29861 -0.00602 -0.3 -0.00857 C -0.3033 -0.01459 -0.30486 -0.02338 -0.30642 -0.0301 C -0.30747 -0.0345 -0.30972 -0.04306 -0.30972 -0.04306 C -0.31024 -0.07176 -0.3099 -0.10047 -0.31128 -0.12917 C -0.31146 -0.13357 -0.31354 -0.13774 -0.31458 -0.1419 C -0.31528 -0.14422 -0.31771 -0.14838 -0.31771 -0.14838 " pathEditMode="relative" ptsTypes="ffffffffffffffffffffffA">
                                      <p:cBhvr>
                                        <p:cTn id="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7.40741E-7 L -0.62204 -7.40741E-7 " pathEditMode="relative" ptsTypes="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l="32850" r="34300"/>
          <a:stretch>
            <a:fillRect/>
          </a:stretch>
        </p:blipFill>
        <p:spPr bwMode="auto">
          <a:xfrm>
            <a:off x="395536" y="4437112"/>
            <a:ext cx="648072" cy="182880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4" name="Picture 12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660232" y="4725144"/>
            <a:ext cx="2160240" cy="1828801"/>
          </a:xfrm>
          <a:prstGeom prst="rect">
            <a:avLst/>
          </a:prstGeom>
          <a:noFill/>
        </p:spPr>
      </p:pic>
      <p:pic>
        <p:nvPicPr>
          <p:cNvPr id="5" name="Picture 2" descr="Zobrazit podrobnost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4797152"/>
            <a:ext cx="1828800" cy="18288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236296" y="551723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19672" y="548680"/>
            <a:ext cx="540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ple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95736" y="3356992"/>
            <a:ext cx="2232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940152" y="1556792"/>
            <a:ext cx="20162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1 0.00671 C 0.01233 -0.00556 0.01233 -0.01783 0.01354 -0.02987 C 0.01441 -0.03843 0.02309 -0.06227 0.02639 -0.06875 C 0.02813 -0.07223 0.03091 -0.07408 0.03282 -0.07732 C 0.03473 -0.08056 0.03542 -0.08519 0.03768 -0.08797 C 0.04202 -0.09329 0.0474 -0.09653 0.05226 -0.10093 C 0.05729 -0.10533 0.06181 -0.11088 0.06667 -0.11598 C 0.07205 -0.12153 0.07969 -0.12176 0.08611 -0.12454 C 0.09271 -0.12755 0.09879 -0.13218 0.10538 -0.13542 C 0.12483 -0.14514 0.14358 -0.15788 0.16354 -0.16551 C 0.17535 -0.17825 0.18611 -0.17778 0.19896 -0.18704 C 0.20799 -0.19375 0.21511 -0.20417 0.22309 -0.21274 C 0.22535 -0.21852 0.23091 -0.22362 0.22969 -0.22987 C 0.22865 -0.23565 0.22865 -0.24213 0.22639 -0.24723 C 0.21268 -0.27778 0.16771 -0.28357 0.1441 -0.28797 C 0.13785 -0.29051 0.13229 -0.29283 0.12639 -0.29653 C 0.11979 -0.30973 0.11858 -0.31644 0.11511 -0.33102 C 0.11424 -0.35625 0.11719 -0.38843 0.10226 -0.40834 " pathEditMode="relative" rAng="0" ptsTypes="fffffffffffffffff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00" y="-20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7.40741E-7 L -0.59843 -0.01041 " pathEditMode="relative" ptsTypes="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8424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Vezmi si školní sešit a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piš tato slova.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899592" y="1484784"/>
            <a:ext cx="6984776" cy="446449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err="1" smtClean="0">
                <a:latin typeface="Times New Roman" pitchFamily="18" charset="0"/>
                <a:cs typeface="Times New Roman" pitchFamily="18" charset="0"/>
              </a:rPr>
              <a:t>Hrá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5400" dirty="0" err="1" smtClean="0">
                <a:latin typeface="Times New Roman" pitchFamily="18" charset="0"/>
                <a:cs typeface="Times New Roman" pitchFamily="18" charset="0"/>
              </a:rPr>
              <a:t>bě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5400" dirty="0" err="1" smtClean="0">
                <a:latin typeface="Times New Roman" pitchFamily="18" charset="0"/>
                <a:cs typeface="Times New Roman" pitchFamily="18" charset="0"/>
              </a:rPr>
              <a:t>výta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5400" dirty="0" err="1" smtClean="0">
                <a:latin typeface="Times New Roman" pitchFamily="18" charset="0"/>
                <a:cs typeface="Times New Roman" pitchFamily="18" charset="0"/>
              </a:rPr>
              <a:t>ro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_, oře_, kru_, </a:t>
            </a:r>
            <a:r>
              <a:rPr lang="cs-CZ" sz="5400" dirty="0" err="1" smtClean="0"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5400" dirty="0" err="1" smtClean="0">
                <a:latin typeface="Times New Roman" pitchFamily="18" charset="0"/>
                <a:cs typeface="Times New Roman" pitchFamily="18" charset="0"/>
              </a:rPr>
              <a:t>plu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5400" dirty="0" err="1" smtClean="0">
                <a:latin typeface="Times New Roman" pitchFamily="18" charset="0"/>
                <a:cs typeface="Times New Roman" pitchFamily="18" charset="0"/>
              </a:rPr>
              <a:t>příbě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_, smí_.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548680"/>
            <a:ext cx="64087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Proveď kontrolu.</a:t>
            </a:r>
            <a:endParaRPr lang="cs-CZ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899592" y="1484784"/>
            <a:ext cx="6984776" cy="446449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Hrá</a:t>
            </a:r>
            <a:r>
              <a:rPr lang="cs-CZ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, bě</a:t>
            </a:r>
            <a:r>
              <a:rPr lang="cs-CZ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, výta</a:t>
            </a:r>
            <a:r>
              <a:rPr lang="cs-CZ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, ro</a:t>
            </a:r>
            <a:r>
              <a:rPr lang="cs-CZ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, oře</a:t>
            </a:r>
            <a:r>
              <a:rPr lang="cs-CZ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, kru</a:t>
            </a:r>
            <a:r>
              <a:rPr lang="cs-CZ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, me</a:t>
            </a:r>
            <a:r>
              <a:rPr lang="cs-CZ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, plu</a:t>
            </a:r>
            <a:r>
              <a:rPr lang="cs-CZ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, příbě</a:t>
            </a:r>
            <a:r>
              <a:rPr lang="cs-CZ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, smí</a:t>
            </a:r>
            <a:r>
              <a:rPr lang="cs-CZ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13690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Kdo měl cvičení bez chyby, získává velkou  </a:t>
            </a:r>
            <a:r>
              <a:rPr lang="cs-CZ" sz="8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6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cs-CZ" sz="6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Výborně – gratuluji.</a:t>
            </a:r>
            <a:endParaRPr lang="cs-CZ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4725144"/>
            <a:ext cx="1828800" cy="1828801"/>
          </a:xfrm>
          <a:prstGeom prst="rect">
            <a:avLst/>
          </a:prstGeom>
          <a:noFill/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Použité zdroje 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Použité obrázky jsou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screeny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z MS Office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Použité obrázky pocházejí z databáze obrázků MS Office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30785679"/>
      </p:ext>
    </p:extLst>
  </p:cSld>
  <p:clrMapOvr>
    <a:masterClrMapping/>
  </p:clrMapOvr>
  <p:transition>
    <p:split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149</Words>
  <Application>Microsoft Office PowerPoint</Application>
  <PresentationFormat>Předvádění na obrazovce (4:3)</PresentationFormat>
  <Paragraphs>53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JAZYK A JAZYKOVÁ KOMUNIKACE Párové souhlásky  ch x  h Radka Smetanová VY_32_INOVACE_parovesouhlaskychxh_06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 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Tabule</cp:lastModifiedBy>
  <cp:revision>12</cp:revision>
  <dcterms:created xsi:type="dcterms:W3CDTF">2011-05-07T18:43:08Z</dcterms:created>
  <dcterms:modified xsi:type="dcterms:W3CDTF">2012-06-15T08:57:51Z</dcterms:modified>
</cp:coreProperties>
</file>