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C9920874-B240-4598-8E72-A122FE483DB7}" type="datetimeFigureOut">
              <a:rPr lang="cs-CZ" smtClean="0"/>
              <a:pPr/>
              <a:t>15.6.2012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5D7B942-26C5-47CC-81FD-BC0175B84F12}" type="slidenum">
              <a:rPr lang="cs-CZ" smtClean="0"/>
              <a:pPr/>
              <a:t>‹#›</a:t>
            </a:fld>
            <a:endParaRPr lang="cs-CZ"/>
          </a:p>
        </p:txBody>
      </p:sp>
    </p:spTree>
  </p:cSld>
  <p:clrMapOvr>
    <a:masterClrMapping/>
  </p:clrMapOvr>
  <p:transition>
    <p:wedg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9920874-B240-4598-8E72-A122FE483DB7}" type="datetimeFigureOut">
              <a:rPr lang="cs-CZ" smtClean="0"/>
              <a:pPr/>
              <a:t>15.6.2012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5D7B942-26C5-47CC-81FD-BC0175B84F12}" type="slidenum">
              <a:rPr lang="cs-CZ" smtClean="0"/>
              <a:pPr/>
              <a:t>‹#›</a:t>
            </a:fld>
            <a:endParaRPr lang="cs-CZ"/>
          </a:p>
        </p:txBody>
      </p:sp>
    </p:spTree>
  </p:cSld>
  <p:clrMapOvr>
    <a:masterClrMapping/>
  </p:clrMapOvr>
  <p:transition>
    <p:wedg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C9920874-B240-4598-8E72-A122FE483DB7}" type="datetimeFigureOut">
              <a:rPr lang="cs-CZ" smtClean="0"/>
              <a:pPr/>
              <a:t>15.6.2012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5D7B942-26C5-47CC-81FD-BC0175B84F12}" type="slidenum">
              <a:rPr lang="cs-CZ" smtClean="0"/>
              <a:pPr/>
              <a:t>‹#›</a:t>
            </a:fld>
            <a:endParaRPr lang="cs-CZ"/>
          </a:p>
        </p:txBody>
      </p:sp>
    </p:spTree>
  </p:cSld>
  <p:clrMapOvr>
    <a:masterClrMapping/>
  </p:clrMapOvr>
  <p:transition>
    <p:wedg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C9920874-B240-4598-8E72-A122FE483DB7}" type="datetimeFigureOut">
              <a:rPr lang="cs-CZ" smtClean="0"/>
              <a:pPr/>
              <a:t>15.6.2012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5D7B942-26C5-47CC-81FD-BC0175B84F12}" type="slidenum">
              <a:rPr lang="cs-CZ" smtClean="0"/>
              <a:pPr/>
              <a:t>‹#›</a:t>
            </a:fld>
            <a:endParaRPr lang="cs-CZ"/>
          </a:p>
        </p:txBody>
      </p:sp>
    </p:spTree>
  </p:cSld>
  <p:clrMapOvr>
    <a:masterClrMapping/>
  </p:clrMapOvr>
  <p:transition>
    <p:wedg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C9920874-B240-4598-8E72-A122FE483DB7}" type="datetimeFigureOut">
              <a:rPr lang="cs-CZ" smtClean="0"/>
              <a:pPr/>
              <a:t>15.6.2012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5D7B942-26C5-47CC-81FD-BC0175B84F12}" type="slidenum">
              <a:rPr lang="cs-CZ" smtClean="0"/>
              <a:pPr/>
              <a:t>‹#›</a:t>
            </a:fld>
            <a:endParaRPr lang="cs-CZ"/>
          </a:p>
        </p:txBody>
      </p:sp>
    </p:spTree>
  </p:cSld>
  <p:clrMapOvr>
    <a:masterClrMapping/>
  </p:clrMapOvr>
  <p:transition>
    <p:wedg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C9920874-B240-4598-8E72-A122FE483DB7}" type="datetimeFigureOut">
              <a:rPr lang="cs-CZ" smtClean="0"/>
              <a:pPr/>
              <a:t>15.6.2012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A5D7B942-26C5-47CC-81FD-BC0175B84F12}" type="slidenum">
              <a:rPr lang="cs-CZ" smtClean="0"/>
              <a:pPr/>
              <a:t>‹#›</a:t>
            </a:fld>
            <a:endParaRPr lang="cs-CZ"/>
          </a:p>
        </p:txBody>
      </p:sp>
    </p:spTree>
  </p:cSld>
  <p:clrMapOvr>
    <a:masterClrMapping/>
  </p:clrMapOvr>
  <p:transition>
    <p:wedg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C9920874-B240-4598-8E72-A122FE483DB7}" type="datetimeFigureOut">
              <a:rPr lang="cs-CZ" smtClean="0"/>
              <a:pPr/>
              <a:t>15.6.2012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5D7B942-26C5-47CC-81FD-BC0175B84F12}" type="slidenum">
              <a:rPr lang="cs-CZ" smtClean="0"/>
              <a:pPr/>
              <a:t>‹#›</a:t>
            </a:fld>
            <a:endParaRPr lang="cs-CZ"/>
          </a:p>
        </p:txBody>
      </p:sp>
    </p:spTree>
  </p:cSld>
  <p:clrMapOvr>
    <a:masterClrMapping/>
  </p:clrMapOvr>
  <p:transition>
    <p:wedg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C9920874-B240-4598-8E72-A122FE483DB7}" type="datetimeFigureOut">
              <a:rPr lang="cs-CZ" smtClean="0"/>
              <a:pPr/>
              <a:t>15.6.2012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5D7B942-26C5-47CC-81FD-BC0175B84F12}" type="slidenum">
              <a:rPr lang="cs-CZ" smtClean="0"/>
              <a:pPr/>
              <a:t>‹#›</a:t>
            </a:fld>
            <a:endParaRPr lang="cs-CZ"/>
          </a:p>
        </p:txBody>
      </p:sp>
    </p:spTree>
  </p:cSld>
  <p:clrMapOvr>
    <a:masterClrMapping/>
  </p:clrMapOvr>
  <p:transition>
    <p:wedg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C9920874-B240-4598-8E72-A122FE483DB7}" type="datetimeFigureOut">
              <a:rPr lang="cs-CZ" smtClean="0"/>
              <a:pPr/>
              <a:t>15.6.2012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5D7B942-26C5-47CC-81FD-BC0175B84F12}" type="slidenum">
              <a:rPr lang="cs-CZ" smtClean="0"/>
              <a:pPr/>
              <a:t>‹#›</a:t>
            </a:fld>
            <a:endParaRPr lang="cs-CZ"/>
          </a:p>
        </p:txBody>
      </p:sp>
    </p:spTree>
  </p:cSld>
  <p:clrMapOvr>
    <a:masterClrMapping/>
  </p:clrMapOvr>
  <p:transition>
    <p:wedg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9920874-B240-4598-8E72-A122FE483DB7}" type="datetimeFigureOut">
              <a:rPr lang="cs-CZ" smtClean="0"/>
              <a:pPr/>
              <a:t>15.6.2012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5D7B942-26C5-47CC-81FD-BC0175B84F12}" type="slidenum">
              <a:rPr lang="cs-CZ" smtClean="0"/>
              <a:pPr/>
              <a:t>‹#›</a:t>
            </a:fld>
            <a:endParaRPr lang="cs-CZ"/>
          </a:p>
        </p:txBody>
      </p:sp>
    </p:spTree>
  </p:cSld>
  <p:clrMapOvr>
    <a:masterClrMapping/>
  </p:clrMapOvr>
  <p:transition>
    <p:wedg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C9920874-B240-4598-8E72-A122FE483DB7}" type="datetimeFigureOut">
              <a:rPr lang="cs-CZ" smtClean="0"/>
              <a:pPr/>
              <a:t>15.6.2012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5D7B942-26C5-47CC-81FD-BC0175B84F12}" type="slidenum">
              <a:rPr lang="cs-CZ" smtClean="0"/>
              <a:pPr/>
              <a:t>‹#›</a:t>
            </a:fld>
            <a:endParaRPr lang="cs-CZ"/>
          </a:p>
        </p:txBody>
      </p:sp>
    </p:spTree>
  </p:cSld>
  <p:clrMapOvr>
    <a:masterClrMapping/>
  </p:clrMapOvr>
  <p:transition>
    <p:wedg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9920874-B240-4598-8E72-A122FE483DB7}" type="datetimeFigureOut">
              <a:rPr lang="cs-CZ" smtClean="0"/>
              <a:pPr/>
              <a:t>15.6.2012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5D7B942-26C5-47CC-81FD-BC0175B84F12}" type="slidenum">
              <a:rPr lang="cs-CZ" smtClean="0"/>
              <a:pPr/>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wedge/>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image" Target="../media/image3.jpeg"/><Relationship Id="rId7" Type="http://schemas.openxmlformats.org/officeDocument/2006/relationships/image" Target="../media/image7.jpeg"/><Relationship Id="rId12" Type="http://schemas.openxmlformats.org/officeDocument/2006/relationships/image" Target="../media/image12.jpe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6.jpeg"/><Relationship Id="rId11" Type="http://schemas.openxmlformats.org/officeDocument/2006/relationships/image" Target="../media/image11.jpeg"/><Relationship Id="rId5" Type="http://schemas.openxmlformats.org/officeDocument/2006/relationships/image" Target="../media/image5.jpeg"/><Relationship Id="rId10" Type="http://schemas.openxmlformats.org/officeDocument/2006/relationships/image" Target="../media/image10.jpeg"/><Relationship Id="rId4" Type="http://schemas.openxmlformats.org/officeDocument/2006/relationships/image" Target="../media/image4.jpeg"/><Relationship Id="rId9" Type="http://schemas.openxmlformats.org/officeDocument/2006/relationships/image" Target="../media/image9.jpeg"/></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cstate="print"/>
          <a:tile tx="0" ty="0" sx="100000" sy="100000" flip="none" algn="tl"/>
        </a:blipFill>
        <a:effectLst/>
      </p:bgPr>
    </p:bg>
    <p:spTree>
      <p:nvGrpSpPr>
        <p:cNvPr id="1" name=""/>
        <p:cNvGrpSpPr/>
        <p:nvPr/>
      </p:nvGrpSpPr>
      <p:grpSpPr>
        <a:xfrm>
          <a:off x="0" y="0"/>
          <a:ext cx="0" cy="0"/>
          <a:chOff x="0" y="0"/>
          <a:chExt cx="0" cy="0"/>
        </a:xfrm>
      </p:grpSpPr>
      <p:sp>
        <p:nvSpPr>
          <p:cNvPr id="2" name="Nadpis 1"/>
          <p:cNvSpPr>
            <a:spLocks noGrp="1"/>
          </p:cNvSpPr>
          <p:nvPr>
            <p:ph type="ctrTitle"/>
          </p:nvPr>
        </p:nvSpPr>
        <p:spPr>
          <a:xfrm>
            <a:off x="611560" y="620689"/>
            <a:ext cx="7846640" cy="2979762"/>
          </a:xfrm>
        </p:spPr>
        <p:txBody>
          <a:bodyPr>
            <a:noAutofit/>
          </a:bodyPr>
          <a:lstStyle/>
          <a:p>
            <a:r>
              <a:rPr lang="cs-CZ" sz="3200" dirty="0" smtClean="0">
                <a:latin typeface="Times New Roman" pitchFamily="18" charset="0"/>
                <a:cs typeface="Times New Roman" pitchFamily="18" charset="0"/>
              </a:rPr>
              <a:t>JAZYK A JAZYKOVÁ KOMUNIKACE</a:t>
            </a:r>
            <a:br>
              <a:rPr lang="cs-CZ" sz="3200" dirty="0" smtClean="0">
                <a:latin typeface="Times New Roman" pitchFamily="18" charset="0"/>
                <a:cs typeface="Times New Roman" pitchFamily="18" charset="0"/>
              </a:rPr>
            </a:br>
            <a:r>
              <a:rPr lang="cs-CZ" sz="4800" b="1" dirty="0" smtClean="0">
                <a:latin typeface="Times New Roman" pitchFamily="18" charset="0"/>
                <a:cs typeface="Times New Roman" pitchFamily="18" charset="0"/>
              </a:rPr>
              <a:t>Podstatná jména</a:t>
            </a:r>
            <a:r>
              <a:rPr lang="cs-CZ" sz="3200" dirty="0" smtClean="0">
                <a:latin typeface="Times New Roman" pitchFamily="18" charset="0"/>
                <a:cs typeface="Times New Roman" pitchFamily="18" charset="0"/>
              </a:rPr>
              <a:t/>
            </a:r>
            <a:br>
              <a:rPr lang="cs-CZ" sz="3200" dirty="0" smtClean="0">
                <a:latin typeface="Times New Roman" pitchFamily="18" charset="0"/>
                <a:cs typeface="Times New Roman" pitchFamily="18" charset="0"/>
              </a:rPr>
            </a:br>
            <a:r>
              <a:rPr lang="cs-CZ" sz="3200" dirty="0" smtClean="0">
                <a:latin typeface="Times New Roman" pitchFamily="18" charset="0"/>
                <a:cs typeface="Times New Roman" pitchFamily="18" charset="0"/>
              </a:rPr>
              <a:t>Radka Smetanová</a:t>
            </a:r>
            <a:br>
              <a:rPr lang="cs-CZ" sz="3200" dirty="0" smtClean="0">
                <a:latin typeface="Times New Roman" pitchFamily="18" charset="0"/>
                <a:cs typeface="Times New Roman" pitchFamily="18" charset="0"/>
              </a:rPr>
            </a:br>
            <a:r>
              <a:rPr lang="cs-CZ" sz="3200" dirty="0">
                <a:latin typeface="Times New Roman" pitchFamily="18" charset="0"/>
                <a:cs typeface="Times New Roman" pitchFamily="18" charset="0"/>
              </a:rPr>
              <a:t/>
            </a:r>
            <a:br>
              <a:rPr lang="cs-CZ" sz="3200" dirty="0">
                <a:latin typeface="Times New Roman" pitchFamily="18" charset="0"/>
                <a:cs typeface="Times New Roman" pitchFamily="18" charset="0"/>
              </a:rPr>
            </a:br>
            <a:r>
              <a:rPr lang="cs-CZ" sz="3200" dirty="0" smtClean="0">
                <a:latin typeface="Times New Roman" pitchFamily="18" charset="0"/>
                <a:cs typeface="Times New Roman" pitchFamily="18" charset="0"/>
              </a:rPr>
              <a:t>VY_32_INOVACE_podstatnajmena_07</a:t>
            </a:r>
            <a:endParaRPr lang="cs-CZ" sz="3200" dirty="0">
              <a:latin typeface="Times New Roman" pitchFamily="18" charset="0"/>
              <a:cs typeface="Times New Roman" pitchFamily="18" charset="0"/>
            </a:endParaRPr>
          </a:p>
        </p:txBody>
      </p:sp>
      <p:sp>
        <p:nvSpPr>
          <p:cNvPr id="3" name="Podnadpis 2"/>
          <p:cNvSpPr>
            <a:spLocks noGrp="1"/>
          </p:cNvSpPr>
          <p:nvPr>
            <p:ph type="subTitle" idx="1"/>
          </p:nvPr>
        </p:nvSpPr>
        <p:spPr/>
        <p:txBody>
          <a:bodyPr/>
          <a:lstStyle/>
          <a:p>
            <a:endParaRPr lang="cs-CZ" dirty="0"/>
          </a:p>
        </p:txBody>
      </p:sp>
      <p:pic>
        <p:nvPicPr>
          <p:cNvPr id="4" name="Picture 1" descr="F:\1-Radka\LOGO NA ŠABLONY.jpg"/>
          <p:cNvPicPr>
            <a:picLocks noChangeAspect="1" noChangeArrowheads="1"/>
          </p:cNvPicPr>
          <p:nvPr/>
        </p:nvPicPr>
        <p:blipFill>
          <a:blip r:embed="rId3" cstate="print"/>
          <a:srcRect/>
          <a:stretch>
            <a:fillRect/>
          </a:stretch>
        </p:blipFill>
        <p:spPr bwMode="auto">
          <a:xfrm>
            <a:off x="611560" y="4005064"/>
            <a:ext cx="7815541" cy="1512168"/>
          </a:xfrm>
          <a:prstGeom prst="rect">
            <a:avLst/>
          </a:prstGeom>
          <a:noFill/>
        </p:spPr>
      </p:pic>
    </p:spTree>
  </p:cSld>
  <p:clrMapOvr>
    <a:masterClrMapping/>
  </p:clrMapOvr>
  <p:transition>
    <p:wedge/>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cstate="print"/>
          <a:tile tx="0" ty="0" sx="100000" sy="100000" flip="none" algn="tl"/>
        </a:blipFill>
        <a:effectLst/>
      </p:bgPr>
    </p:bg>
    <p:spTree>
      <p:nvGrpSpPr>
        <p:cNvPr id="1" name=""/>
        <p:cNvGrpSpPr/>
        <p:nvPr/>
      </p:nvGrpSpPr>
      <p:grpSpPr>
        <a:xfrm>
          <a:off x="0" y="0"/>
          <a:ext cx="0" cy="0"/>
          <a:chOff x="0" y="0"/>
          <a:chExt cx="0" cy="0"/>
        </a:xfrm>
      </p:grpSpPr>
      <p:sp>
        <p:nvSpPr>
          <p:cNvPr id="2" name="TextovéPole 1"/>
          <p:cNvSpPr txBox="1"/>
          <p:nvPr/>
        </p:nvSpPr>
        <p:spPr>
          <a:xfrm>
            <a:off x="395536" y="332656"/>
            <a:ext cx="8208912" cy="1754326"/>
          </a:xfrm>
          <a:prstGeom prst="rect">
            <a:avLst/>
          </a:prstGeom>
          <a:noFill/>
        </p:spPr>
        <p:txBody>
          <a:bodyPr wrap="square" rtlCol="0">
            <a:spAutoFit/>
          </a:bodyPr>
          <a:lstStyle/>
          <a:p>
            <a:r>
              <a:rPr lang="cs-CZ" sz="5400" dirty="0" smtClean="0">
                <a:solidFill>
                  <a:srgbClr val="FF0000"/>
                </a:solidFill>
                <a:latin typeface="Times New Roman" pitchFamily="18" charset="0"/>
                <a:cs typeface="Times New Roman" pitchFamily="18" charset="0"/>
              </a:rPr>
              <a:t>Podstatná jména </a:t>
            </a:r>
            <a:r>
              <a:rPr lang="cs-CZ" sz="5400" dirty="0" smtClean="0">
                <a:latin typeface="Times New Roman" pitchFamily="18" charset="0"/>
                <a:cs typeface="Times New Roman" pitchFamily="18" charset="0"/>
              </a:rPr>
              <a:t>jsou názvy </a:t>
            </a:r>
            <a:r>
              <a:rPr lang="cs-CZ" sz="5400" b="1" dirty="0" smtClean="0">
                <a:latin typeface="Times New Roman" pitchFamily="18" charset="0"/>
                <a:cs typeface="Times New Roman" pitchFamily="18" charset="0"/>
              </a:rPr>
              <a:t>osob</a:t>
            </a:r>
            <a:r>
              <a:rPr lang="cs-CZ" sz="5400" dirty="0" smtClean="0">
                <a:latin typeface="Times New Roman" pitchFamily="18" charset="0"/>
                <a:cs typeface="Times New Roman" pitchFamily="18" charset="0"/>
              </a:rPr>
              <a:t>, </a:t>
            </a:r>
            <a:r>
              <a:rPr lang="cs-CZ" sz="5400" b="1" dirty="0" smtClean="0">
                <a:latin typeface="Times New Roman" pitchFamily="18" charset="0"/>
                <a:cs typeface="Times New Roman" pitchFamily="18" charset="0"/>
              </a:rPr>
              <a:t>zvířat</a:t>
            </a:r>
            <a:r>
              <a:rPr lang="cs-CZ" sz="5400" dirty="0" smtClean="0">
                <a:latin typeface="Times New Roman" pitchFamily="18" charset="0"/>
                <a:cs typeface="Times New Roman" pitchFamily="18" charset="0"/>
              </a:rPr>
              <a:t> a </a:t>
            </a:r>
            <a:r>
              <a:rPr lang="cs-CZ" sz="5400" b="1" dirty="0" smtClean="0">
                <a:latin typeface="Times New Roman" pitchFamily="18" charset="0"/>
                <a:cs typeface="Times New Roman" pitchFamily="18" charset="0"/>
              </a:rPr>
              <a:t>věcí</a:t>
            </a:r>
            <a:r>
              <a:rPr lang="cs-CZ" sz="5400" dirty="0" smtClean="0">
                <a:latin typeface="Times New Roman" pitchFamily="18" charset="0"/>
                <a:cs typeface="Times New Roman" pitchFamily="18" charset="0"/>
              </a:rPr>
              <a:t>.</a:t>
            </a:r>
            <a:endParaRPr lang="cs-CZ" sz="5400" dirty="0">
              <a:latin typeface="Times New Roman" pitchFamily="18" charset="0"/>
              <a:cs typeface="Times New Roman" pitchFamily="18" charset="0"/>
            </a:endParaRPr>
          </a:p>
        </p:txBody>
      </p:sp>
      <p:sp>
        <p:nvSpPr>
          <p:cNvPr id="3" name="TextovéPole 2"/>
          <p:cNvSpPr txBox="1"/>
          <p:nvPr/>
        </p:nvSpPr>
        <p:spPr>
          <a:xfrm>
            <a:off x="251520" y="2420888"/>
            <a:ext cx="8712968" cy="769441"/>
          </a:xfrm>
          <a:prstGeom prst="rect">
            <a:avLst/>
          </a:prstGeom>
          <a:noFill/>
        </p:spPr>
        <p:txBody>
          <a:bodyPr wrap="square" rtlCol="0">
            <a:spAutoFit/>
          </a:bodyPr>
          <a:lstStyle/>
          <a:p>
            <a:r>
              <a:rPr lang="cs-CZ" sz="4400" dirty="0" smtClean="0">
                <a:latin typeface="Times New Roman" pitchFamily="18" charset="0"/>
                <a:cs typeface="Times New Roman" pitchFamily="18" charset="0"/>
              </a:rPr>
              <a:t>Ukazujeme si na ně slovy </a:t>
            </a:r>
            <a:r>
              <a:rPr lang="cs-CZ" sz="4400" dirty="0" smtClean="0">
                <a:solidFill>
                  <a:schemeClr val="tx2">
                    <a:lumMod val="60000"/>
                    <a:lumOff val="40000"/>
                  </a:schemeClr>
                </a:solidFill>
                <a:latin typeface="Times New Roman" pitchFamily="18" charset="0"/>
                <a:cs typeface="Times New Roman" pitchFamily="18" charset="0"/>
              </a:rPr>
              <a:t>ten</a:t>
            </a:r>
            <a:r>
              <a:rPr lang="cs-CZ" sz="4400" dirty="0" smtClean="0">
                <a:latin typeface="Times New Roman" pitchFamily="18" charset="0"/>
                <a:cs typeface="Times New Roman" pitchFamily="18" charset="0"/>
              </a:rPr>
              <a:t>, </a:t>
            </a:r>
            <a:r>
              <a:rPr lang="cs-CZ" sz="4400" dirty="0" smtClean="0">
                <a:solidFill>
                  <a:srgbClr val="FF0000"/>
                </a:solidFill>
                <a:latin typeface="Times New Roman" pitchFamily="18" charset="0"/>
                <a:cs typeface="Times New Roman" pitchFamily="18" charset="0"/>
              </a:rPr>
              <a:t>ta</a:t>
            </a:r>
            <a:r>
              <a:rPr lang="cs-CZ" sz="4400" dirty="0" smtClean="0">
                <a:latin typeface="Times New Roman" pitchFamily="18" charset="0"/>
                <a:cs typeface="Times New Roman" pitchFamily="18" charset="0"/>
              </a:rPr>
              <a:t>, </a:t>
            </a:r>
            <a:r>
              <a:rPr lang="cs-CZ" sz="4400" dirty="0" smtClean="0">
                <a:solidFill>
                  <a:srgbClr val="00B050"/>
                </a:solidFill>
                <a:latin typeface="Times New Roman" pitchFamily="18" charset="0"/>
                <a:cs typeface="Times New Roman" pitchFamily="18" charset="0"/>
              </a:rPr>
              <a:t>to</a:t>
            </a:r>
            <a:r>
              <a:rPr lang="cs-CZ" sz="4400" dirty="0" smtClean="0">
                <a:latin typeface="Times New Roman" pitchFamily="18" charset="0"/>
                <a:cs typeface="Times New Roman" pitchFamily="18" charset="0"/>
              </a:rPr>
              <a:t>.</a:t>
            </a:r>
            <a:endParaRPr lang="cs-CZ" sz="4400" dirty="0">
              <a:latin typeface="Times New Roman" pitchFamily="18" charset="0"/>
              <a:cs typeface="Times New Roman" pitchFamily="18" charset="0"/>
            </a:endParaRPr>
          </a:p>
        </p:txBody>
      </p:sp>
      <p:sp>
        <p:nvSpPr>
          <p:cNvPr id="4" name="TextovéPole 3"/>
          <p:cNvSpPr txBox="1"/>
          <p:nvPr/>
        </p:nvSpPr>
        <p:spPr>
          <a:xfrm>
            <a:off x="467544" y="3861048"/>
            <a:ext cx="8280920" cy="523220"/>
          </a:xfrm>
          <a:prstGeom prst="rect">
            <a:avLst/>
          </a:prstGeom>
          <a:noFill/>
        </p:spPr>
        <p:txBody>
          <a:bodyPr wrap="square" rtlCol="0">
            <a:spAutoFit/>
          </a:bodyPr>
          <a:lstStyle/>
          <a:p>
            <a:r>
              <a:rPr lang="cs-CZ" sz="2800" dirty="0" smtClean="0">
                <a:latin typeface="Times New Roman" pitchFamily="18" charset="0"/>
                <a:cs typeface="Times New Roman" pitchFamily="18" charset="0"/>
              </a:rPr>
              <a:t>1. Názvy osob </a:t>
            </a:r>
            <a:r>
              <a:rPr lang="cs-CZ" sz="2800" dirty="0" smtClean="0">
                <a:solidFill>
                  <a:schemeClr val="tx2">
                    <a:lumMod val="60000"/>
                    <a:lumOff val="40000"/>
                  </a:schemeClr>
                </a:solidFill>
                <a:latin typeface="Times New Roman" pitchFamily="18" charset="0"/>
                <a:cs typeface="Times New Roman" pitchFamily="18" charset="0"/>
              </a:rPr>
              <a:t>– ten myslivec</a:t>
            </a:r>
            <a:r>
              <a:rPr lang="cs-CZ" sz="2800" dirty="0" smtClean="0">
                <a:latin typeface="Times New Roman" pitchFamily="18" charset="0"/>
                <a:cs typeface="Times New Roman" pitchFamily="18" charset="0"/>
              </a:rPr>
              <a:t>, </a:t>
            </a:r>
            <a:r>
              <a:rPr lang="cs-CZ" sz="2800" dirty="0" smtClean="0">
                <a:solidFill>
                  <a:srgbClr val="FF0000"/>
                </a:solidFill>
                <a:latin typeface="Times New Roman" pitchFamily="18" charset="0"/>
                <a:cs typeface="Times New Roman" pitchFamily="18" charset="0"/>
              </a:rPr>
              <a:t>ta babička</a:t>
            </a:r>
            <a:r>
              <a:rPr lang="cs-CZ" sz="2800" dirty="0" smtClean="0">
                <a:latin typeface="Times New Roman" pitchFamily="18" charset="0"/>
                <a:cs typeface="Times New Roman" pitchFamily="18" charset="0"/>
              </a:rPr>
              <a:t>, </a:t>
            </a:r>
            <a:r>
              <a:rPr lang="cs-CZ" sz="2800" dirty="0" smtClean="0">
                <a:solidFill>
                  <a:srgbClr val="00B050"/>
                </a:solidFill>
                <a:latin typeface="Times New Roman" pitchFamily="18" charset="0"/>
                <a:cs typeface="Times New Roman" pitchFamily="18" charset="0"/>
              </a:rPr>
              <a:t>to dítě</a:t>
            </a:r>
            <a:endParaRPr lang="cs-CZ" sz="2800" dirty="0">
              <a:solidFill>
                <a:srgbClr val="00B050"/>
              </a:solidFill>
              <a:latin typeface="Times New Roman" pitchFamily="18" charset="0"/>
              <a:cs typeface="Times New Roman" pitchFamily="18" charset="0"/>
            </a:endParaRPr>
          </a:p>
        </p:txBody>
      </p:sp>
      <p:sp>
        <p:nvSpPr>
          <p:cNvPr id="5" name="TextovéPole 4"/>
          <p:cNvSpPr txBox="1"/>
          <p:nvPr/>
        </p:nvSpPr>
        <p:spPr>
          <a:xfrm>
            <a:off x="467544" y="4653136"/>
            <a:ext cx="7848872" cy="523220"/>
          </a:xfrm>
          <a:prstGeom prst="rect">
            <a:avLst/>
          </a:prstGeom>
          <a:noFill/>
        </p:spPr>
        <p:txBody>
          <a:bodyPr wrap="square" rtlCol="0">
            <a:spAutoFit/>
          </a:bodyPr>
          <a:lstStyle/>
          <a:p>
            <a:r>
              <a:rPr lang="cs-CZ" sz="2800" dirty="0" smtClean="0">
                <a:latin typeface="Times New Roman" pitchFamily="18" charset="0"/>
                <a:cs typeface="Times New Roman" pitchFamily="18" charset="0"/>
              </a:rPr>
              <a:t>2. Názvy zvířat – </a:t>
            </a:r>
            <a:r>
              <a:rPr lang="cs-CZ" sz="2800" dirty="0" smtClean="0">
                <a:solidFill>
                  <a:schemeClr val="tx2">
                    <a:lumMod val="60000"/>
                    <a:lumOff val="40000"/>
                  </a:schemeClr>
                </a:solidFill>
                <a:latin typeface="Times New Roman" pitchFamily="18" charset="0"/>
                <a:cs typeface="Times New Roman" pitchFamily="18" charset="0"/>
              </a:rPr>
              <a:t>ten srnec</a:t>
            </a:r>
            <a:r>
              <a:rPr lang="cs-CZ" sz="2800" dirty="0" smtClean="0">
                <a:latin typeface="Times New Roman" pitchFamily="18" charset="0"/>
                <a:cs typeface="Times New Roman" pitchFamily="18" charset="0"/>
              </a:rPr>
              <a:t>, </a:t>
            </a:r>
            <a:r>
              <a:rPr lang="cs-CZ" sz="2800" dirty="0" smtClean="0">
                <a:solidFill>
                  <a:srgbClr val="FF0000"/>
                </a:solidFill>
                <a:latin typeface="Times New Roman" pitchFamily="18" charset="0"/>
                <a:cs typeface="Times New Roman" pitchFamily="18" charset="0"/>
              </a:rPr>
              <a:t>ta slepice</a:t>
            </a:r>
            <a:r>
              <a:rPr lang="cs-CZ" sz="2800" dirty="0" smtClean="0">
                <a:latin typeface="Times New Roman" pitchFamily="18" charset="0"/>
                <a:cs typeface="Times New Roman" pitchFamily="18" charset="0"/>
              </a:rPr>
              <a:t>, </a:t>
            </a:r>
            <a:r>
              <a:rPr lang="cs-CZ" sz="2800" dirty="0" smtClean="0">
                <a:solidFill>
                  <a:srgbClr val="00B050"/>
                </a:solidFill>
                <a:latin typeface="Times New Roman" pitchFamily="18" charset="0"/>
                <a:cs typeface="Times New Roman" pitchFamily="18" charset="0"/>
              </a:rPr>
              <a:t>to tele</a:t>
            </a:r>
            <a:endParaRPr lang="cs-CZ" sz="2800" dirty="0">
              <a:solidFill>
                <a:srgbClr val="00B050"/>
              </a:solidFill>
              <a:latin typeface="Times New Roman" pitchFamily="18" charset="0"/>
              <a:cs typeface="Times New Roman" pitchFamily="18" charset="0"/>
            </a:endParaRPr>
          </a:p>
        </p:txBody>
      </p:sp>
      <p:sp>
        <p:nvSpPr>
          <p:cNvPr id="6" name="TextovéPole 5"/>
          <p:cNvSpPr txBox="1"/>
          <p:nvPr/>
        </p:nvSpPr>
        <p:spPr>
          <a:xfrm>
            <a:off x="467544" y="5445224"/>
            <a:ext cx="7848872" cy="523220"/>
          </a:xfrm>
          <a:prstGeom prst="rect">
            <a:avLst/>
          </a:prstGeom>
          <a:noFill/>
        </p:spPr>
        <p:txBody>
          <a:bodyPr wrap="square" rtlCol="0">
            <a:spAutoFit/>
          </a:bodyPr>
          <a:lstStyle/>
          <a:p>
            <a:r>
              <a:rPr lang="cs-CZ" sz="2800" dirty="0" smtClean="0">
                <a:latin typeface="Times New Roman" pitchFamily="18" charset="0"/>
                <a:cs typeface="Times New Roman" pitchFamily="18" charset="0"/>
              </a:rPr>
              <a:t>3. Názvy věcí – </a:t>
            </a:r>
            <a:r>
              <a:rPr lang="cs-CZ" sz="2800" dirty="0" smtClean="0">
                <a:solidFill>
                  <a:schemeClr val="tx2">
                    <a:lumMod val="60000"/>
                    <a:lumOff val="40000"/>
                  </a:schemeClr>
                </a:solidFill>
                <a:latin typeface="Times New Roman" pitchFamily="18" charset="0"/>
                <a:cs typeface="Times New Roman" pitchFamily="18" charset="0"/>
              </a:rPr>
              <a:t>ten budík</a:t>
            </a:r>
            <a:r>
              <a:rPr lang="cs-CZ" sz="2800" dirty="0" smtClean="0">
                <a:latin typeface="Times New Roman" pitchFamily="18" charset="0"/>
                <a:cs typeface="Times New Roman" pitchFamily="18" charset="0"/>
              </a:rPr>
              <a:t>, </a:t>
            </a:r>
            <a:r>
              <a:rPr lang="cs-CZ" sz="2800" dirty="0" smtClean="0">
                <a:solidFill>
                  <a:srgbClr val="FF0000"/>
                </a:solidFill>
                <a:latin typeface="Times New Roman" pitchFamily="18" charset="0"/>
                <a:cs typeface="Times New Roman" pitchFamily="18" charset="0"/>
              </a:rPr>
              <a:t>ta pastelka</a:t>
            </a:r>
            <a:r>
              <a:rPr lang="cs-CZ" sz="2800" dirty="0" smtClean="0">
                <a:latin typeface="Times New Roman" pitchFamily="18" charset="0"/>
                <a:cs typeface="Times New Roman" pitchFamily="18" charset="0"/>
              </a:rPr>
              <a:t>, </a:t>
            </a:r>
            <a:r>
              <a:rPr lang="cs-CZ" sz="2800" dirty="0" smtClean="0">
                <a:solidFill>
                  <a:srgbClr val="00B050"/>
                </a:solidFill>
                <a:latin typeface="Times New Roman" pitchFamily="18" charset="0"/>
                <a:cs typeface="Times New Roman" pitchFamily="18" charset="0"/>
              </a:rPr>
              <a:t>to hnízdo</a:t>
            </a:r>
            <a:endParaRPr lang="cs-CZ" sz="2800" dirty="0">
              <a:solidFill>
                <a:srgbClr val="00B050"/>
              </a:solidFill>
              <a:latin typeface="Times New Roman" pitchFamily="18" charset="0"/>
              <a:cs typeface="Times New Roman" pitchFamily="18" charset="0"/>
            </a:endParaRPr>
          </a:p>
        </p:txBody>
      </p:sp>
    </p:spTree>
  </p:cSld>
  <p:clrMapOvr>
    <a:masterClrMapping/>
  </p:clrMapOvr>
  <p:transition>
    <p:wedg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0" fill="hold" grpId="0" nodeType="clickEffect">
                                  <p:stCondLst>
                                    <p:cond delay="0"/>
                                  </p:stCondLst>
                                  <p:childTnLst>
                                    <p:set>
                                      <p:cBhvr>
                                        <p:cTn id="13" dur="1" fill="hold">
                                          <p:stCondLst>
                                            <p:cond delay="0"/>
                                          </p:stCondLst>
                                        </p:cTn>
                                        <p:tgtEl>
                                          <p:spTgt spid="3"/>
                                        </p:tgtEl>
                                        <p:attrNameLst>
                                          <p:attrName>style.visibility</p:attrName>
                                        </p:attrNameLst>
                                      </p:cBhvr>
                                      <p:to>
                                        <p:strVal val="visible"/>
                                      </p:to>
                                    </p:set>
                                    <p:anim calcmode="lin" valueType="num">
                                      <p:cBhvr>
                                        <p:cTn id="14" dur="500" fill="hold"/>
                                        <p:tgtEl>
                                          <p:spTgt spid="3"/>
                                        </p:tgtEl>
                                        <p:attrNameLst>
                                          <p:attrName>ppt_w</p:attrName>
                                        </p:attrNameLst>
                                      </p:cBhvr>
                                      <p:tavLst>
                                        <p:tav tm="0">
                                          <p:val>
                                            <p:fltVal val="0"/>
                                          </p:val>
                                        </p:tav>
                                        <p:tav tm="100000">
                                          <p:val>
                                            <p:strVal val="#ppt_w"/>
                                          </p:val>
                                        </p:tav>
                                      </p:tavLst>
                                    </p:anim>
                                    <p:anim calcmode="lin" valueType="num">
                                      <p:cBhvr>
                                        <p:cTn id="15" dur="500" fill="hold"/>
                                        <p:tgtEl>
                                          <p:spTgt spid="3"/>
                                        </p:tgtEl>
                                        <p:attrNameLst>
                                          <p:attrName>ppt_h</p:attrName>
                                        </p:attrNameLst>
                                      </p:cBhvr>
                                      <p:tavLst>
                                        <p:tav tm="0">
                                          <p:val>
                                            <p:fltVal val="0"/>
                                          </p:val>
                                        </p:tav>
                                        <p:tav tm="100000">
                                          <p:val>
                                            <p:strVal val="#ppt_h"/>
                                          </p:val>
                                        </p:tav>
                                      </p:tavLst>
                                    </p:anim>
                                    <p:animEffect transition="in" filter="fade">
                                      <p:cBhvr>
                                        <p:cTn id="16" dur="500"/>
                                        <p:tgtEl>
                                          <p:spTgt spid="3"/>
                                        </p:tgtEl>
                                      </p:cBhvr>
                                    </p:animEffect>
                                  </p:childTnLst>
                                </p:cTn>
                              </p:par>
                            </p:childTnLst>
                          </p:cTn>
                        </p:par>
                      </p:childTnLst>
                    </p:cTn>
                  </p:par>
                  <p:par>
                    <p:cTn id="17" fill="hold">
                      <p:stCondLst>
                        <p:cond delay="indefinite"/>
                      </p:stCondLst>
                      <p:childTnLst>
                        <p:par>
                          <p:cTn id="18" fill="hold">
                            <p:stCondLst>
                              <p:cond delay="0"/>
                            </p:stCondLst>
                            <p:childTnLst>
                              <p:par>
                                <p:cTn id="19" presetID="55" presetClass="entr" presetSubtype="0" fill="hold" grpId="0" nodeType="clickEffect">
                                  <p:stCondLst>
                                    <p:cond delay="0"/>
                                  </p:stCondLst>
                                  <p:childTnLst>
                                    <p:set>
                                      <p:cBhvr>
                                        <p:cTn id="20" dur="1" fill="hold">
                                          <p:stCondLst>
                                            <p:cond delay="0"/>
                                          </p:stCondLst>
                                        </p:cTn>
                                        <p:tgtEl>
                                          <p:spTgt spid="4"/>
                                        </p:tgtEl>
                                        <p:attrNameLst>
                                          <p:attrName>style.visibility</p:attrName>
                                        </p:attrNameLst>
                                      </p:cBhvr>
                                      <p:to>
                                        <p:strVal val="visible"/>
                                      </p:to>
                                    </p:set>
                                    <p:anim calcmode="lin" valueType="num">
                                      <p:cBhvr>
                                        <p:cTn id="21" dur="1000" fill="hold"/>
                                        <p:tgtEl>
                                          <p:spTgt spid="4"/>
                                        </p:tgtEl>
                                        <p:attrNameLst>
                                          <p:attrName>ppt_w</p:attrName>
                                        </p:attrNameLst>
                                      </p:cBhvr>
                                      <p:tavLst>
                                        <p:tav tm="0">
                                          <p:val>
                                            <p:strVal val="#ppt_w*0.70"/>
                                          </p:val>
                                        </p:tav>
                                        <p:tav tm="100000">
                                          <p:val>
                                            <p:strVal val="#ppt_w"/>
                                          </p:val>
                                        </p:tav>
                                      </p:tavLst>
                                    </p:anim>
                                    <p:anim calcmode="lin" valueType="num">
                                      <p:cBhvr>
                                        <p:cTn id="22" dur="1000" fill="hold"/>
                                        <p:tgtEl>
                                          <p:spTgt spid="4"/>
                                        </p:tgtEl>
                                        <p:attrNameLst>
                                          <p:attrName>ppt_h</p:attrName>
                                        </p:attrNameLst>
                                      </p:cBhvr>
                                      <p:tavLst>
                                        <p:tav tm="0">
                                          <p:val>
                                            <p:strVal val="#ppt_h"/>
                                          </p:val>
                                        </p:tav>
                                        <p:tav tm="100000">
                                          <p:val>
                                            <p:strVal val="#ppt_h"/>
                                          </p:val>
                                        </p:tav>
                                      </p:tavLst>
                                    </p:anim>
                                    <p:animEffect transition="in" filter="fade">
                                      <p:cBhvr>
                                        <p:cTn id="23" dur="1000"/>
                                        <p:tgtEl>
                                          <p:spTgt spid="4"/>
                                        </p:tgtEl>
                                      </p:cBhvr>
                                    </p:animEffect>
                                  </p:childTnLst>
                                </p:cTn>
                              </p:par>
                            </p:childTnLst>
                          </p:cTn>
                        </p:par>
                      </p:childTnLst>
                    </p:cTn>
                  </p:par>
                  <p:par>
                    <p:cTn id="24" fill="hold">
                      <p:stCondLst>
                        <p:cond delay="indefinite"/>
                      </p:stCondLst>
                      <p:childTnLst>
                        <p:par>
                          <p:cTn id="25" fill="hold">
                            <p:stCondLst>
                              <p:cond delay="0"/>
                            </p:stCondLst>
                            <p:childTnLst>
                              <p:par>
                                <p:cTn id="26" presetID="55" presetClass="entr" presetSubtype="0" fill="hold" grpId="0" nodeType="clickEffect">
                                  <p:stCondLst>
                                    <p:cond delay="0"/>
                                  </p:stCondLst>
                                  <p:childTnLst>
                                    <p:set>
                                      <p:cBhvr>
                                        <p:cTn id="27" dur="1" fill="hold">
                                          <p:stCondLst>
                                            <p:cond delay="0"/>
                                          </p:stCondLst>
                                        </p:cTn>
                                        <p:tgtEl>
                                          <p:spTgt spid="5"/>
                                        </p:tgtEl>
                                        <p:attrNameLst>
                                          <p:attrName>style.visibility</p:attrName>
                                        </p:attrNameLst>
                                      </p:cBhvr>
                                      <p:to>
                                        <p:strVal val="visible"/>
                                      </p:to>
                                    </p:set>
                                    <p:anim calcmode="lin" valueType="num">
                                      <p:cBhvr>
                                        <p:cTn id="28" dur="1000" fill="hold"/>
                                        <p:tgtEl>
                                          <p:spTgt spid="5"/>
                                        </p:tgtEl>
                                        <p:attrNameLst>
                                          <p:attrName>ppt_w</p:attrName>
                                        </p:attrNameLst>
                                      </p:cBhvr>
                                      <p:tavLst>
                                        <p:tav tm="0">
                                          <p:val>
                                            <p:strVal val="#ppt_w*0.70"/>
                                          </p:val>
                                        </p:tav>
                                        <p:tav tm="100000">
                                          <p:val>
                                            <p:strVal val="#ppt_w"/>
                                          </p:val>
                                        </p:tav>
                                      </p:tavLst>
                                    </p:anim>
                                    <p:anim calcmode="lin" valueType="num">
                                      <p:cBhvr>
                                        <p:cTn id="29" dur="1000" fill="hold"/>
                                        <p:tgtEl>
                                          <p:spTgt spid="5"/>
                                        </p:tgtEl>
                                        <p:attrNameLst>
                                          <p:attrName>ppt_h</p:attrName>
                                        </p:attrNameLst>
                                      </p:cBhvr>
                                      <p:tavLst>
                                        <p:tav tm="0">
                                          <p:val>
                                            <p:strVal val="#ppt_h"/>
                                          </p:val>
                                        </p:tav>
                                        <p:tav tm="100000">
                                          <p:val>
                                            <p:strVal val="#ppt_h"/>
                                          </p:val>
                                        </p:tav>
                                      </p:tavLst>
                                    </p:anim>
                                    <p:animEffect transition="in" filter="fade">
                                      <p:cBhvr>
                                        <p:cTn id="30" dur="1000"/>
                                        <p:tgtEl>
                                          <p:spTgt spid="5"/>
                                        </p:tgtEl>
                                      </p:cBhvr>
                                    </p:animEffect>
                                  </p:childTnLst>
                                </p:cTn>
                              </p:par>
                            </p:childTnLst>
                          </p:cTn>
                        </p:par>
                      </p:childTnLst>
                    </p:cTn>
                  </p:par>
                  <p:par>
                    <p:cTn id="31" fill="hold">
                      <p:stCondLst>
                        <p:cond delay="indefinite"/>
                      </p:stCondLst>
                      <p:childTnLst>
                        <p:par>
                          <p:cTn id="32" fill="hold">
                            <p:stCondLst>
                              <p:cond delay="0"/>
                            </p:stCondLst>
                            <p:childTnLst>
                              <p:par>
                                <p:cTn id="33" presetID="55" presetClass="entr" presetSubtype="0"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anim calcmode="lin" valueType="num">
                                      <p:cBhvr>
                                        <p:cTn id="35" dur="1000" fill="hold"/>
                                        <p:tgtEl>
                                          <p:spTgt spid="6"/>
                                        </p:tgtEl>
                                        <p:attrNameLst>
                                          <p:attrName>ppt_w</p:attrName>
                                        </p:attrNameLst>
                                      </p:cBhvr>
                                      <p:tavLst>
                                        <p:tav tm="0">
                                          <p:val>
                                            <p:strVal val="#ppt_w*0.70"/>
                                          </p:val>
                                        </p:tav>
                                        <p:tav tm="100000">
                                          <p:val>
                                            <p:strVal val="#ppt_w"/>
                                          </p:val>
                                        </p:tav>
                                      </p:tavLst>
                                    </p:anim>
                                    <p:anim calcmode="lin" valueType="num">
                                      <p:cBhvr>
                                        <p:cTn id="36" dur="1000" fill="hold"/>
                                        <p:tgtEl>
                                          <p:spTgt spid="6"/>
                                        </p:tgtEl>
                                        <p:attrNameLst>
                                          <p:attrName>ppt_h</p:attrName>
                                        </p:attrNameLst>
                                      </p:cBhvr>
                                      <p:tavLst>
                                        <p:tav tm="0">
                                          <p:val>
                                            <p:strVal val="#ppt_h"/>
                                          </p:val>
                                        </p:tav>
                                        <p:tav tm="100000">
                                          <p:val>
                                            <p:strVal val="#ppt_h"/>
                                          </p:val>
                                        </p:tav>
                                      </p:tavLst>
                                    </p:anim>
                                    <p:animEffect transition="in" filter="fade">
                                      <p:cBhvr>
                                        <p:cTn id="37"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2" cstate="print"/>
          <a:tile tx="0" ty="0" sx="100000" sy="100000" flip="none" algn="tl"/>
        </a:blipFill>
        <a:effectLst/>
      </p:bgPr>
    </p:bg>
    <p:spTree>
      <p:nvGrpSpPr>
        <p:cNvPr id="1" name=""/>
        <p:cNvGrpSpPr/>
        <p:nvPr/>
      </p:nvGrpSpPr>
      <p:grpSpPr>
        <a:xfrm>
          <a:off x="0" y="0"/>
          <a:ext cx="0" cy="0"/>
          <a:chOff x="0" y="0"/>
          <a:chExt cx="0" cy="0"/>
        </a:xfrm>
      </p:grpSpPr>
      <p:sp>
        <p:nvSpPr>
          <p:cNvPr id="2" name="TextovéPole 1"/>
          <p:cNvSpPr txBox="1"/>
          <p:nvPr/>
        </p:nvSpPr>
        <p:spPr>
          <a:xfrm>
            <a:off x="467544" y="548680"/>
            <a:ext cx="7344816" cy="461665"/>
          </a:xfrm>
          <a:prstGeom prst="rect">
            <a:avLst/>
          </a:prstGeom>
          <a:noFill/>
        </p:spPr>
        <p:txBody>
          <a:bodyPr wrap="square" rtlCol="0">
            <a:spAutoFit/>
          </a:bodyPr>
          <a:lstStyle/>
          <a:p>
            <a:r>
              <a:rPr lang="cs-CZ" sz="2400" dirty="0" smtClean="0">
                <a:latin typeface="Times New Roman" pitchFamily="18" charset="0"/>
                <a:cs typeface="Times New Roman" pitchFamily="18" charset="0"/>
              </a:rPr>
              <a:t>Správně urči podstatná jména:</a:t>
            </a:r>
            <a:endParaRPr lang="cs-CZ" sz="2400" dirty="0">
              <a:latin typeface="Times New Roman" pitchFamily="18" charset="0"/>
              <a:cs typeface="Times New Roman" pitchFamily="18" charset="0"/>
            </a:endParaRPr>
          </a:p>
        </p:txBody>
      </p:sp>
      <p:sp>
        <p:nvSpPr>
          <p:cNvPr id="3" name="TextovéPole 2"/>
          <p:cNvSpPr txBox="1"/>
          <p:nvPr/>
        </p:nvSpPr>
        <p:spPr>
          <a:xfrm>
            <a:off x="539552" y="1340768"/>
            <a:ext cx="1584176" cy="461665"/>
          </a:xfrm>
          <a:prstGeom prst="rect">
            <a:avLst/>
          </a:prstGeom>
          <a:noFill/>
          <a:ln>
            <a:solidFill>
              <a:srgbClr val="FF0000"/>
            </a:solidFill>
          </a:ln>
        </p:spPr>
        <p:txBody>
          <a:bodyPr wrap="square" rtlCol="0">
            <a:spAutoFit/>
          </a:bodyPr>
          <a:lstStyle/>
          <a:p>
            <a:r>
              <a:rPr lang="cs-CZ" sz="2400" dirty="0">
                <a:solidFill>
                  <a:srgbClr val="FF0000"/>
                </a:solidFill>
                <a:latin typeface="Times New Roman" pitchFamily="18" charset="0"/>
                <a:cs typeface="Times New Roman" pitchFamily="18" charset="0"/>
              </a:rPr>
              <a:t>n</a:t>
            </a:r>
            <a:r>
              <a:rPr lang="cs-CZ" sz="2400" dirty="0" smtClean="0">
                <a:solidFill>
                  <a:srgbClr val="FF0000"/>
                </a:solidFill>
                <a:latin typeface="Times New Roman" pitchFamily="18" charset="0"/>
                <a:cs typeface="Times New Roman" pitchFamily="18" charset="0"/>
              </a:rPr>
              <a:t>ázvy osob</a:t>
            </a:r>
            <a:endParaRPr lang="cs-CZ" sz="2400" dirty="0">
              <a:solidFill>
                <a:srgbClr val="FF0000"/>
              </a:solidFill>
              <a:latin typeface="Times New Roman" pitchFamily="18" charset="0"/>
              <a:cs typeface="Times New Roman" pitchFamily="18" charset="0"/>
            </a:endParaRPr>
          </a:p>
        </p:txBody>
      </p:sp>
      <p:sp>
        <p:nvSpPr>
          <p:cNvPr id="4" name="TextovéPole 3"/>
          <p:cNvSpPr txBox="1"/>
          <p:nvPr/>
        </p:nvSpPr>
        <p:spPr>
          <a:xfrm>
            <a:off x="3419872" y="1340768"/>
            <a:ext cx="1800200" cy="461665"/>
          </a:xfrm>
          <a:prstGeom prst="rect">
            <a:avLst/>
          </a:prstGeom>
          <a:noFill/>
          <a:ln>
            <a:solidFill>
              <a:srgbClr val="00B050"/>
            </a:solidFill>
          </a:ln>
        </p:spPr>
        <p:txBody>
          <a:bodyPr wrap="square" rtlCol="0">
            <a:spAutoFit/>
          </a:bodyPr>
          <a:lstStyle/>
          <a:p>
            <a:r>
              <a:rPr lang="cs-CZ" sz="2400" dirty="0">
                <a:solidFill>
                  <a:srgbClr val="00B050"/>
                </a:solidFill>
                <a:latin typeface="Times New Roman" pitchFamily="18" charset="0"/>
                <a:cs typeface="Times New Roman" pitchFamily="18" charset="0"/>
              </a:rPr>
              <a:t>n</a:t>
            </a:r>
            <a:r>
              <a:rPr lang="cs-CZ" sz="2400" dirty="0" smtClean="0">
                <a:solidFill>
                  <a:srgbClr val="00B050"/>
                </a:solidFill>
                <a:latin typeface="Times New Roman" pitchFamily="18" charset="0"/>
                <a:cs typeface="Times New Roman" pitchFamily="18" charset="0"/>
              </a:rPr>
              <a:t>ázvy zvířat</a:t>
            </a:r>
            <a:endParaRPr lang="cs-CZ" sz="2400" dirty="0">
              <a:solidFill>
                <a:srgbClr val="00B050"/>
              </a:solidFill>
              <a:latin typeface="Times New Roman" pitchFamily="18" charset="0"/>
              <a:cs typeface="Times New Roman" pitchFamily="18" charset="0"/>
            </a:endParaRPr>
          </a:p>
        </p:txBody>
      </p:sp>
      <p:sp>
        <p:nvSpPr>
          <p:cNvPr id="5" name="TextovéPole 4"/>
          <p:cNvSpPr txBox="1"/>
          <p:nvPr/>
        </p:nvSpPr>
        <p:spPr>
          <a:xfrm>
            <a:off x="6516216" y="1340768"/>
            <a:ext cx="1584176" cy="461665"/>
          </a:xfrm>
          <a:prstGeom prst="rect">
            <a:avLst/>
          </a:prstGeom>
          <a:noFill/>
          <a:ln>
            <a:solidFill>
              <a:schemeClr val="tx2">
                <a:lumMod val="60000"/>
                <a:lumOff val="40000"/>
              </a:schemeClr>
            </a:solidFill>
          </a:ln>
        </p:spPr>
        <p:txBody>
          <a:bodyPr wrap="square" rtlCol="0">
            <a:spAutoFit/>
          </a:bodyPr>
          <a:lstStyle/>
          <a:p>
            <a:r>
              <a:rPr lang="cs-CZ" sz="2400" dirty="0">
                <a:solidFill>
                  <a:schemeClr val="tx2">
                    <a:lumMod val="60000"/>
                    <a:lumOff val="40000"/>
                  </a:schemeClr>
                </a:solidFill>
                <a:latin typeface="Times New Roman" pitchFamily="18" charset="0"/>
                <a:cs typeface="Times New Roman" pitchFamily="18" charset="0"/>
              </a:rPr>
              <a:t>n</a:t>
            </a:r>
            <a:r>
              <a:rPr lang="cs-CZ" sz="2400" dirty="0" smtClean="0">
                <a:solidFill>
                  <a:schemeClr val="tx2">
                    <a:lumMod val="60000"/>
                    <a:lumOff val="40000"/>
                  </a:schemeClr>
                </a:solidFill>
                <a:latin typeface="Times New Roman" pitchFamily="18" charset="0"/>
                <a:cs typeface="Times New Roman" pitchFamily="18" charset="0"/>
              </a:rPr>
              <a:t>ázvy věcí</a:t>
            </a:r>
            <a:endParaRPr lang="cs-CZ" sz="2400" dirty="0">
              <a:solidFill>
                <a:schemeClr val="tx2">
                  <a:lumMod val="60000"/>
                  <a:lumOff val="40000"/>
                </a:schemeClr>
              </a:solidFill>
              <a:latin typeface="Times New Roman" pitchFamily="18" charset="0"/>
              <a:cs typeface="Times New Roman" pitchFamily="18" charset="0"/>
            </a:endParaRPr>
          </a:p>
        </p:txBody>
      </p:sp>
      <p:pic>
        <p:nvPicPr>
          <p:cNvPr id="1028" name="Picture 4" descr="Zobrazit podrobnosti"/>
          <p:cNvPicPr>
            <a:picLocks noChangeAspect="1" noChangeArrowheads="1"/>
          </p:cNvPicPr>
          <p:nvPr/>
        </p:nvPicPr>
        <p:blipFill>
          <a:blip r:embed="rId3" cstate="print"/>
          <a:srcRect/>
          <a:stretch>
            <a:fillRect/>
          </a:stretch>
        </p:blipFill>
        <p:spPr bwMode="auto">
          <a:xfrm>
            <a:off x="7236296" y="5013176"/>
            <a:ext cx="1368151" cy="1368152"/>
          </a:xfrm>
          <a:prstGeom prst="rect">
            <a:avLst/>
          </a:prstGeom>
          <a:noFill/>
        </p:spPr>
      </p:pic>
      <p:pic>
        <p:nvPicPr>
          <p:cNvPr id="1030" name="Picture 6" descr="Zobrazit podrobnosti"/>
          <p:cNvPicPr>
            <a:picLocks noChangeAspect="1" noChangeArrowheads="1"/>
          </p:cNvPicPr>
          <p:nvPr/>
        </p:nvPicPr>
        <p:blipFill>
          <a:blip r:embed="rId4" cstate="print"/>
          <a:srcRect/>
          <a:stretch>
            <a:fillRect/>
          </a:stretch>
        </p:blipFill>
        <p:spPr bwMode="auto">
          <a:xfrm>
            <a:off x="3779912" y="3212976"/>
            <a:ext cx="1368151" cy="1368152"/>
          </a:xfrm>
          <a:prstGeom prst="rect">
            <a:avLst/>
          </a:prstGeom>
          <a:noFill/>
        </p:spPr>
      </p:pic>
      <p:pic>
        <p:nvPicPr>
          <p:cNvPr id="1032" name="Picture 8" descr="Zobrazit podrobnosti"/>
          <p:cNvPicPr>
            <a:picLocks noChangeAspect="1" noChangeArrowheads="1"/>
          </p:cNvPicPr>
          <p:nvPr/>
        </p:nvPicPr>
        <p:blipFill>
          <a:blip r:embed="rId5" cstate="print"/>
          <a:srcRect/>
          <a:stretch>
            <a:fillRect/>
          </a:stretch>
        </p:blipFill>
        <p:spPr bwMode="auto">
          <a:xfrm>
            <a:off x="539552" y="4437112"/>
            <a:ext cx="1296143" cy="1296144"/>
          </a:xfrm>
          <a:prstGeom prst="rect">
            <a:avLst/>
          </a:prstGeom>
          <a:noFill/>
        </p:spPr>
      </p:pic>
      <p:pic>
        <p:nvPicPr>
          <p:cNvPr id="1034" name="Picture 10" descr="Zobrazit podrobnosti"/>
          <p:cNvPicPr>
            <a:picLocks noChangeAspect="1" noChangeArrowheads="1"/>
          </p:cNvPicPr>
          <p:nvPr/>
        </p:nvPicPr>
        <p:blipFill>
          <a:blip r:embed="rId6" cstate="print"/>
          <a:srcRect/>
          <a:stretch>
            <a:fillRect/>
          </a:stretch>
        </p:blipFill>
        <p:spPr bwMode="auto">
          <a:xfrm>
            <a:off x="7380312" y="2420888"/>
            <a:ext cx="1368151" cy="1368152"/>
          </a:xfrm>
          <a:prstGeom prst="rect">
            <a:avLst/>
          </a:prstGeom>
          <a:noFill/>
        </p:spPr>
      </p:pic>
      <p:pic>
        <p:nvPicPr>
          <p:cNvPr id="1036" name="Picture 12" descr="Zobrazit podrobnosti"/>
          <p:cNvPicPr>
            <a:picLocks noChangeAspect="1" noChangeArrowheads="1"/>
          </p:cNvPicPr>
          <p:nvPr/>
        </p:nvPicPr>
        <p:blipFill>
          <a:blip r:embed="rId7" cstate="print"/>
          <a:srcRect/>
          <a:stretch>
            <a:fillRect/>
          </a:stretch>
        </p:blipFill>
        <p:spPr bwMode="auto">
          <a:xfrm>
            <a:off x="467544" y="2132856"/>
            <a:ext cx="1080120" cy="1080120"/>
          </a:xfrm>
          <a:prstGeom prst="rect">
            <a:avLst/>
          </a:prstGeom>
          <a:noFill/>
        </p:spPr>
      </p:pic>
      <p:pic>
        <p:nvPicPr>
          <p:cNvPr id="1038" name="Picture 14" descr="Zobrazit podrobnosti"/>
          <p:cNvPicPr>
            <a:picLocks noChangeAspect="1" noChangeArrowheads="1"/>
          </p:cNvPicPr>
          <p:nvPr/>
        </p:nvPicPr>
        <p:blipFill>
          <a:blip r:embed="rId8" cstate="print"/>
          <a:srcRect/>
          <a:stretch>
            <a:fillRect/>
          </a:stretch>
        </p:blipFill>
        <p:spPr bwMode="auto">
          <a:xfrm>
            <a:off x="2051720" y="2564904"/>
            <a:ext cx="1368151" cy="1368152"/>
          </a:xfrm>
          <a:prstGeom prst="rect">
            <a:avLst/>
          </a:prstGeom>
          <a:noFill/>
        </p:spPr>
      </p:pic>
      <p:pic>
        <p:nvPicPr>
          <p:cNvPr id="1040" name="Picture 16" descr="Zobrazit podrobnosti"/>
          <p:cNvPicPr>
            <a:picLocks noChangeAspect="1" noChangeArrowheads="1"/>
          </p:cNvPicPr>
          <p:nvPr/>
        </p:nvPicPr>
        <p:blipFill>
          <a:blip r:embed="rId9" cstate="print"/>
          <a:srcRect/>
          <a:stretch>
            <a:fillRect/>
          </a:stretch>
        </p:blipFill>
        <p:spPr bwMode="auto">
          <a:xfrm>
            <a:off x="5148064" y="4941168"/>
            <a:ext cx="1396752" cy="1396753"/>
          </a:xfrm>
          <a:prstGeom prst="rect">
            <a:avLst/>
          </a:prstGeom>
          <a:noFill/>
        </p:spPr>
      </p:pic>
      <p:pic>
        <p:nvPicPr>
          <p:cNvPr id="1042" name="Picture 18" descr="Zobrazit podrobnosti"/>
          <p:cNvPicPr>
            <a:picLocks noChangeAspect="1" noChangeArrowheads="1"/>
          </p:cNvPicPr>
          <p:nvPr/>
        </p:nvPicPr>
        <p:blipFill>
          <a:blip r:embed="rId10" cstate="print"/>
          <a:srcRect/>
          <a:stretch>
            <a:fillRect/>
          </a:stretch>
        </p:blipFill>
        <p:spPr bwMode="auto">
          <a:xfrm>
            <a:off x="4067944" y="1988840"/>
            <a:ext cx="1008111" cy="1008112"/>
          </a:xfrm>
          <a:prstGeom prst="rect">
            <a:avLst/>
          </a:prstGeom>
          <a:noFill/>
        </p:spPr>
      </p:pic>
      <p:pic>
        <p:nvPicPr>
          <p:cNvPr id="1044" name="Picture 20" descr="Zobrazit podrobnosti"/>
          <p:cNvPicPr>
            <a:picLocks noChangeAspect="1" noChangeArrowheads="1"/>
          </p:cNvPicPr>
          <p:nvPr/>
        </p:nvPicPr>
        <p:blipFill>
          <a:blip r:embed="rId11" cstate="print"/>
          <a:srcRect/>
          <a:stretch>
            <a:fillRect/>
          </a:stretch>
        </p:blipFill>
        <p:spPr bwMode="auto">
          <a:xfrm>
            <a:off x="2771800" y="5013176"/>
            <a:ext cx="1152128" cy="1152128"/>
          </a:xfrm>
          <a:prstGeom prst="rect">
            <a:avLst/>
          </a:prstGeom>
          <a:noFill/>
        </p:spPr>
      </p:pic>
      <p:pic>
        <p:nvPicPr>
          <p:cNvPr id="1046" name="Picture 22" descr="Zobrazit podrobnosti"/>
          <p:cNvPicPr>
            <a:picLocks noChangeAspect="1" noChangeArrowheads="1"/>
          </p:cNvPicPr>
          <p:nvPr/>
        </p:nvPicPr>
        <p:blipFill>
          <a:blip r:embed="rId12" cstate="print"/>
          <a:srcRect/>
          <a:stretch>
            <a:fillRect/>
          </a:stretch>
        </p:blipFill>
        <p:spPr bwMode="auto">
          <a:xfrm>
            <a:off x="5652120" y="2996952"/>
            <a:ext cx="1324744" cy="1324745"/>
          </a:xfrm>
          <a:prstGeom prst="rect">
            <a:avLst/>
          </a:prstGeom>
          <a:noFill/>
        </p:spPr>
      </p:pic>
    </p:spTree>
  </p:cSld>
  <p:clrMapOvr>
    <a:masterClrMapping/>
  </p:clrMapOvr>
  <p:transition>
    <p:wedg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grpId="0" nodeType="clickEffect">
                                  <p:stCondLst>
                                    <p:cond delay="0"/>
                                  </p:stCondLst>
                                  <p:iterate type="lt">
                                    <p:tmPct val="10000"/>
                                  </p:iterate>
                                  <p:childTnLst>
                                    <p:set>
                                      <p:cBhvr>
                                        <p:cTn id="13" dur="1" fill="hold">
                                          <p:stCondLst>
                                            <p:cond delay="0"/>
                                          </p:stCondLst>
                                        </p:cTn>
                                        <p:tgtEl>
                                          <p:spTgt spid="3"/>
                                        </p:tgtEl>
                                        <p:attrNameLst>
                                          <p:attrName>style.visibility</p:attrName>
                                        </p:attrNameLst>
                                      </p:cBhvr>
                                      <p:to>
                                        <p:strVal val="visible"/>
                                      </p:to>
                                    </p:set>
                                    <p:animEffect transition="in" filter="fade">
                                      <p:cBhvr>
                                        <p:cTn id="14" dur="2000"/>
                                        <p:tgtEl>
                                          <p:spTgt spid="3"/>
                                        </p:tgtEl>
                                      </p:cBhvr>
                                    </p:animEffect>
                                    <p:anim calcmode="lin" valueType="num">
                                      <p:cBhvr>
                                        <p:cTn id="15" dur="2000" fill="hold"/>
                                        <p:tgtEl>
                                          <p:spTgt spid="3"/>
                                        </p:tgtEl>
                                        <p:attrNameLst>
                                          <p:attrName>ppt_w</p:attrName>
                                        </p:attrNameLst>
                                      </p:cBhvr>
                                      <p:tavLst>
                                        <p:tav tm="0" fmla="#ppt_w*sin(2.5*pi*$)">
                                          <p:val>
                                            <p:fltVal val="0"/>
                                          </p:val>
                                        </p:tav>
                                        <p:tav tm="100000">
                                          <p:val>
                                            <p:fltVal val="1"/>
                                          </p:val>
                                        </p:tav>
                                      </p:tavLst>
                                    </p:anim>
                                    <p:anim calcmode="lin" valueType="num">
                                      <p:cBhvr>
                                        <p:cTn id="16" dur="2000" fill="hold"/>
                                        <p:tgtEl>
                                          <p:spTgt spid="3"/>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45" presetClass="entr" presetSubtype="0" fill="hold" grpId="0" nodeType="clickEffect">
                                  <p:stCondLst>
                                    <p:cond delay="0"/>
                                  </p:stCondLst>
                                  <p:iterate type="lt">
                                    <p:tmPct val="10000"/>
                                  </p:iterate>
                                  <p:childTnLst>
                                    <p:set>
                                      <p:cBhvr>
                                        <p:cTn id="20" dur="1" fill="hold">
                                          <p:stCondLst>
                                            <p:cond delay="0"/>
                                          </p:stCondLst>
                                        </p:cTn>
                                        <p:tgtEl>
                                          <p:spTgt spid="4"/>
                                        </p:tgtEl>
                                        <p:attrNameLst>
                                          <p:attrName>style.visibility</p:attrName>
                                        </p:attrNameLst>
                                      </p:cBhvr>
                                      <p:to>
                                        <p:strVal val="visible"/>
                                      </p:to>
                                    </p:set>
                                    <p:animEffect transition="in" filter="fade">
                                      <p:cBhvr>
                                        <p:cTn id="21" dur="2000"/>
                                        <p:tgtEl>
                                          <p:spTgt spid="4"/>
                                        </p:tgtEl>
                                      </p:cBhvr>
                                    </p:animEffect>
                                    <p:anim calcmode="lin" valueType="num">
                                      <p:cBhvr>
                                        <p:cTn id="22" dur="2000" fill="hold"/>
                                        <p:tgtEl>
                                          <p:spTgt spid="4"/>
                                        </p:tgtEl>
                                        <p:attrNameLst>
                                          <p:attrName>ppt_w</p:attrName>
                                        </p:attrNameLst>
                                      </p:cBhvr>
                                      <p:tavLst>
                                        <p:tav tm="0" fmla="#ppt_w*sin(2.5*pi*$)">
                                          <p:val>
                                            <p:fltVal val="0"/>
                                          </p:val>
                                        </p:tav>
                                        <p:tav tm="100000">
                                          <p:val>
                                            <p:fltVal val="1"/>
                                          </p:val>
                                        </p:tav>
                                      </p:tavLst>
                                    </p:anim>
                                    <p:anim calcmode="lin" valueType="num">
                                      <p:cBhvr>
                                        <p:cTn id="23" dur="2000" fill="hold"/>
                                        <p:tgtEl>
                                          <p:spTgt spid="4"/>
                                        </p:tgtEl>
                                        <p:attrNameLst>
                                          <p:attrName>ppt_h</p:attrName>
                                        </p:attrNameLst>
                                      </p:cBhvr>
                                      <p:tavLst>
                                        <p:tav tm="0">
                                          <p:val>
                                            <p:strVal val="#ppt_h"/>
                                          </p:val>
                                        </p:tav>
                                        <p:tav tm="100000">
                                          <p:val>
                                            <p:strVal val="#ppt_h"/>
                                          </p:val>
                                        </p:tav>
                                      </p:tavLst>
                                    </p:anim>
                                  </p:childTnLst>
                                </p:cTn>
                              </p:par>
                            </p:childTnLst>
                          </p:cTn>
                        </p:par>
                      </p:childTnLst>
                    </p:cTn>
                  </p:par>
                  <p:par>
                    <p:cTn id="24" fill="hold">
                      <p:stCondLst>
                        <p:cond delay="indefinite"/>
                      </p:stCondLst>
                      <p:childTnLst>
                        <p:par>
                          <p:cTn id="25" fill="hold">
                            <p:stCondLst>
                              <p:cond delay="0"/>
                            </p:stCondLst>
                            <p:childTnLst>
                              <p:par>
                                <p:cTn id="26" presetID="45" presetClass="entr" presetSubtype="0" fill="hold" grpId="0" nodeType="clickEffect">
                                  <p:stCondLst>
                                    <p:cond delay="0"/>
                                  </p:stCondLst>
                                  <p:iterate type="lt">
                                    <p:tmPct val="10000"/>
                                  </p:iterate>
                                  <p:childTnLst>
                                    <p:set>
                                      <p:cBhvr>
                                        <p:cTn id="27" dur="1" fill="hold">
                                          <p:stCondLst>
                                            <p:cond delay="0"/>
                                          </p:stCondLst>
                                        </p:cTn>
                                        <p:tgtEl>
                                          <p:spTgt spid="5"/>
                                        </p:tgtEl>
                                        <p:attrNameLst>
                                          <p:attrName>style.visibility</p:attrName>
                                        </p:attrNameLst>
                                      </p:cBhvr>
                                      <p:to>
                                        <p:strVal val="visible"/>
                                      </p:to>
                                    </p:set>
                                    <p:animEffect transition="in" filter="fade">
                                      <p:cBhvr>
                                        <p:cTn id="28" dur="2000"/>
                                        <p:tgtEl>
                                          <p:spTgt spid="5"/>
                                        </p:tgtEl>
                                      </p:cBhvr>
                                    </p:animEffect>
                                    <p:anim calcmode="lin" valueType="num">
                                      <p:cBhvr>
                                        <p:cTn id="29" dur="2000" fill="hold"/>
                                        <p:tgtEl>
                                          <p:spTgt spid="5"/>
                                        </p:tgtEl>
                                        <p:attrNameLst>
                                          <p:attrName>ppt_w</p:attrName>
                                        </p:attrNameLst>
                                      </p:cBhvr>
                                      <p:tavLst>
                                        <p:tav tm="0" fmla="#ppt_w*sin(2.5*pi*$)">
                                          <p:val>
                                            <p:fltVal val="0"/>
                                          </p:val>
                                        </p:tav>
                                        <p:tav tm="100000">
                                          <p:val>
                                            <p:fltVal val="1"/>
                                          </p:val>
                                        </p:tav>
                                      </p:tavLst>
                                    </p:anim>
                                    <p:anim calcmode="lin" valueType="num">
                                      <p:cBhvr>
                                        <p:cTn id="30"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animBg="1"/>
      <p:bldP spid="4" grpId="0" animBg="1"/>
      <p:bldP spid="5"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cstate="print"/>
          <a:tile tx="0" ty="0" sx="100000" sy="100000" flip="none" algn="tl"/>
        </a:blipFill>
        <a:effectLst/>
      </p:bgPr>
    </p:bg>
    <p:spTree>
      <p:nvGrpSpPr>
        <p:cNvPr id="1" name=""/>
        <p:cNvGrpSpPr/>
        <p:nvPr/>
      </p:nvGrpSpPr>
      <p:grpSpPr>
        <a:xfrm>
          <a:off x="0" y="0"/>
          <a:ext cx="0" cy="0"/>
          <a:chOff x="0" y="0"/>
          <a:chExt cx="0" cy="0"/>
        </a:xfrm>
      </p:grpSpPr>
      <p:sp>
        <p:nvSpPr>
          <p:cNvPr id="2" name="TextovéPole 1"/>
          <p:cNvSpPr txBox="1"/>
          <p:nvPr/>
        </p:nvSpPr>
        <p:spPr>
          <a:xfrm>
            <a:off x="395536" y="332656"/>
            <a:ext cx="6768752" cy="523220"/>
          </a:xfrm>
          <a:prstGeom prst="rect">
            <a:avLst/>
          </a:prstGeom>
          <a:noFill/>
        </p:spPr>
        <p:txBody>
          <a:bodyPr wrap="square" rtlCol="0">
            <a:spAutoFit/>
          </a:bodyPr>
          <a:lstStyle/>
          <a:p>
            <a:r>
              <a:rPr lang="cs-CZ" sz="2800" dirty="0" smtClean="0">
                <a:latin typeface="Times New Roman" pitchFamily="18" charset="0"/>
                <a:cs typeface="Times New Roman" pitchFamily="18" charset="0"/>
              </a:rPr>
              <a:t>Ve větách vyhledej podstatná jména.</a:t>
            </a:r>
            <a:endParaRPr lang="cs-CZ" sz="2800" dirty="0">
              <a:latin typeface="Times New Roman" pitchFamily="18" charset="0"/>
              <a:cs typeface="Times New Roman" pitchFamily="18" charset="0"/>
            </a:endParaRPr>
          </a:p>
        </p:txBody>
      </p:sp>
      <p:sp>
        <p:nvSpPr>
          <p:cNvPr id="3" name="TextovéPole 2"/>
          <p:cNvSpPr txBox="1"/>
          <p:nvPr/>
        </p:nvSpPr>
        <p:spPr>
          <a:xfrm>
            <a:off x="251520" y="1196752"/>
            <a:ext cx="8640960" cy="5016758"/>
          </a:xfrm>
          <a:prstGeom prst="rect">
            <a:avLst/>
          </a:prstGeom>
          <a:noFill/>
        </p:spPr>
        <p:txBody>
          <a:bodyPr wrap="square" rtlCol="0">
            <a:spAutoFit/>
          </a:bodyPr>
          <a:lstStyle/>
          <a:p>
            <a:r>
              <a:rPr lang="cs-CZ" sz="4000" dirty="0" smtClean="0">
                <a:latin typeface="Times New Roman" pitchFamily="18" charset="0"/>
                <a:cs typeface="Times New Roman" pitchFamily="18" charset="0"/>
              </a:rPr>
              <a:t>Maminka vaří. Tatínek jede na kole. Ivan píše úkol. Teta peče koláč. Ivanka si hraje. Padá sníh. Pojedeme na výlet vlakem. Je pět hodin. Mám nový batoh. Vezmi si deštník.Dědeček napustil bazén.</a:t>
            </a:r>
          </a:p>
          <a:p>
            <a:r>
              <a:rPr lang="cs-CZ" sz="4000" dirty="0" smtClean="0">
                <a:latin typeface="Times New Roman" pitchFamily="18" charset="0"/>
                <a:cs typeface="Times New Roman" pitchFamily="18" charset="0"/>
              </a:rPr>
              <a:t>Kočka je černá. Tomáš je můj kamarád. Náš dům je velký. Jeníček a Mařenka šli do lesa. Babička plete svetr.</a:t>
            </a:r>
            <a:endParaRPr lang="cs-CZ" sz="4000" dirty="0">
              <a:latin typeface="Times New Roman" pitchFamily="18" charset="0"/>
              <a:cs typeface="Times New Roman" pitchFamily="18" charset="0"/>
            </a:endParaRPr>
          </a:p>
        </p:txBody>
      </p:sp>
    </p:spTree>
  </p:cSld>
  <p:clrMapOvr>
    <a:masterClrMapping/>
  </p:clrMapOvr>
  <p:transition>
    <p:wedg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2" cstate="print"/>
          <a:tile tx="0" ty="0" sx="100000" sy="100000" flip="none" algn="tl"/>
        </a:blipFill>
        <a:effectLst/>
      </p:bgPr>
    </p:bg>
    <p:spTree>
      <p:nvGrpSpPr>
        <p:cNvPr id="1" name=""/>
        <p:cNvGrpSpPr/>
        <p:nvPr/>
      </p:nvGrpSpPr>
      <p:grpSpPr>
        <a:xfrm>
          <a:off x="0" y="0"/>
          <a:ext cx="0" cy="0"/>
          <a:chOff x="0" y="0"/>
          <a:chExt cx="0" cy="0"/>
        </a:xfrm>
      </p:grpSpPr>
      <p:sp>
        <p:nvSpPr>
          <p:cNvPr id="2" name="TextovéPole 1"/>
          <p:cNvSpPr txBox="1"/>
          <p:nvPr/>
        </p:nvSpPr>
        <p:spPr>
          <a:xfrm>
            <a:off x="323528" y="692696"/>
            <a:ext cx="6768752" cy="1077218"/>
          </a:xfrm>
          <a:prstGeom prst="rect">
            <a:avLst/>
          </a:prstGeom>
          <a:noFill/>
        </p:spPr>
        <p:txBody>
          <a:bodyPr wrap="square" rtlCol="0">
            <a:spAutoFit/>
          </a:bodyPr>
          <a:lstStyle/>
          <a:p>
            <a:r>
              <a:rPr lang="cs-CZ" sz="3200" dirty="0" smtClean="0">
                <a:latin typeface="Times New Roman" pitchFamily="18" charset="0"/>
                <a:cs typeface="Times New Roman" pitchFamily="18" charset="0"/>
              </a:rPr>
              <a:t>Vyhledali jste správně podstatná jména, spočítejte, kolik jste jich našli :</a:t>
            </a:r>
            <a:endParaRPr lang="cs-CZ" sz="3200" dirty="0">
              <a:latin typeface="Times New Roman" pitchFamily="18" charset="0"/>
              <a:cs typeface="Times New Roman" pitchFamily="18" charset="0"/>
            </a:endParaRPr>
          </a:p>
        </p:txBody>
      </p:sp>
      <p:sp>
        <p:nvSpPr>
          <p:cNvPr id="3" name="Obdélník 2"/>
          <p:cNvSpPr/>
          <p:nvPr/>
        </p:nvSpPr>
        <p:spPr>
          <a:xfrm>
            <a:off x="6588224" y="1628800"/>
            <a:ext cx="1800200" cy="1584176"/>
          </a:xfrm>
          <a:prstGeom prst="rect">
            <a:avLst/>
          </a:prstGeom>
          <a:solidFill>
            <a:srgbClr val="FF0000"/>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6600" dirty="0" smtClean="0">
                <a:latin typeface="Times New Roman" pitchFamily="18" charset="0"/>
                <a:cs typeface="Times New Roman" pitchFamily="18" charset="0"/>
              </a:rPr>
              <a:t>25</a:t>
            </a:r>
            <a:endParaRPr lang="cs-CZ" sz="6600" dirty="0">
              <a:latin typeface="Times New Roman" pitchFamily="18" charset="0"/>
              <a:cs typeface="Times New Roman" pitchFamily="18" charset="0"/>
            </a:endParaRPr>
          </a:p>
        </p:txBody>
      </p:sp>
      <p:sp>
        <p:nvSpPr>
          <p:cNvPr id="4" name="TextovéPole 3"/>
          <p:cNvSpPr txBox="1"/>
          <p:nvPr/>
        </p:nvSpPr>
        <p:spPr>
          <a:xfrm>
            <a:off x="323528" y="3356992"/>
            <a:ext cx="8496944" cy="584775"/>
          </a:xfrm>
          <a:prstGeom prst="rect">
            <a:avLst/>
          </a:prstGeom>
          <a:noFill/>
        </p:spPr>
        <p:txBody>
          <a:bodyPr wrap="square" rtlCol="0">
            <a:spAutoFit/>
          </a:bodyPr>
          <a:lstStyle/>
          <a:p>
            <a:r>
              <a:rPr lang="cs-CZ" sz="3200" dirty="0" smtClean="0">
                <a:latin typeface="Times New Roman" pitchFamily="18" charset="0"/>
                <a:cs typeface="Times New Roman" pitchFamily="18" charset="0"/>
              </a:rPr>
              <a:t>Výborně, úkol jste zvládli, zasloužíte si pochvalu.</a:t>
            </a:r>
            <a:endParaRPr lang="cs-CZ" sz="3200" dirty="0">
              <a:latin typeface="Times New Roman" pitchFamily="18" charset="0"/>
              <a:cs typeface="Times New Roman" pitchFamily="18" charset="0"/>
            </a:endParaRPr>
          </a:p>
        </p:txBody>
      </p:sp>
      <p:pic>
        <p:nvPicPr>
          <p:cNvPr id="1026" name="Picture 2" descr="Zobrazit podrobnosti"/>
          <p:cNvPicPr>
            <a:picLocks noChangeAspect="1" noChangeArrowheads="1"/>
          </p:cNvPicPr>
          <p:nvPr/>
        </p:nvPicPr>
        <p:blipFill>
          <a:blip r:embed="rId3" cstate="print"/>
          <a:srcRect/>
          <a:stretch>
            <a:fillRect/>
          </a:stretch>
        </p:blipFill>
        <p:spPr bwMode="auto">
          <a:xfrm>
            <a:off x="3563888" y="4293096"/>
            <a:ext cx="1828800" cy="1828801"/>
          </a:xfrm>
          <a:prstGeom prst="rect">
            <a:avLst/>
          </a:prstGeom>
          <a:noFill/>
        </p:spPr>
      </p:pic>
      <p:sp>
        <p:nvSpPr>
          <p:cNvPr id="7" name="Obdélník 6"/>
          <p:cNvSpPr/>
          <p:nvPr/>
        </p:nvSpPr>
        <p:spPr>
          <a:xfrm rot="1167960">
            <a:off x="4355384" y="5196439"/>
            <a:ext cx="799583" cy="76882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s-CZ" sz="4800" dirty="0" smtClean="0">
                <a:ln>
                  <a:solidFill>
                    <a:schemeClr val="tx1"/>
                  </a:solidFill>
                </a:ln>
              </a:rPr>
              <a:t>1</a:t>
            </a:r>
            <a:endParaRPr lang="cs-CZ" sz="4800" dirty="0"/>
          </a:p>
        </p:txBody>
      </p:sp>
    </p:spTree>
  </p:cSld>
  <p:clrMapOvr>
    <a:masterClrMapping/>
  </p:clrMapOvr>
  <p:transition>
    <p:wedg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2000"/>
                                        <p:tgtEl>
                                          <p:spTgt spid="2">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0" presetClass="entr"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edge">
                                      <p:cBhvr>
                                        <p:cTn id="12" dur="2000"/>
                                        <p:tgtEl>
                                          <p:spTgt spid="3"/>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0" end="0"/>
                                            </p:txEl>
                                          </p:spTgt>
                                        </p:tgtEl>
                                        <p:attrNameLst>
                                          <p:attrName>style.visibility</p:attrName>
                                        </p:attrNameLst>
                                      </p:cBhvr>
                                      <p:to>
                                        <p:strVal val="visible"/>
                                      </p:to>
                                    </p:set>
                                    <p:animEffect transition="in" filter="fade">
                                      <p:cBhvr>
                                        <p:cTn id="17" dur="2000"/>
                                        <p:tgtEl>
                                          <p:spTgt spid="4">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nodeType="clickEffect">
                                  <p:stCondLst>
                                    <p:cond delay="0"/>
                                  </p:stCondLst>
                                  <p:childTnLst>
                                    <p:set>
                                      <p:cBhvr>
                                        <p:cTn id="21" dur="1" fill="hold">
                                          <p:stCondLst>
                                            <p:cond delay="0"/>
                                          </p:stCondLst>
                                        </p:cTn>
                                        <p:tgtEl>
                                          <p:spTgt spid="1026"/>
                                        </p:tgtEl>
                                        <p:attrNameLst>
                                          <p:attrName>style.visibility</p:attrName>
                                        </p:attrNameLst>
                                      </p:cBhvr>
                                      <p:to>
                                        <p:strVal val="visible"/>
                                      </p:to>
                                    </p:set>
                                    <p:animEffect transition="in" filter="dissolve">
                                      <p:cBhvr>
                                        <p:cTn id="22" dur="500"/>
                                        <p:tgtEl>
                                          <p:spTgt spid="10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fontScale="90000"/>
          </a:bodyPr>
          <a:lstStyle/>
          <a:p>
            <a:r>
              <a:rPr lang="cs-CZ" dirty="0" smtClean="0"/>
              <a:t>Použité zdroje .</a:t>
            </a:r>
            <a:br>
              <a:rPr lang="cs-CZ" dirty="0" smtClean="0"/>
            </a:br>
            <a:endParaRPr lang="cs-CZ" dirty="0"/>
          </a:p>
        </p:txBody>
      </p:sp>
      <p:sp>
        <p:nvSpPr>
          <p:cNvPr id="3" name="Zástupný symbol pro obsah 2"/>
          <p:cNvSpPr>
            <a:spLocks noGrp="1"/>
          </p:cNvSpPr>
          <p:nvPr>
            <p:ph idx="1"/>
          </p:nvPr>
        </p:nvSpPr>
        <p:spPr/>
        <p:txBody>
          <a:bodyPr/>
          <a:lstStyle/>
          <a:p>
            <a:r>
              <a:rPr lang="cs-CZ" dirty="0">
                <a:latin typeface="Times New Roman" pitchFamily="18" charset="0"/>
                <a:cs typeface="Times New Roman" pitchFamily="18" charset="0"/>
              </a:rPr>
              <a:t> </a:t>
            </a:r>
            <a:r>
              <a:rPr lang="cs-CZ" sz="2400" dirty="0">
                <a:latin typeface="Times New Roman" pitchFamily="18" charset="0"/>
                <a:cs typeface="Times New Roman" pitchFamily="18" charset="0"/>
              </a:rPr>
              <a:t>Použité obrázky jsou </a:t>
            </a:r>
            <a:r>
              <a:rPr lang="cs-CZ" sz="2400" dirty="0" err="1">
                <a:latin typeface="Times New Roman" pitchFamily="18" charset="0"/>
                <a:cs typeface="Times New Roman" pitchFamily="18" charset="0"/>
              </a:rPr>
              <a:t>screeny</a:t>
            </a:r>
            <a:r>
              <a:rPr lang="cs-CZ" sz="2400" dirty="0">
                <a:latin typeface="Times New Roman" pitchFamily="18" charset="0"/>
                <a:cs typeface="Times New Roman" pitchFamily="18" charset="0"/>
              </a:rPr>
              <a:t> z MS Office</a:t>
            </a:r>
          </a:p>
          <a:p>
            <a:r>
              <a:rPr lang="cs-CZ" sz="2400" dirty="0">
                <a:latin typeface="Times New Roman" pitchFamily="18" charset="0"/>
                <a:cs typeface="Times New Roman" pitchFamily="18" charset="0"/>
              </a:rPr>
              <a:t> Použité obrázky pocházejí z databáze obrázků MS Office</a:t>
            </a:r>
            <a:endParaRPr lang="cs-CZ" sz="2400" dirty="0"/>
          </a:p>
        </p:txBody>
      </p:sp>
    </p:spTree>
    <p:extLst>
      <p:ext uri="{BB962C8B-B14F-4D97-AF65-F5344CB8AC3E}">
        <p14:creationId xmlns:p14="http://schemas.microsoft.com/office/powerpoint/2010/main" val="3257649678"/>
      </p:ext>
    </p:extLst>
  </p:cSld>
  <p:clrMapOvr>
    <a:masterClrMapping/>
  </p:clrMapOvr>
  <p:transition>
    <p:wedge/>
  </p:transition>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255</TotalTime>
  <Words>193</Words>
  <Application>Microsoft Office PowerPoint</Application>
  <PresentationFormat>Předvádění na obrazovce (4:3)</PresentationFormat>
  <Paragraphs>20</Paragraphs>
  <Slides>6</Slides>
  <Notes>0</Notes>
  <HiddenSlides>0</HiddenSlides>
  <MMClips>0</MMClips>
  <ScaleCrop>false</ScaleCrop>
  <HeadingPairs>
    <vt:vector size="4" baseType="variant">
      <vt:variant>
        <vt:lpstr>Motiv</vt:lpstr>
      </vt:variant>
      <vt:variant>
        <vt:i4>1</vt:i4>
      </vt:variant>
      <vt:variant>
        <vt:lpstr>Nadpisy snímků</vt:lpstr>
      </vt:variant>
      <vt:variant>
        <vt:i4>6</vt:i4>
      </vt:variant>
    </vt:vector>
  </HeadingPairs>
  <TitlesOfParts>
    <vt:vector size="7" baseType="lpstr">
      <vt:lpstr>Motiv sady Office</vt:lpstr>
      <vt:lpstr>JAZYK A JAZYKOVÁ KOMUNIKACE Podstatná jména Radka Smetanová  VY_32_INOVACE_podstatnajmena_07</vt:lpstr>
      <vt:lpstr>Prezentace aplikace PowerPoint</vt:lpstr>
      <vt:lpstr>Prezentace aplikace PowerPoint</vt:lpstr>
      <vt:lpstr>Prezentace aplikace PowerPoint</vt:lpstr>
      <vt:lpstr>Prezentace aplikace PowerPoint</vt:lpstr>
      <vt:lpstr>Použité zdroje . </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JAZYK A JAZYKOVÁ KOMUNIKACE Podstatná jména Radka Smetanová  VY_32_INOVACE_podstatnajmena_</dc:title>
  <dc:creator>pc</dc:creator>
  <cp:lastModifiedBy>Tabule</cp:lastModifiedBy>
  <cp:revision>31</cp:revision>
  <dcterms:created xsi:type="dcterms:W3CDTF">2011-04-28T16:43:22Z</dcterms:created>
  <dcterms:modified xsi:type="dcterms:W3CDTF">2012-06-15T08:58:19Z</dcterms:modified>
</cp:coreProperties>
</file>