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9BA8E-6CE3-4661-B23F-4AC204C28678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32E30-E677-4A40-8E7D-DEAEBF0069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3"/>
            <a:ext cx="7774632" cy="276373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JAZYK A JAZYKOVÁ KOMUNIKACE</a:t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Rod ženský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VY_32_INOVACE_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rodzensky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_11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21088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836712"/>
            <a:ext cx="8784976" cy="1143000"/>
          </a:xfrm>
        </p:spPr>
        <p:txBody>
          <a:bodyPr>
            <a:no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VZORY PODSTATNÝCH JMEN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2348880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ROD ŽENSKÝ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3933056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řekni si jedna... a ukaž si zájmenem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725144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Určení vzoru:</a:t>
            </a: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podstatné jméno si řekni v 1. a 2. pádě,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podle zakončení poznáš, k jakému vzoru patří</a:t>
            </a:r>
          </a:p>
          <a:p>
            <a:pPr algn="just"/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764704"/>
            <a:ext cx="3600400" cy="11430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7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VZORY</a:t>
            </a:r>
            <a:endParaRPr lang="cs-CZ" sz="72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51520" y="2492896"/>
            <a:ext cx="2304256" cy="122413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žena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979712" y="4221088"/>
            <a:ext cx="2304256" cy="122413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růže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499992" y="4221088"/>
            <a:ext cx="2304256" cy="122413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píseň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588224" y="2564904"/>
            <a:ext cx="2304256" cy="122413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kost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5904656" cy="72008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Žena – vzor s koncovkou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7" y="1340769"/>
          <a:ext cx="7056785" cy="432048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848203"/>
                <a:gridCol w="2464274"/>
                <a:gridCol w="2744308"/>
              </a:tblGrid>
              <a:tr h="568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PÁD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jednotné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množné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žena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2.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3.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ženě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ženám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ženu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5.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ženo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6.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ženě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ženách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360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7.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ženou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ženami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79512" y="6021288"/>
            <a:ext cx="8748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áza, tužka, květina, mísa, tráva, Vltava, škola, žába, máma, banka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Doplň i/y</a:t>
            </a:r>
          </a:p>
          <a:p>
            <a:pPr eaLnBrk="0" hangingPunct="0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Kuchař vložil pekáč do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troub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Na pasece tančí lesní víl__. Hvězd__  jasně svítily na nočním nebi. Dej pozor na nebezpečné vos__. Ozývalo se houkání sov__. Okolní louk__ hýří barvami. Cenné věci jsme uložili do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truhl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77809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Růže – vzor s koncovkou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5733256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edle, vůle, televize, cibule, tabule, bledule, židle, čarodějnice, čepice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11560" y="1397000"/>
          <a:ext cx="7056784" cy="393814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923292"/>
                <a:gridCol w="2248554"/>
                <a:gridCol w="2884938"/>
              </a:tblGrid>
              <a:tr h="4841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PÁD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jednotné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množné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2.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růží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3.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růžím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5.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6.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růži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růžích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4577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7.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růží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růžemi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</a:tbl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5689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Doplň i/y</a:t>
            </a:r>
          </a:p>
          <a:p>
            <a:pPr eaLnBrk="0" hangingPunct="0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Ve škole píšeme na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tabul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Maminka krájela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cibul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Nedívej se dlouho na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televiz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Komín je plný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saz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Strmé skály ční nad hlubokou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rokl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Sejdeme se za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chvíl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Máš silnou vůl__? Kup mi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bledul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Na vysoké jedl__ skákala veverka.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70609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Píseň – vzor bez koncovky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67544" y="1268760"/>
          <a:ext cx="7920880" cy="439248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158333"/>
                <a:gridCol w="2591401"/>
                <a:gridCol w="3171146"/>
              </a:tblGrid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PÁD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jednotné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množné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píseň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písně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2.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písně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písní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3.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písním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píseň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písně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5.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písně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6.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písni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písních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490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7.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písní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písněmi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6021288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ánev, větev, postel, láhev, broskev, skříň, kázeň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80648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Doplň i/y</a:t>
            </a:r>
          </a:p>
          <a:p>
            <a:pPr eaLnBrk="0" hangingPunct="0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 pláž__ byly kamínky. Líný Honza ležel na pec__. Krtci si dělají chodbičky v zem__. Kompot s 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broskvem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 byl výborný. Voda v 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láhv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 byla teplá. Skřivan pípal na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větv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__. Maminka smažila na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pánv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 vajíčka. Vlk ležel v postel__.</a:t>
            </a:r>
          </a:p>
          <a:p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5698976" cy="85010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Kost – vzor bez koncovky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628800"/>
          <a:ext cx="7056785" cy="412023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922879"/>
                <a:gridCol w="2308703"/>
                <a:gridCol w="2825203"/>
              </a:tblGrid>
              <a:tr h="5417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PÁD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jednotné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množné číslo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1.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2.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kostí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3.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kostem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kost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5.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6.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kosti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kostech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  <a:tr h="511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7. 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kostí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kostmi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5548" marR="65548" marT="32774" marB="32774" horzOverflow="overflow"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6021288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tep, sůl, ves, obuv, lest, lež, směs, veš, pěst, pověst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cs-CZ" sz="3600" b="1" i="1" dirty="0" smtClean="0">
                <a:latin typeface="Times New Roman" pitchFamily="18" charset="0"/>
                <a:cs typeface="Times New Roman" pitchFamily="18" charset="0"/>
              </a:rPr>
              <a:t>Doplň i/y</a:t>
            </a:r>
          </a:p>
          <a:p>
            <a:pPr eaLnBrk="0" hangingPunct="0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Kvalitní nože se vyrábějí z ocel__. Teta leštila nádobí z mosaz__. Jeli jsme na kole do Břeclav__. Na okraji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__ rostou topoly. Zlost__ nedávej volný průchod. Viděla jsem různé směs__. Dědeček nám četl staré pověst__ z našeho města.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392</Words>
  <Application>Microsoft Office PowerPoint</Application>
  <PresentationFormat>Předvádění na obrazovce (4:3)</PresentationFormat>
  <Paragraphs>128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JAZYK A JAZYKOVÁ KOMUNIKACE Rod ženský Radka Smetanová  VY_32_INOVACE_rodzensky_11</vt:lpstr>
      <vt:lpstr>VZORY PODSTATNÝCH JMEN</vt:lpstr>
      <vt:lpstr>VZORY</vt:lpstr>
      <vt:lpstr>Žena – vzor s koncovkou</vt:lpstr>
      <vt:lpstr>Prezentace aplikace PowerPoint</vt:lpstr>
      <vt:lpstr>Růže – vzor s koncovkou</vt:lpstr>
      <vt:lpstr>Prezentace aplikace PowerPoint</vt:lpstr>
      <vt:lpstr>Píseň – vzor bez koncovky</vt:lpstr>
      <vt:lpstr>Prezentace aplikace PowerPoint</vt:lpstr>
      <vt:lpstr>Kost – vzor bez koncovky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Rod ženský Radka Smetanová  VY_32_INOVACE_rodzensky_</dc:title>
  <dc:creator>pc</dc:creator>
  <cp:lastModifiedBy>Tabule</cp:lastModifiedBy>
  <cp:revision>15</cp:revision>
  <dcterms:created xsi:type="dcterms:W3CDTF">2011-04-27T17:03:30Z</dcterms:created>
  <dcterms:modified xsi:type="dcterms:W3CDTF">2011-09-08T17:47:08Z</dcterms:modified>
</cp:coreProperties>
</file>