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26FF8FD4-63DA-4FAB-B8DF-B523D11C6093}" type="datetimeFigureOut">
              <a:rPr lang="cs-CZ" smtClean="0"/>
              <a:pPr/>
              <a:t>15.6.2012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006702D-891B-4BEA-B36E-C902AC76DE9C}" type="slidenum">
              <a:rPr lang="cs-CZ" smtClean="0"/>
              <a:pPr/>
              <a:t>‹#›</a:t>
            </a:fld>
            <a:endParaRPr lang="cs-CZ"/>
          </a:p>
        </p:txBody>
      </p:sp>
    </p:spTree>
  </p:cSld>
  <p:clrMapOvr>
    <a:masterClrMapping/>
  </p:clrMapOvr>
  <p:transition>
    <p:wedg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6FF8FD4-63DA-4FAB-B8DF-B523D11C6093}" type="datetimeFigureOut">
              <a:rPr lang="cs-CZ" smtClean="0"/>
              <a:pPr/>
              <a:t>15.6.2012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006702D-891B-4BEA-B36E-C902AC76DE9C}" type="slidenum">
              <a:rPr lang="cs-CZ" smtClean="0"/>
              <a:pPr/>
              <a:t>‹#›</a:t>
            </a:fld>
            <a:endParaRPr lang="cs-CZ"/>
          </a:p>
        </p:txBody>
      </p:sp>
    </p:spTree>
  </p:cSld>
  <p:clrMapOvr>
    <a:masterClrMapping/>
  </p:clrMapOvr>
  <p:transition>
    <p:wedg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26FF8FD4-63DA-4FAB-B8DF-B523D11C6093}" type="datetimeFigureOut">
              <a:rPr lang="cs-CZ" smtClean="0"/>
              <a:pPr/>
              <a:t>15.6.2012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006702D-891B-4BEA-B36E-C902AC76DE9C}" type="slidenum">
              <a:rPr lang="cs-CZ" smtClean="0"/>
              <a:pPr/>
              <a:t>‹#›</a:t>
            </a:fld>
            <a:endParaRPr lang="cs-CZ"/>
          </a:p>
        </p:txBody>
      </p:sp>
    </p:spTree>
  </p:cSld>
  <p:clrMapOvr>
    <a:masterClrMapping/>
  </p:clrMapOvr>
  <p:transition>
    <p:wedg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26FF8FD4-63DA-4FAB-B8DF-B523D11C6093}" type="datetimeFigureOut">
              <a:rPr lang="cs-CZ" smtClean="0"/>
              <a:pPr/>
              <a:t>15.6.2012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006702D-891B-4BEA-B36E-C902AC76DE9C}" type="slidenum">
              <a:rPr lang="cs-CZ" smtClean="0"/>
              <a:pPr/>
              <a:t>‹#›</a:t>
            </a:fld>
            <a:endParaRPr lang="cs-CZ"/>
          </a:p>
        </p:txBody>
      </p:sp>
    </p:spTree>
  </p:cSld>
  <p:clrMapOvr>
    <a:masterClrMapping/>
  </p:clrMapOvr>
  <p:transition>
    <p:wedg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26FF8FD4-63DA-4FAB-B8DF-B523D11C6093}" type="datetimeFigureOut">
              <a:rPr lang="cs-CZ" smtClean="0"/>
              <a:pPr/>
              <a:t>15.6.2012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006702D-891B-4BEA-B36E-C902AC76DE9C}" type="slidenum">
              <a:rPr lang="cs-CZ" smtClean="0"/>
              <a:pPr/>
              <a:t>‹#›</a:t>
            </a:fld>
            <a:endParaRPr lang="cs-CZ"/>
          </a:p>
        </p:txBody>
      </p:sp>
    </p:spTree>
  </p:cSld>
  <p:clrMapOvr>
    <a:masterClrMapping/>
  </p:clrMapOvr>
  <p:transition>
    <p:wedg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26FF8FD4-63DA-4FAB-B8DF-B523D11C6093}" type="datetimeFigureOut">
              <a:rPr lang="cs-CZ" smtClean="0"/>
              <a:pPr/>
              <a:t>15.6.2012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F006702D-891B-4BEA-B36E-C902AC76DE9C}" type="slidenum">
              <a:rPr lang="cs-CZ" smtClean="0"/>
              <a:pPr/>
              <a:t>‹#›</a:t>
            </a:fld>
            <a:endParaRPr lang="cs-CZ"/>
          </a:p>
        </p:txBody>
      </p:sp>
    </p:spTree>
  </p:cSld>
  <p:clrMapOvr>
    <a:masterClrMapping/>
  </p:clrMapOvr>
  <p:transition>
    <p:wedg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6FF8FD4-63DA-4FAB-B8DF-B523D11C6093}" type="datetimeFigureOut">
              <a:rPr lang="cs-CZ" smtClean="0"/>
              <a:pPr/>
              <a:t>15.6.2012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006702D-891B-4BEA-B36E-C902AC76DE9C}" type="slidenum">
              <a:rPr lang="cs-CZ" smtClean="0"/>
              <a:pPr/>
              <a:t>‹#›</a:t>
            </a:fld>
            <a:endParaRPr lang="cs-CZ"/>
          </a:p>
        </p:txBody>
      </p:sp>
    </p:spTree>
  </p:cSld>
  <p:clrMapOvr>
    <a:masterClrMapping/>
  </p:clrMapOvr>
  <p:transition>
    <p:wedg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26FF8FD4-63DA-4FAB-B8DF-B523D11C6093}" type="datetimeFigureOut">
              <a:rPr lang="cs-CZ" smtClean="0"/>
              <a:pPr/>
              <a:t>15.6.2012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006702D-891B-4BEA-B36E-C902AC76DE9C}" type="slidenum">
              <a:rPr lang="cs-CZ" smtClean="0"/>
              <a:pPr/>
              <a:t>‹#›</a:t>
            </a:fld>
            <a:endParaRPr lang="cs-CZ"/>
          </a:p>
        </p:txBody>
      </p:sp>
    </p:spTree>
  </p:cSld>
  <p:clrMapOvr>
    <a:masterClrMapping/>
  </p:clrMapOvr>
  <p:transition>
    <p:wedg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26FF8FD4-63DA-4FAB-B8DF-B523D11C6093}" type="datetimeFigureOut">
              <a:rPr lang="cs-CZ" smtClean="0"/>
              <a:pPr/>
              <a:t>15.6.2012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006702D-891B-4BEA-B36E-C902AC76DE9C}" type="slidenum">
              <a:rPr lang="cs-CZ" smtClean="0"/>
              <a:pPr/>
              <a:t>‹#›</a:t>
            </a:fld>
            <a:endParaRPr lang="cs-CZ"/>
          </a:p>
        </p:txBody>
      </p:sp>
    </p:spTree>
  </p:cSld>
  <p:clrMapOvr>
    <a:masterClrMapping/>
  </p:clrMapOvr>
  <p:transition>
    <p:wedg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6FF8FD4-63DA-4FAB-B8DF-B523D11C6093}" type="datetimeFigureOut">
              <a:rPr lang="cs-CZ" smtClean="0"/>
              <a:pPr/>
              <a:t>15.6.2012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006702D-891B-4BEA-B36E-C902AC76DE9C}" type="slidenum">
              <a:rPr lang="cs-CZ" smtClean="0"/>
              <a:pPr/>
              <a:t>‹#›</a:t>
            </a:fld>
            <a:endParaRPr lang="cs-CZ"/>
          </a:p>
        </p:txBody>
      </p:sp>
    </p:spTree>
  </p:cSld>
  <p:clrMapOvr>
    <a:masterClrMapping/>
  </p:clrMapOvr>
  <p:transition>
    <p:wedg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6FF8FD4-63DA-4FAB-B8DF-B523D11C6093}" type="datetimeFigureOut">
              <a:rPr lang="cs-CZ" smtClean="0"/>
              <a:pPr/>
              <a:t>15.6.2012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006702D-891B-4BEA-B36E-C902AC76DE9C}" type="slidenum">
              <a:rPr lang="cs-CZ" smtClean="0"/>
              <a:pPr/>
              <a:t>‹#›</a:t>
            </a:fld>
            <a:endParaRPr lang="cs-CZ"/>
          </a:p>
        </p:txBody>
      </p:sp>
    </p:spTree>
  </p:cSld>
  <p:clrMapOvr>
    <a:masterClrMapping/>
  </p:clrMapOvr>
  <p:transition>
    <p:wedg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FF8FD4-63DA-4FAB-B8DF-B523D11C6093}" type="datetimeFigureOut">
              <a:rPr lang="cs-CZ" smtClean="0"/>
              <a:pPr/>
              <a:t>15.6.2012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06702D-891B-4BEA-B36E-C902AC76DE9C}"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wedge/>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cstate="print"/>
          <a:tile tx="0" ty="0" sx="100000" sy="100000" flip="none" algn="tl"/>
        </a:blip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a:xfrm>
            <a:off x="755576" y="1484785"/>
            <a:ext cx="7702624" cy="2115666"/>
          </a:xfrm>
        </p:spPr>
        <p:txBody>
          <a:bodyPr>
            <a:normAutofit fontScale="90000"/>
          </a:bodyPr>
          <a:lstStyle/>
          <a:p>
            <a:r>
              <a:rPr lang="cs-CZ" sz="3600" dirty="0" smtClean="0">
                <a:latin typeface="Times New Roman" pitchFamily="18" charset="0"/>
                <a:cs typeface="Times New Roman" pitchFamily="18" charset="0"/>
              </a:rPr>
              <a:t>JAZYK A JAZYKOVÁ KOMUNIKACE</a:t>
            </a:r>
            <a:r>
              <a:rPr lang="cs-CZ" dirty="0" smtClean="0"/>
              <a:t/>
            </a:r>
            <a:br>
              <a:rPr lang="cs-CZ" dirty="0" smtClean="0"/>
            </a:br>
            <a:r>
              <a:rPr lang="cs-CZ" sz="6700" b="1" dirty="0" smtClean="0">
                <a:latin typeface="Times New Roman" pitchFamily="18" charset="0"/>
                <a:cs typeface="Times New Roman" pitchFamily="18" charset="0"/>
              </a:rPr>
              <a:t>Slovesa</a:t>
            </a:r>
            <a:r>
              <a:rPr lang="cs-CZ" dirty="0" smtClean="0"/>
              <a:t/>
            </a:r>
            <a:br>
              <a:rPr lang="cs-CZ" dirty="0" smtClean="0"/>
            </a:br>
            <a:r>
              <a:rPr lang="cs-CZ" dirty="0" smtClean="0">
                <a:latin typeface="Times New Roman" pitchFamily="18" charset="0"/>
                <a:cs typeface="Times New Roman" pitchFamily="18" charset="0"/>
              </a:rPr>
              <a:t>Radka Smetanová</a:t>
            </a:r>
            <a:r>
              <a:rPr lang="cs-CZ" dirty="0" smtClean="0"/>
              <a:t/>
            </a:r>
            <a:br>
              <a:rPr lang="cs-CZ" dirty="0" smtClean="0"/>
            </a:br>
            <a:r>
              <a:rPr lang="cs-CZ" dirty="0"/>
              <a:t/>
            </a:r>
            <a:br>
              <a:rPr lang="cs-CZ" dirty="0"/>
            </a:br>
            <a:r>
              <a:rPr lang="cs-CZ" sz="4000" dirty="0" smtClean="0">
                <a:latin typeface="Times New Roman" pitchFamily="18" charset="0"/>
                <a:cs typeface="Times New Roman" pitchFamily="18" charset="0"/>
              </a:rPr>
              <a:t>VY_32_INOVACE_slovesa_18</a:t>
            </a:r>
            <a:endParaRPr lang="cs-CZ" sz="4000" dirty="0">
              <a:latin typeface="Times New Roman" pitchFamily="18" charset="0"/>
              <a:cs typeface="Times New Roman" pitchFamily="18" charset="0"/>
            </a:endParaRPr>
          </a:p>
        </p:txBody>
      </p:sp>
      <p:sp>
        <p:nvSpPr>
          <p:cNvPr id="3" name="Podnadpis 2"/>
          <p:cNvSpPr>
            <a:spLocks noGrp="1"/>
          </p:cNvSpPr>
          <p:nvPr>
            <p:ph type="subTitle" idx="1"/>
          </p:nvPr>
        </p:nvSpPr>
        <p:spPr>
          <a:xfrm>
            <a:off x="1331640" y="4221088"/>
            <a:ext cx="6400800" cy="1752600"/>
          </a:xfrm>
        </p:spPr>
        <p:txBody>
          <a:bodyPr/>
          <a:lstStyle/>
          <a:p>
            <a:endParaRPr lang="cs-CZ" dirty="0"/>
          </a:p>
        </p:txBody>
      </p:sp>
      <p:pic>
        <p:nvPicPr>
          <p:cNvPr id="4" name="Obrázek 3" descr="F:\1-Radka\LOGO NA ŠABLONY.jpg"/>
          <p:cNvPicPr/>
          <p:nvPr/>
        </p:nvPicPr>
        <p:blipFill>
          <a:blip r:embed="rId3" cstate="print"/>
          <a:srcRect/>
          <a:stretch>
            <a:fillRect/>
          </a:stretch>
        </p:blipFill>
        <p:spPr bwMode="auto">
          <a:xfrm>
            <a:off x="827584" y="4653136"/>
            <a:ext cx="7488832" cy="1512168"/>
          </a:xfrm>
          <a:prstGeom prst="rect">
            <a:avLst/>
          </a:prstGeom>
          <a:noFill/>
          <a:ln w="9525">
            <a:noFill/>
            <a:miter lim="800000"/>
            <a:headEnd/>
            <a:tailEnd/>
          </a:ln>
        </p:spPr>
      </p:pic>
    </p:spTree>
  </p:cSld>
  <p:clrMapOvr>
    <a:masterClrMapping/>
  </p:clrMapOvr>
  <p:transition>
    <p:wedg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cstate="print"/>
          <a:tile tx="0" ty="0" sx="100000" sy="100000" flip="none" algn="tl"/>
        </a:blipFill>
        <a:effectLst/>
      </p:bgPr>
    </p:bg>
    <p:spTree>
      <p:nvGrpSpPr>
        <p:cNvPr id="1" name=""/>
        <p:cNvGrpSpPr/>
        <p:nvPr/>
      </p:nvGrpSpPr>
      <p:grpSpPr>
        <a:xfrm>
          <a:off x="0" y="0"/>
          <a:ext cx="0" cy="0"/>
          <a:chOff x="0" y="0"/>
          <a:chExt cx="0" cy="0"/>
        </a:xfrm>
      </p:grpSpPr>
      <p:sp>
        <p:nvSpPr>
          <p:cNvPr id="2" name="TextovéPole 1"/>
          <p:cNvSpPr txBox="1"/>
          <p:nvPr/>
        </p:nvSpPr>
        <p:spPr>
          <a:xfrm>
            <a:off x="395536" y="692696"/>
            <a:ext cx="8352928" cy="3416320"/>
          </a:xfrm>
          <a:prstGeom prst="rect">
            <a:avLst/>
          </a:prstGeom>
          <a:noFill/>
        </p:spPr>
        <p:txBody>
          <a:bodyPr wrap="square" rtlCol="0">
            <a:spAutoFit/>
          </a:bodyPr>
          <a:lstStyle/>
          <a:p>
            <a:r>
              <a:rPr lang="cs-CZ" sz="5400" dirty="0" smtClean="0">
                <a:solidFill>
                  <a:srgbClr val="FF0000"/>
                </a:solidFill>
                <a:latin typeface="Times New Roman" pitchFamily="18" charset="0"/>
                <a:cs typeface="Times New Roman" pitchFamily="18" charset="0"/>
              </a:rPr>
              <a:t>Slovesa</a:t>
            </a:r>
            <a:r>
              <a:rPr lang="cs-CZ" sz="5400" dirty="0" smtClean="0">
                <a:latin typeface="Times New Roman" pitchFamily="18" charset="0"/>
                <a:cs typeface="Times New Roman" pitchFamily="18" charset="0"/>
              </a:rPr>
              <a:t> jsou slova, která nám říkají, co </a:t>
            </a:r>
            <a:r>
              <a:rPr lang="cs-CZ" sz="5400" b="1" dirty="0" smtClean="0">
                <a:latin typeface="Times New Roman" pitchFamily="18" charset="0"/>
                <a:cs typeface="Times New Roman" pitchFamily="18" charset="0"/>
              </a:rPr>
              <a:t>osoby</a:t>
            </a:r>
            <a:r>
              <a:rPr lang="cs-CZ" sz="5400" dirty="0" smtClean="0">
                <a:latin typeface="Times New Roman" pitchFamily="18" charset="0"/>
                <a:cs typeface="Times New Roman" pitchFamily="18" charset="0"/>
              </a:rPr>
              <a:t>, </a:t>
            </a:r>
            <a:r>
              <a:rPr lang="cs-CZ" sz="5400" b="1" dirty="0" smtClean="0">
                <a:latin typeface="Times New Roman" pitchFamily="18" charset="0"/>
                <a:cs typeface="Times New Roman" pitchFamily="18" charset="0"/>
              </a:rPr>
              <a:t>zvířata</a:t>
            </a:r>
            <a:r>
              <a:rPr lang="cs-CZ" sz="5400" dirty="0" smtClean="0">
                <a:latin typeface="Times New Roman" pitchFamily="18" charset="0"/>
                <a:cs typeface="Times New Roman" pitchFamily="18" charset="0"/>
              </a:rPr>
              <a:t> a </a:t>
            </a:r>
            <a:r>
              <a:rPr lang="cs-CZ" sz="5400" b="1" dirty="0" smtClean="0">
                <a:latin typeface="Times New Roman" pitchFamily="18" charset="0"/>
                <a:cs typeface="Times New Roman" pitchFamily="18" charset="0"/>
              </a:rPr>
              <a:t>věci</a:t>
            </a:r>
            <a:r>
              <a:rPr lang="cs-CZ" sz="5400" dirty="0" smtClean="0">
                <a:latin typeface="Times New Roman" pitchFamily="18" charset="0"/>
                <a:cs typeface="Times New Roman" pitchFamily="18" charset="0"/>
              </a:rPr>
              <a:t> </a:t>
            </a:r>
            <a:r>
              <a:rPr lang="cs-CZ" sz="5400" dirty="0" smtClean="0">
                <a:solidFill>
                  <a:srgbClr val="FF0000"/>
                </a:solidFill>
                <a:latin typeface="Times New Roman" pitchFamily="18" charset="0"/>
                <a:cs typeface="Times New Roman" pitchFamily="18" charset="0"/>
              </a:rPr>
              <a:t>dělají</a:t>
            </a:r>
            <a:r>
              <a:rPr lang="cs-CZ" sz="5400" dirty="0" smtClean="0">
                <a:latin typeface="Times New Roman" pitchFamily="18" charset="0"/>
                <a:cs typeface="Times New Roman" pitchFamily="18" charset="0"/>
              </a:rPr>
              <a:t> nebo co se s nimi </a:t>
            </a:r>
            <a:r>
              <a:rPr lang="cs-CZ" sz="5400" dirty="0" smtClean="0">
                <a:solidFill>
                  <a:srgbClr val="FF0000"/>
                </a:solidFill>
                <a:latin typeface="Times New Roman" pitchFamily="18" charset="0"/>
                <a:cs typeface="Times New Roman" pitchFamily="18" charset="0"/>
              </a:rPr>
              <a:t>děje</a:t>
            </a:r>
            <a:r>
              <a:rPr lang="cs-CZ" sz="5400" dirty="0" smtClean="0">
                <a:latin typeface="Times New Roman" pitchFamily="18" charset="0"/>
                <a:cs typeface="Times New Roman" pitchFamily="18" charset="0"/>
              </a:rPr>
              <a:t>.</a:t>
            </a:r>
            <a:endParaRPr lang="cs-CZ" sz="5400" dirty="0">
              <a:latin typeface="Times New Roman" pitchFamily="18" charset="0"/>
              <a:cs typeface="Times New Roman" pitchFamily="18" charset="0"/>
            </a:endParaRPr>
          </a:p>
        </p:txBody>
      </p:sp>
      <p:sp>
        <p:nvSpPr>
          <p:cNvPr id="3" name="TextovéPole 2"/>
          <p:cNvSpPr txBox="1"/>
          <p:nvPr/>
        </p:nvSpPr>
        <p:spPr>
          <a:xfrm>
            <a:off x="2483768" y="3861048"/>
            <a:ext cx="5688632" cy="707886"/>
          </a:xfrm>
          <a:prstGeom prst="rect">
            <a:avLst/>
          </a:prstGeom>
          <a:noFill/>
        </p:spPr>
        <p:txBody>
          <a:bodyPr wrap="square" rtlCol="0">
            <a:spAutoFit/>
          </a:bodyPr>
          <a:lstStyle/>
          <a:p>
            <a:r>
              <a:rPr lang="cs-CZ" sz="4000" dirty="0" smtClean="0">
                <a:latin typeface="Times New Roman" pitchFamily="18" charset="0"/>
                <a:cs typeface="Times New Roman" pitchFamily="18" charset="0"/>
              </a:rPr>
              <a:t>Kuchařka </a:t>
            </a:r>
            <a:r>
              <a:rPr lang="cs-CZ" sz="4000" dirty="0" smtClean="0">
                <a:solidFill>
                  <a:srgbClr val="FF0000"/>
                </a:solidFill>
                <a:latin typeface="Times New Roman" pitchFamily="18" charset="0"/>
                <a:cs typeface="Times New Roman" pitchFamily="18" charset="0"/>
              </a:rPr>
              <a:t>vaří</a:t>
            </a:r>
            <a:r>
              <a:rPr lang="cs-CZ" sz="4000" dirty="0" smtClean="0">
                <a:latin typeface="Times New Roman" pitchFamily="18" charset="0"/>
                <a:cs typeface="Times New Roman" pitchFamily="18" charset="0"/>
              </a:rPr>
              <a:t> oběd.</a:t>
            </a:r>
            <a:endParaRPr lang="cs-CZ" sz="4000" dirty="0">
              <a:latin typeface="Times New Roman" pitchFamily="18" charset="0"/>
              <a:cs typeface="Times New Roman" pitchFamily="18" charset="0"/>
            </a:endParaRPr>
          </a:p>
        </p:txBody>
      </p:sp>
      <p:sp>
        <p:nvSpPr>
          <p:cNvPr id="4" name="TextovéPole 3"/>
          <p:cNvSpPr txBox="1"/>
          <p:nvPr/>
        </p:nvSpPr>
        <p:spPr>
          <a:xfrm>
            <a:off x="2483768" y="4797152"/>
            <a:ext cx="5832648" cy="707886"/>
          </a:xfrm>
          <a:prstGeom prst="rect">
            <a:avLst/>
          </a:prstGeom>
          <a:noFill/>
        </p:spPr>
        <p:txBody>
          <a:bodyPr wrap="square" rtlCol="0">
            <a:spAutoFit/>
          </a:bodyPr>
          <a:lstStyle/>
          <a:p>
            <a:r>
              <a:rPr lang="cs-CZ" sz="4000" dirty="0" smtClean="0">
                <a:latin typeface="Times New Roman" pitchFamily="18" charset="0"/>
                <a:cs typeface="Times New Roman" pitchFamily="18" charset="0"/>
              </a:rPr>
              <a:t>Kočka </a:t>
            </a:r>
            <a:r>
              <a:rPr lang="cs-CZ" sz="4000" dirty="0" smtClean="0">
                <a:solidFill>
                  <a:srgbClr val="FF0000"/>
                </a:solidFill>
                <a:latin typeface="Times New Roman" pitchFamily="18" charset="0"/>
                <a:cs typeface="Times New Roman" pitchFamily="18" charset="0"/>
              </a:rPr>
              <a:t>loví</a:t>
            </a:r>
            <a:r>
              <a:rPr lang="cs-CZ" sz="4000" dirty="0" smtClean="0">
                <a:latin typeface="Times New Roman" pitchFamily="18" charset="0"/>
                <a:cs typeface="Times New Roman" pitchFamily="18" charset="0"/>
              </a:rPr>
              <a:t> myši.</a:t>
            </a:r>
            <a:endParaRPr lang="cs-CZ" sz="4000" dirty="0">
              <a:latin typeface="Times New Roman" pitchFamily="18" charset="0"/>
              <a:cs typeface="Times New Roman" pitchFamily="18" charset="0"/>
            </a:endParaRPr>
          </a:p>
        </p:txBody>
      </p:sp>
      <p:sp>
        <p:nvSpPr>
          <p:cNvPr id="5" name="TextovéPole 4"/>
          <p:cNvSpPr txBox="1"/>
          <p:nvPr/>
        </p:nvSpPr>
        <p:spPr>
          <a:xfrm>
            <a:off x="2483768" y="5733256"/>
            <a:ext cx="2952328" cy="707886"/>
          </a:xfrm>
          <a:prstGeom prst="rect">
            <a:avLst/>
          </a:prstGeom>
          <a:noFill/>
        </p:spPr>
        <p:txBody>
          <a:bodyPr wrap="square" rtlCol="0">
            <a:spAutoFit/>
          </a:bodyPr>
          <a:lstStyle/>
          <a:p>
            <a:r>
              <a:rPr lang="cs-CZ" sz="4000" dirty="0" smtClean="0">
                <a:latin typeface="Times New Roman" pitchFamily="18" charset="0"/>
                <a:cs typeface="Times New Roman" pitchFamily="18" charset="0"/>
              </a:rPr>
              <a:t>Lampa </a:t>
            </a:r>
            <a:r>
              <a:rPr lang="cs-CZ" sz="4000" dirty="0" smtClean="0">
                <a:solidFill>
                  <a:srgbClr val="FF0000"/>
                </a:solidFill>
                <a:latin typeface="Times New Roman" pitchFamily="18" charset="0"/>
                <a:cs typeface="Times New Roman" pitchFamily="18" charset="0"/>
              </a:rPr>
              <a:t>svítí</a:t>
            </a:r>
            <a:r>
              <a:rPr lang="cs-CZ" sz="4000" dirty="0" smtClean="0">
                <a:latin typeface="Times New Roman" pitchFamily="18" charset="0"/>
                <a:cs typeface="Times New Roman" pitchFamily="18" charset="0"/>
              </a:rPr>
              <a:t>.</a:t>
            </a:r>
            <a:endParaRPr lang="cs-CZ" sz="4000" dirty="0">
              <a:latin typeface="Times New Roman" pitchFamily="18" charset="0"/>
              <a:cs typeface="Times New Roman" pitchFamily="18" charset="0"/>
            </a:endParaRPr>
          </a:p>
        </p:txBody>
      </p:sp>
    </p:spTree>
  </p:cSld>
  <p:clrMapOvr>
    <a:masterClrMapping/>
  </p:clrMapOvr>
  <p:transition>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iterate type="lt">
                                    <p:tmPct val="10000"/>
                                  </p:iterate>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2000"/>
                                        <p:tgtEl>
                                          <p:spTgt spid="2">
                                            <p:txEl>
                                              <p:pRg st="0" end="0"/>
                                            </p:txEl>
                                          </p:spTgt>
                                        </p:tgtEl>
                                      </p:cBhvr>
                                    </p:animEffect>
                                    <p:anim calcmode="lin" valueType="num">
                                      <p:cBhvr>
                                        <p:cTn id="8" dur="2000" fill="hold"/>
                                        <p:tgtEl>
                                          <p:spTgt spid="2">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2">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1"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0-#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1"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 calcmode="lin" valueType="num">
                                      <p:cBhvr additive="base">
                                        <p:cTn id="20" dur="500" fill="hold"/>
                                        <p:tgtEl>
                                          <p:spTgt spid="4"/>
                                        </p:tgtEl>
                                        <p:attrNameLst>
                                          <p:attrName>ppt_x</p:attrName>
                                        </p:attrNameLst>
                                      </p:cBhvr>
                                      <p:tavLst>
                                        <p:tav tm="0">
                                          <p:val>
                                            <p:strVal val="#ppt_x"/>
                                          </p:val>
                                        </p:tav>
                                        <p:tav tm="100000">
                                          <p:val>
                                            <p:strVal val="#ppt_x"/>
                                          </p:val>
                                        </p:tav>
                                      </p:tavLst>
                                    </p:anim>
                                    <p:anim calcmode="lin" valueType="num">
                                      <p:cBhvr additive="base">
                                        <p:cTn id="21" dur="500" fill="hold"/>
                                        <p:tgtEl>
                                          <p:spTgt spid="4"/>
                                        </p:tgtEl>
                                        <p:attrNameLst>
                                          <p:attrName>ppt_y</p:attrName>
                                        </p:attrNameLst>
                                      </p:cBhvr>
                                      <p:tavLst>
                                        <p:tav tm="0">
                                          <p:val>
                                            <p:strVal val="0-#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1"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cstate="print"/>
          <a:tile tx="0" ty="0" sx="100000" sy="100000" flip="none" algn="tl"/>
        </a:blipFill>
        <a:effectLst/>
      </p:bgPr>
    </p:bg>
    <p:spTree>
      <p:nvGrpSpPr>
        <p:cNvPr id="1" name=""/>
        <p:cNvGrpSpPr/>
        <p:nvPr/>
      </p:nvGrpSpPr>
      <p:grpSpPr>
        <a:xfrm>
          <a:off x="0" y="0"/>
          <a:ext cx="0" cy="0"/>
          <a:chOff x="0" y="0"/>
          <a:chExt cx="0" cy="0"/>
        </a:xfrm>
      </p:grpSpPr>
      <p:sp>
        <p:nvSpPr>
          <p:cNvPr id="2" name="TextovéPole 1"/>
          <p:cNvSpPr txBox="1"/>
          <p:nvPr/>
        </p:nvSpPr>
        <p:spPr>
          <a:xfrm>
            <a:off x="395536" y="476672"/>
            <a:ext cx="7920880" cy="584775"/>
          </a:xfrm>
          <a:prstGeom prst="rect">
            <a:avLst/>
          </a:prstGeom>
          <a:noFill/>
        </p:spPr>
        <p:txBody>
          <a:bodyPr wrap="square" rtlCol="0">
            <a:spAutoFit/>
          </a:bodyPr>
          <a:lstStyle/>
          <a:p>
            <a:r>
              <a:rPr lang="cs-CZ" sz="3200" dirty="0" smtClean="0">
                <a:latin typeface="Times New Roman" pitchFamily="18" charset="0"/>
                <a:cs typeface="Times New Roman" pitchFamily="18" charset="0"/>
              </a:rPr>
              <a:t>Vyhledej mezi  jinými slovními druhy slovesa.</a:t>
            </a:r>
            <a:endParaRPr lang="cs-CZ" sz="3200" dirty="0">
              <a:latin typeface="Times New Roman" pitchFamily="18" charset="0"/>
              <a:cs typeface="Times New Roman" pitchFamily="18" charset="0"/>
            </a:endParaRPr>
          </a:p>
        </p:txBody>
      </p:sp>
      <p:sp>
        <p:nvSpPr>
          <p:cNvPr id="3" name="TextovéPole 2"/>
          <p:cNvSpPr txBox="1"/>
          <p:nvPr/>
        </p:nvSpPr>
        <p:spPr>
          <a:xfrm>
            <a:off x="683568" y="1988840"/>
            <a:ext cx="1224136" cy="707886"/>
          </a:xfrm>
          <a:prstGeom prst="rect">
            <a:avLst/>
          </a:prstGeom>
          <a:noFill/>
        </p:spPr>
        <p:txBody>
          <a:bodyPr wrap="square" rtlCol="0">
            <a:spAutoFit/>
          </a:bodyPr>
          <a:lstStyle/>
          <a:p>
            <a:r>
              <a:rPr lang="cs-CZ" sz="4000" dirty="0" smtClean="0"/>
              <a:t>hrají</a:t>
            </a:r>
            <a:endParaRPr lang="cs-CZ" sz="4000" dirty="0"/>
          </a:p>
        </p:txBody>
      </p:sp>
      <p:sp>
        <p:nvSpPr>
          <p:cNvPr id="4" name="TextovéPole 3"/>
          <p:cNvSpPr txBox="1"/>
          <p:nvPr/>
        </p:nvSpPr>
        <p:spPr>
          <a:xfrm>
            <a:off x="3923928" y="3717032"/>
            <a:ext cx="1224136" cy="707886"/>
          </a:xfrm>
          <a:prstGeom prst="rect">
            <a:avLst/>
          </a:prstGeom>
          <a:noFill/>
        </p:spPr>
        <p:txBody>
          <a:bodyPr wrap="square" rtlCol="0">
            <a:spAutoFit/>
          </a:bodyPr>
          <a:lstStyle/>
          <a:p>
            <a:r>
              <a:rPr lang="cs-CZ" sz="4000" dirty="0" smtClean="0"/>
              <a:t>auto</a:t>
            </a:r>
            <a:endParaRPr lang="cs-CZ" sz="4000" dirty="0"/>
          </a:p>
        </p:txBody>
      </p:sp>
      <p:sp>
        <p:nvSpPr>
          <p:cNvPr id="5" name="TextovéPole 4"/>
          <p:cNvSpPr txBox="1"/>
          <p:nvPr/>
        </p:nvSpPr>
        <p:spPr>
          <a:xfrm>
            <a:off x="3059832" y="1484784"/>
            <a:ext cx="2592288" cy="707886"/>
          </a:xfrm>
          <a:prstGeom prst="rect">
            <a:avLst/>
          </a:prstGeom>
          <a:noFill/>
        </p:spPr>
        <p:txBody>
          <a:bodyPr wrap="square" rtlCol="0">
            <a:spAutoFit/>
          </a:bodyPr>
          <a:lstStyle/>
          <a:p>
            <a:r>
              <a:rPr lang="cs-CZ" sz="4000" dirty="0" smtClean="0"/>
              <a:t>míč</a:t>
            </a:r>
            <a:endParaRPr lang="cs-CZ" sz="4000" dirty="0"/>
          </a:p>
        </p:txBody>
      </p:sp>
      <p:sp>
        <p:nvSpPr>
          <p:cNvPr id="6" name="TextovéPole 5"/>
          <p:cNvSpPr txBox="1"/>
          <p:nvPr/>
        </p:nvSpPr>
        <p:spPr>
          <a:xfrm>
            <a:off x="5652120" y="1628800"/>
            <a:ext cx="2448272" cy="707886"/>
          </a:xfrm>
          <a:prstGeom prst="rect">
            <a:avLst/>
          </a:prstGeom>
          <a:noFill/>
        </p:spPr>
        <p:txBody>
          <a:bodyPr wrap="square" rtlCol="0">
            <a:spAutoFit/>
          </a:bodyPr>
          <a:lstStyle/>
          <a:p>
            <a:r>
              <a:rPr lang="cs-CZ" sz="4000" dirty="0" smtClean="0"/>
              <a:t>roste</a:t>
            </a:r>
            <a:endParaRPr lang="cs-CZ" sz="4000" dirty="0"/>
          </a:p>
        </p:txBody>
      </p:sp>
      <p:sp>
        <p:nvSpPr>
          <p:cNvPr id="7" name="TextovéPole 6"/>
          <p:cNvSpPr txBox="1"/>
          <p:nvPr/>
        </p:nvSpPr>
        <p:spPr>
          <a:xfrm>
            <a:off x="755576" y="3645024"/>
            <a:ext cx="1368152" cy="707886"/>
          </a:xfrm>
          <a:prstGeom prst="rect">
            <a:avLst/>
          </a:prstGeom>
          <a:noFill/>
        </p:spPr>
        <p:txBody>
          <a:bodyPr wrap="square" rtlCol="0">
            <a:spAutoFit/>
          </a:bodyPr>
          <a:lstStyle/>
          <a:p>
            <a:r>
              <a:rPr lang="cs-CZ" sz="4000" dirty="0" smtClean="0"/>
              <a:t>před</a:t>
            </a:r>
            <a:endParaRPr lang="cs-CZ" sz="4000" dirty="0"/>
          </a:p>
        </p:txBody>
      </p:sp>
      <p:sp>
        <p:nvSpPr>
          <p:cNvPr id="8" name="TextovéPole 7"/>
          <p:cNvSpPr txBox="1"/>
          <p:nvPr/>
        </p:nvSpPr>
        <p:spPr>
          <a:xfrm>
            <a:off x="6156176" y="5517232"/>
            <a:ext cx="1152128" cy="707886"/>
          </a:xfrm>
          <a:prstGeom prst="rect">
            <a:avLst/>
          </a:prstGeom>
          <a:noFill/>
        </p:spPr>
        <p:txBody>
          <a:bodyPr wrap="square" rtlCol="0">
            <a:spAutoFit/>
          </a:bodyPr>
          <a:lstStyle/>
          <a:p>
            <a:r>
              <a:rPr lang="cs-CZ" sz="4000" dirty="0" smtClean="0"/>
              <a:t>běží</a:t>
            </a:r>
            <a:endParaRPr lang="cs-CZ" sz="4000" dirty="0"/>
          </a:p>
        </p:txBody>
      </p:sp>
      <p:sp>
        <p:nvSpPr>
          <p:cNvPr id="9" name="TextovéPole 8"/>
          <p:cNvSpPr txBox="1"/>
          <p:nvPr/>
        </p:nvSpPr>
        <p:spPr>
          <a:xfrm>
            <a:off x="1259632" y="5085184"/>
            <a:ext cx="1368152" cy="707886"/>
          </a:xfrm>
          <a:prstGeom prst="rect">
            <a:avLst/>
          </a:prstGeom>
          <a:noFill/>
        </p:spPr>
        <p:txBody>
          <a:bodyPr wrap="square" rtlCol="0">
            <a:spAutoFit/>
          </a:bodyPr>
          <a:lstStyle/>
          <a:p>
            <a:r>
              <a:rPr lang="cs-CZ" sz="4000" dirty="0" err="1" smtClean="0"/>
              <a:t>Jeník</a:t>
            </a:r>
            <a:endParaRPr lang="cs-CZ" sz="4000" dirty="0"/>
          </a:p>
        </p:txBody>
      </p:sp>
      <p:sp>
        <p:nvSpPr>
          <p:cNvPr id="10" name="TextovéPole 9"/>
          <p:cNvSpPr txBox="1"/>
          <p:nvPr/>
        </p:nvSpPr>
        <p:spPr>
          <a:xfrm>
            <a:off x="2627784" y="2708920"/>
            <a:ext cx="1728192" cy="707886"/>
          </a:xfrm>
          <a:prstGeom prst="rect">
            <a:avLst/>
          </a:prstGeom>
          <a:noFill/>
        </p:spPr>
        <p:txBody>
          <a:bodyPr wrap="square" rtlCol="0">
            <a:spAutoFit/>
          </a:bodyPr>
          <a:lstStyle/>
          <a:p>
            <a:r>
              <a:rPr lang="cs-CZ" sz="4000" dirty="0" smtClean="0"/>
              <a:t>spí</a:t>
            </a:r>
            <a:endParaRPr lang="cs-CZ" sz="4000" dirty="0"/>
          </a:p>
        </p:txBody>
      </p:sp>
      <p:sp>
        <p:nvSpPr>
          <p:cNvPr id="11" name="TextovéPole 10"/>
          <p:cNvSpPr txBox="1"/>
          <p:nvPr/>
        </p:nvSpPr>
        <p:spPr>
          <a:xfrm>
            <a:off x="6084168" y="2852936"/>
            <a:ext cx="2160240" cy="707886"/>
          </a:xfrm>
          <a:prstGeom prst="rect">
            <a:avLst/>
          </a:prstGeom>
          <a:noFill/>
        </p:spPr>
        <p:txBody>
          <a:bodyPr wrap="square" rtlCol="0">
            <a:spAutoFit/>
          </a:bodyPr>
          <a:lstStyle/>
          <a:p>
            <a:r>
              <a:rPr lang="cs-CZ" sz="4000" dirty="0" smtClean="0"/>
              <a:t>květina</a:t>
            </a:r>
            <a:endParaRPr lang="cs-CZ" sz="4000" dirty="0"/>
          </a:p>
        </p:txBody>
      </p:sp>
      <p:sp>
        <p:nvSpPr>
          <p:cNvPr id="12" name="TextovéPole 11"/>
          <p:cNvSpPr txBox="1"/>
          <p:nvPr/>
        </p:nvSpPr>
        <p:spPr>
          <a:xfrm>
            <a:off x="5940152" y="4293096"/>
            <a:ext cx="1944216" cy="707886"/>
          </a:xfrm>
          <a:prstGeom prst="rect">
            <a:avLst/>
          </a:prstGeom>
          <a:noFill/>
        </p:spPr>
        <p:txBody>
          <a:bodyPr wrap="square" rtlCol="0">
            <a:spAutoFit/>
          </a:bodyPr>
          <a:lstStyle/>
          <a:p>
            <a:r>
              <a:rPr lang="cs-CZ" sz="4000" dirty="0" smtClean="0"/>
              <a:t>píše</a:t>
            </a:r>
            <a:endParaRPr lang="cs-CZ" sz="4000" dirty="0"/>
          </a:p>
        </p:txBody>
      </p:sp>
      <p:sp>
        <p:nvSpPr>
          <p:cNvPr id="13" name="TextovéPole 12"/>
          <p:cNvSpPr txBox="1"/>
          <p:nvPr/>
        </p:nvSpPr>
        <p:spPr>
          <a:xfrm>
            <a:off x="3419872" y="5517232"/>
            <a:ext cx="1584176" cy="707886"/>
          </a:xfrm>
          <a:prstGeom prst="rect">
            <a:avLst/>
          </a:prstGeom>
          <a:noFill/>
        </p:spPr>
        <p:txBody>
          <a:bodyPr wrap="square" rtlCol="0">
            <a:spAutoFit/>
          </a:bodyPr>
          <a:lstStyle/>
          <a:p>
            <a:r>
              <a:rPr lang="cs-CZ" sz="4000" dirty="0" smtClean="0"/>
              <a:t>jedna</a:t>
            </a:r>
            <a:endParaRPr lang="cs-CZ" sz="4000" dirty="0"/>
          </a:p>
        </p:txBody>
      </p:sp>
    </p:spTree>
  </p:cSld>
  <p:clrMapOvr>
    <a:masterClrMapping/>
  </p:clrMapOvr>
  <p:transition>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cstate="print"/>
          <a:tile tx="0" ty="0" sx="100000" sy="100000" flip="none" algn="tl"/>
        </a:blipFill>
        <a:effectLst/>
      </p:bgPr>
    </p:bg>
    <p:spTree>
      <p:nvGrpSpPr>
        <p:cNvPr id="1" name=""/>
        <p:cNvGrpSpPr/>
        <p:nvPr/>
      </p:nvGrpSpPr>
      <p:grpSpPr>
        <a:xfrm>
          <a:off x="0" y="0"/>
          <a:ext cx="0" cy="0"/>
          <a:chOff x="0" y="0"/>
          <a:chExt cx="0" cy="0"/>
        </a:xfrm>
      </p:grpSpPr>
      <p:sp>
        <p:nvSpPr>
          <p:cNvPr id="2" name="TextovéPole 1"/>
          <p:cNvSpPr txBox="1"/>
          <p:nvPr/>
        </p:nvSpPr>
        <p:spPr>
          <a:xfrm>
            <a:off x="611560" y="188640"/>
            <a:ext cx="6912768" cy="646331"/>
          </a:xfrm>
          <a:prstGeom prst="rect">
            <a:avLst/>
          </a:prstGeom>
          <a:noFill/>
        </p:spPr>
        <p:txBody>
          <a:bodyPr wrap="square" rtlCol="0">
            <a:spAutoFit/>
          </a:bodyPr>
          <a:lstStyle/>
          <a:p>
            <a:r>
              <a:rPr lang="cs-CZ" sz="3600" dirty="0" smtClean="0">
                <a:latin typeface="Times New Roman" pitchFamily="18" charset="0"/>
                <a:cs typeface="Times New Roman" pitchFamily="18" charset="0"/>
              </a:rPr>
              <a:t>Doplň do vět správná slovesa.</a:t>
            </a:r>
            <a:endParaRPr lang="cs-CZ" sz="3600" dirty="0">
              <a:latin typeface="Times New Roman" pitchFamily="18" charset="0"/>
              <a:cs typeface="Times New Roman" pitchFamily="18" charset="0"/>
            </a:endParaRPr>
          </a:p>
        </p:txBody>
      </p:sp>
      <p:sp>
        <p:nvSpPr>
          <p:cNvPr id="3" name="TextovéPole 2"/>
          <p:cNvSpPr txBox="1"/>
          <p:nvPr/>
        </p:nvSpPr>
        <p:spPr>
          <a:xfrm>
            <a:off x="323528" y="1268760"/>
            <a:ext cx="6408712" cy="646331"/>
          </a:xfrm>
          <a:prstGeom prst="rect">
            <a:avLst/>
          </a:prstGeom>
          <a:noFill/>
        </p:spPr>
        <p:txBody>
          <a:bodyPr wrap="square" rtlCol="0">
            <a:spAutoFit/>
          </a:bodyPr>
          <a:lstStyle/>
          <a:p>
            <a:r>
              <a:rPr lang="cs-CZ" sz="3600" dirty="0" smtClean="0">
                <a:latin typeface="Times New Roman" pitchFamily="18" charset="0"/>
                <a:cs typeface="Times New Roman" pitchFamily="18" charset="0"/>
              </a:rPr>
              <a:t>Maminka ________  buchty.</a:t>
            </a:r>
            <a:endParaRPr lang="cs-CZ" sz="3600" dirty="0">
              <a:latin typeface="Times New Roman" pitchFamily="18" charset="0"/>
              <a:cs typeface="Times New Roman" pitchFamily="18" charset="0"/>
            </a:endParaRPr>
          </a:p>
        </p:txBody>
      </p:sp>
      <p:sp>
        <p:nvSpPr>
          <p:cNvPr id="4" name="TextovéPole 3"/>
          <p:cNvSpPr txBox="1"/>
          <p:nvPr/>
        </p:nvSpPr>
        <p:spPr>
          <a:xfrm>
            <a:off x="323528" y="2060848"/>
            <a:ext cx="7704856" cy="646331"/>
          </a:xfrm>
          <a:prstGeom prst="rect">
            <a:avLst/>
          </a:prstGeom>
          <a:noFill/>
        </p:spPr>
        <p:txBody>
          <a:bodyPr wrap="square" rtlCol="0">
            <a:spAutoFit/>
          </a:bodyPr>
          <a:lstStyle/>
          <a:p>
            <a:r>
              <a:rPr lang="cs-CZ" sz="3600" dirty="0" smtClean="0">
                <a:latin typeface="Times New Roman" pitchFamily="18" charset="0"/>
                <a:cs typeface="Times New Roman" pitchFamily="18" charset="0"/>
              </a:rPr>
              <a:t>Tatínek ________  auto.</a:t>
            </a:r>
            <a:endParaRPr lang="cs-CZ" sz="3600" dirty="0">
              <a:latin typeface="Times New Roman" pitchFamily="18" charset="0"/>
              <a:cs typeface="Times New Roman" pitchFamily="18" charset="0"/>
            </a:endParaRPr>
          </a:p>
        </p:txBody>
      </p:sp>
      <p:sp>
        <p:nvSpPr>
          <p:cNvPr id="5" name="TextovéPole 4"/>
          <p:cNvSpPr txBox="1"/>
          <p:nvPr/>
        </p:nvSpPr>
        <p:spPr>
          <a:xfrm>
            <a:off x="395536" y="2852936"/>
            <a:ext cx="5904656" cy="646331"/>
          </a:xfrm>
          <a:prstGeom prst="rect">
            <a:avLst/>
          </a:prstGeom>
          <a:noFill/>
        </p:spPr>
        <p:txBody>
          <a:bodyPr wrap="square" rtlCol="0">
            <a:spAutoFit/>
          </a:bodyPr>
          <a:lstStyle/>
          <a:p>
            <a:r>
              <a:rPr lang="cs-CZ" sz="3600" dirty="0" smtClean="0">
                <a:latin typeface="Times New Roman" pitchFamily="18" charset="0"/>
                <a:cs typeface="Times New Roman" pitchFamily="18" charset="0"/>
              </a:rPr>
              <a:t>Čáp ________  žáby.</a:t>
            </a:r>
            <a:endParaRPr lang="cs-CZ" sz="3600" dirty="0">
              <a:latin typeface="Times New Roman" pitchFamily="18" charset="0"/>
              <a:cs typeface="Times New Roman" pitchFamily="18" charset="0"/>
            </a:endParaRPr>
          </a:p>
        </p:txBody>
      </p:sp>
      <p:sp>
        <p:nvSpPr>
          <p:cNvPr id="6" name="TextovéPole 5"/>
          <p:cNvSpPr txBox="1"/>
          <p:nvPr/>
        </p:nvSpPr>
        <p:spPr>
          <a:xfrm>
            <a:off x="395536" y="3645024"/>
            <a:ext cx="7416824" cy="646331"/>
          </a:xfrm>
          <a:prstGeom prst="rect">
            <a:avLst/>
          </a:prstGeom>
          <a:noFill/>
        </p:spPr>
        <p:txBody>
          <a:bodyPr wrap="square" rtlCol="0">
            <a:spAutoFit/>
          </a:bodyPr>
          <a:lstStyle/>
          <a:p>
            <a:r>
              <a:rPr lang="cs-CZ" sz="3600" dirty="0" smtClean="0">
                <a:latin typeface="Times New Roman" pitchFamily="18" charset="0"/>
                <a:cs typeface="Times New Roman" pitchFamily="18" charset="0"/>
              </a:rPr>
              <a:t>Kůň ________  vůz.</a:t>
            </a:r>
            <a:endParaRPr lang="cs-CZ" sz="3600" dirty="0">
              <a:latin typeface="Times New Roman" pitchFamily="18" charset="0"/>
              <a:cs typeface="Times New Roman" pitchFamily="18" charset="0"/>
            </a:endParaRPr>
          </a:p>
        </p:txBody>
      </p:sp>
      <p:sp>
        <p:nvSpPr>
          <p:cNvPr id="7" name="TextovéPole 6"/>
          <p:cNvSpPr txBox="1"/>
          <p:nvPr/>
        </p:nvSpPr>
        <p:spPr>
          <a:xfrm>
            <a:off x="395536" y="4509120"/>
            <a:ext cx="6624736" cy="646331"/>
          </a:xfrm>
          <a:prstGeom prst="rect">
            <a:avLst/>
          </a:prstGeom>
          <a:noFill/>
        </p:spPr>
        <p:txBody>
          <a:bodyPr wrap="square" rtlCol="0">
            <a:spAutoFit/>
          </a:bodyPr>
          <a:lstStyle/>
          <a:p>
            <a:r>
              <a:rPr lang="cs-CZ" sz="3600" dirty="0" smtClean="0">
                <a:latin typeface="Times New Roman" pitchFamily="18" charset="0"/>
                <a:cs typeface="Times New Roman" pitchFamily="18" charset="0"/>
              </a:rPr>
              <a:t>Slunce  už ________ .</a:t>
            </a:r>
            <a:endParaRPr lang="cs-CZ" sz="3600" dirty="0">
              <a:latin typeface="Times New Roman" pitchFamily="18" charset="0"/>
              <a:cs typeface="Times New Roman" pitchFamily="18" charset="0"/>
            </a:endParaRPr>
          </a:p>
        </p:txBody>
      </p:sp>
      <p:sp>
        <p:nvSpPr>
          <p:cNvPr id="8" name="TextovéPole 7"/>
          <p:cNvSpPr txBox="1"/>
          <p:nvPr/>
        </p:nvSpPr>
        <p:spPr>
          <a:xfrm>
            <a:off x="323528" y="5445224"/>
            <a:ext cx="6264696" cy="646331"/>
          </a:xfrm>
          <a:prstGeom prst="rect">
            <a:avLst/>
          </a:prstGeom>
          <a:noFill/>
        </p:spPr>
        <p:txBody>
          <a:bodyPr wrap="square" rtlCol="0">
            <a:spAutoFit/>
          </a:bodyPr>
          <a:lstStyle/>
          <a:p>
            <a:r>
              <a:rPr lang="cs-CZ" sz="3600" dirty="0" smtClean="0">
                <a:latin typeface="Times New Roman" pitchFamily="18" charset="0"/>
                <a:cs typeface="Times New Roman" pitchFamily="18" charset="0"/>
              </a:rPr>
              <a:t>Blatouch ________  žlutě.</a:t>
            </a:r>
            <a:endParaRPr lang="cs-CZ" sz="3600" dirty="0">
              <a:latin typeface="Times New Roman" pitchFamily="18" charset="0"/>
              <a:cs typeface="Times New Roman" pitchFamily="18" charset="0"/>
            </a:endParaRPr>
          </a:p>
        </p:txBody>
      </p:sp>
      <p:sp>
        <p:nvSpPr>
          <p:cNvPr id="9" name="Obdélník 8"/>
          <p:cNvSpPr/>
          <p:nvPr/>
        </p:nvSpPr>
        <p:spPr>
          <a:xfrm>
            <a:off x="6660232" y="2780928"/>
            <a:ext cx="1800200"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latin typeface="Times New Roman" pitchFamily="18" charset="0"/>
                <a:cs typeface="Times New Roman" pitchFamily="18" charset="0"/>
              </a:rPr>
              <a:t>peče</a:t>
            </a:r>
            <a:endParaRPr lang="cs-CZ" sz="3600" dirty="0">
              <a:latin typeface="Times New Roman" pitchFamily="18" charset="0"/>
              <a:cs typeface="Times New Roman" pitchFamily="18" charset="0"/>
            </a:endParaRPr>
          </a:p>
        </p:txBody>
      </p:sp>
      <p:sp>
        <p:nvSpPr>
          <p:cNvPr id="10" name="Obdélník 9"/>
          <p:cNvSpPr/>
          <p:nvPr/>
        </p:nvSpPr>
        <p:spPr>
          <a:xfrm>
            <a:off x="6660232" y="1772816"/>
            <a:ext cx="1800200"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latin typeface="Times New Roman" pitchFamily="18" charset="0"/>
                <a:cs typeface="Times New Roman" pitchFamily="18" charset="0"/>
              </a:rPr>
              <a:t>táhne</a:t>
            </a:r>
            <a:endParaRPr lang="cs-CZ" sz="3600" dirty="0">
              <a:latin typeface="Times New Roman" pitchFamily="18" charset="0"/>
              <a:cs typeface="Times New Roman" pitchFamily="18" charset="0"/>
            </a:endParaRPr>
          </a:p>
        </p:txBody>
      </p:sp>
      <p:sp>
        <p:nvSpPr>
          <p:cNvPr id="11" name="Obdélník 10"/>
          <p:cNvSpPr/>
          <p:nvPr/>
        </p:nvSpPr>
        <p:spPr>
          <a:xfrm>
            <a:off x="6660232" y="836712"/>
            <a:ext cx="1800200"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latin typeface="Times New Roman" pitchFamily="18" charset="0"/>
                <a:cs typeface="Times New Roman" pitchFamily="18" charset="0"/>
              </a:rPr>
              <a:t>hřeje</a:t>
            </a:r>
            <a:endParaRPr lang="cs-CZ" sz="3600" dirty="0">
              <a:latin typeface="Times New Roman" pitchFamily="18" charset="0"/>
              <a:cs typeface="Times New Roman" pitchFamily="18" charset="0"/>
            </a:endParaRPr>
          </a:p>
        </p:txBody>
      </p:sp>
      <p:sp>
        <p:nvSpPr>
          <p:cNvPr id="12" name="Obdélník 11"/>
          <p:cNvSpPr/>
          <p:nvPr/>
        </p:nvSpPr>
        <p:spPr>
          <a:xfrm>
            <a:off x="6660232" y="3861048"/>
            <a:ext cx="1800200"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latin typeface="Times New Roman" pitchFamily="18" charset="0"/>
                <a:cs typeface="Times New Roman" pitchFamily="18" charset="0"/>
              </a:rPr>
              <a:t>kvete</a:t>
            </a:r>
            <a:endParaRPr lang="cs-CZ" sz="3600" dirty="0">
              <a:latin typeface="Times New Roman" pitchFamily="18" charset="0"/>
              <a:cs typeface="Times New Roman" pitchFamily="18" charset="0"/>
            </a:endParaRPr>
          </a:p>
        </p:txBody>
      </p:sp>
      <p:sp>
        <p:nvSpPr>
          <p:cNvPr id="13" name="Obdélník 12"/>
          <p:cNvSpPr/>
          <p:nvPr/>
        </p:nvSpPr>
        <p:spPr>
          <a:xfrm>
            <a:off x="6660232" y="4869160"/>
            <a:ext cx="1800200"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latin typeface="Times New Roman" pitchFamily="18" charset="0"/>
                <a:cs typeface="Times New Roman" pitchFamily="18" charset="0"/>
              </a:rPr>
              <a:t>myje</a:t>
            </a:r>
            <a:endParaRPr lang="cs-CZ" sz="3600" dirty="0">
              <a:latin typeface="Times New Roman" pitchFamily="18" charset="0"/>
              <a:cs typeface="Times New Roman" pitchFamily="18" charset="0"/>
            </a:endParaRPr>
          </a:p>
        </p:txBody>
      </p:sp>
      <p:sp>
        <p:nvSpPr>
          <p:cNvPr id="14" name="Obdélník 13"/>
          <p:cNvSpPr/>
          <p:nvPr/>
        </p:nvSpPr>
        <p:spPr>
          <a:xfrm>
            <a:off x="6660232" y="5805264"/>
            <a:ext cx="1800200"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latin typeface="Times New Roman" pitchFamily="18" charset="0"/>
                <a:cs typeface="Times New Roman" pitchFamily="18" charset="0"/>
              </a:rPr>
              <a:t>loví</a:t>
            </a:r>
            <a:endParaRPr lang="cs-CZ" sz="3600" dirty="0">
              <a:latin typeface="Times New Roman" pitchFamily="18" charset="0"/>
              <a:cs typeface="Times New Roman" pitchFamily="18" charset="0"/>
            </a:endParaRPr>
          </a:p>
        </p:txBody>
      </p:sp>
    </p:spTree>
  </p:cSld>
  <p:clrMapOvr>
    <a:masterClrMapping/>
  </p:clrMapOvr>
  <p:transition>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500" fill="hold"/>
                                        <p:tgtEl>
                                          <p:spTgt spid="11"/>
                                        </p:tgtEl>
                                        <p:attrNameLst>
                                          <p:attrName>ppt_w</p:attrName>
                                        </p:attrNameLst>
                                      </p:cBhvr>
                                      <p:tavLst>
                                        <p:tav tm="0">
                                          <p:val>
                                            <p:fltVal val="0"/>
                                          </p:val>
                                        </p:tav>
                                        <p:tav tm="100000">
                                          <p:val>
                                            <p:strVal val="#ppt_w"/>
                                          </p:val>
                                        </p:tav>
                                      </p:tavLst>
                                    </p:anim>
                                    <p:anim calcmode="lin" valueType="num">
                                      <p:cBhvr>
                                        <p:cTn id="14" dur="500" fill="hold"/>
                                        <p:tgtEl>
                                          <p:spTgt spid="11"/>
                                        </p:tgtEl>
                                        <p:attrNameLst>
                                          <p:attrName>ppt_h</p:attrName>
                                        </p:attrNameLst>
                                      </p:cBhvr>
                                      <p:tavLst>
                                        <p:tav tm="0">
                                          <p:val>
                                            <p:fltVal val="0"/>
                                          </p:val>
                                        </p:tav>
                                        <p:tav tm="100000">
                                          <p:val>
                                            <p:strVal val="#ppt_h"/>
                                          </p:val>
                                        </p:tav>
                                      </p:tavLst>
                                    </p:anim>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 calcmode="lin" valueType="num">
                                      <p:cBhvr>
                                        <p:cTn id="20" dur="500" fill="hold"/>
                                        <p:tgtEl>
                                          <p:spTgt spid="10"/>
                                        </p:tgtEl>
                                        <p:attrNameLst>
                                          <p:attrName>ppt_w</p:attrName>
                                        </p:attrNameLst>
                                      </p:cBhvr>
                                      <p:tavLst>
                                        <p:tav tm="0">
                                          <p:val>
                                            <p:fltVal val="0"/>
                                          </p:val>
                                        </p:tav>
                                        <p:tav tm="100000">
                                          <p:val>
                                            <p:strVal val="#ppt_w"/>
                                          </p:val>
                                        </p:tav>
                                      </p:tavLst>
                                    </p:anim>
                                    <p:anim calcmode="lin" valueType="num">
                                      <p:cBhvr>
                                        <p:cTn id="21" dur="500" fill="hold"/>
                                        <p:tgtEl>
                                          <p:spTgt spid="10"/>
                                        </p:tgtEl>
                                        <p:attrNameLst>
                                          <p:attrName>ppt_h</p:attrName>
                                        </p:attrNameLst>
                                      </p:cBhvr>
                                      <p:tavLst>
                                        <p:tav tm="0">
                                          <p:val>
                                            <p:fltVal val="0"/>
                                          </p:val>
                                        </p:tav>
                                        <p:tav tm="100000">
                                          <p:val>
                                            <p:strVal val="#ppt_h"/>
                                          </p:val>
                                        </p:tav>
                                      </p:tavLst>
                                    </p:anim>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p:cTn id="27" dur="500" fill="hold"/>
                                        <p:tgtEl>
                                          <p:spTgt spid="9"/>
                                        </p:tgtEl>
                                        <p:attrNameLst>
                                          <p:attrName>ppt_w</p:attrName>
                                        </p:attrNameLst>
                                      </p:cBhvr>
                                      <p:tavLst>
                                        <p:tav tm="0">
                                          <p:val>
                                            <p:fltVal val="0"/>
                                          </p:val>
                                        </p:tav>
                                        <p:tav tm="100000">
                                          <p:val>
                                            <p:strVal val="#ppt_w"/>
                                          </p:val>
                                        </p:tav>
                                      </p:tavLst>
                                    </p:anim>
                                    <p:anim calcmode="lin" valueType="num">
                                      <p:cBhvr>
                                        <p:cTn id="28" dur="500" fill="hold"/>
                                        <p:tgtEl>
                                          <p:spTgt spid="9"/>
                                        </p:tgtEl>
                                        <p:attrNameLst>
                                          <p:attrName>ppt_h</p:attrName>
                                        </p:attrNameLst>
                                      </p:cBhvr>
                                      <p:tavLst>
                                        <p:tav tm="0">
                                          <p:val>
                                            <p:fltVal val="0"/>
                                          </p:val>
                                        </p:tav>
                                        <p:tav tm="100000">
                                          <p:val>
                                            <p:strVal val="#ppt_h"/>
                                          </p:val>
                                        </p:tav>
                                      </p:tavLst>
                                    </p:anim>
                                    <p:animEffect transition="in" filter="fade">
                                      <p:cBhvr>
                                        <p:cTn id="29" dur="500"/>
                                        <p:tgtEl>
                                          <p:spTgt spid="9"/>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0" fill="hold" grpId="0" nodeType="clickEffect">
                                  <p:stCondLst>
                                    <p:cond delay="0"/>
                                  </p:stCondLst>
                                  <p:childTnLst>
                                    <p:set>
                                      <p:cBhvr>
                                        <p:cTn id="33" dur="1" fill="hold">
                                          <p:stCondLst>
                                            <p:cond delay="0"/>
                                          </p:stCondLst>
                                        </p:cTn>
                                        <p:tgtEl>
                                          <p:spTgt spid="12"/>
                                        </p:tgtEl>
                                        <p:attrNameLst>
                                          <p:attrName>style.visibility</p:attrName>
                                        </p:attrNameLst>
                                      </p:cBhvr>
                                      <p:to>
                                        <p:strVal val="visible"/>
                                      </p:to>
                                    </p:set>
                                    <p:anim calcmode="lin" valueType="num">
                                      <p:cBhvr>
                                        <p:cTn id="34" dur="500" fill="hold"/>
                                        <p:tgtEl>
                                          <p:spTgt spid="12"/>
                                        </p:tgtEl>
                                        <p:attrNameLst>
                                          <p:attrName>ppt_w</p:attrName>
                                        </p:attrNameLst>
                                      </p:cBhvr>
                                      <p:tavLst>
                                        <p:tav tm="0">
                                          <p:val>
                                            <p:fltVal val="0"/>
                                          </p:val>
                                        </p:tav>
                                        <p:tav tm="100000">
                                          <p:val>
                                            <p:strVal val="#ppt_w"/>
                                          </p:val>
                                        </p:tav>
                                      </p:tavLst>
                                    </p:anim>
                                    <p:anim calcmode="lin" valueType="num">
                                      <p:cBhvr>
                                        <p:cTn id="35" dur="500" fill="hold"/>
                                        <p:tgtEl>
                                          <p:spTgt spid="12"/>
                                        </p:tgtEl>
                                        <p:attrNameLst>
                                          <p:attrName>ppt_h</p:attrName>
                                        </p:attrNameLst>
                                      </p:cBhvr>
                                      <p:tavLst>
                                        <p:tav tm="0">
                                          <p:val>
                                            <p:fltVal val="0"/>
                                          </p:val>
                                        </p:tav>
                                        <p:tav tm="100000">
                                          <p:val>
                                            <p:strVal val="#ppt_h"/>
                                          </p:val>
                                        </p:tav>
                                      </p:tavLst>
                                    </p:anim>
                                    <p:animEffect transition="in" filter="fade">
                                      <p:cBhvr>
                                        <p:cTn id="36" dur="500"/>
                                        <p:tgtEl>
                                          <p:spTgt spid="12"/>
                                        </p:tgtEl>
                                      </p:cBhvr>
                                    </p:animEffect>
                                  </p:childTnLst>
                                </p:cTn>
                              </p:par>
                            </p:childTnLst>
                          </p:cTn>
                        </p:par>
                      </p:childTnLst>
                    </p:cTn>
                  </p:par>
                  <p:par>
                    <p:cTn id="37" fill="hold">
                      <p:stCondLst>
                        <p:cond delay="indefinite"/>
                      </p:stCondLst>
                      <p:childTnLst>
                        <p:par>
                          <p:cTn id="38" fill="hold">
                            <p:stCondLst>
                              <p:cond delay="0"/>
                            </p:stCondLst>
                            <p:childTnLst>
                              <p:par>
                                <p:cTn id="39" presetID="53" presetClass="entr" presetSubtype="0" fill="hold" grpId="0" nodeType="clickEffect">
                                  <p:stCondLst>
                                    <p:cond delay="0"/>
                                  </p:stCondLst>
                                  <p:childTnLst>
                                    <p:set>
                                      <p:cBhvr>
                                        <p:cTn id="40" dur="1" fill="hold">
                                          <p:stCondLst>
                                            <p:cond delay="0"/>
                                          </p:stCondLst>
                                        </p:cTn>
                                        <p:tgtEl>
                                          <p:spTgt spid="13"/>
                                        </p:tgtEl>
                                        <p:attrNameLst>
                                          <p:attrName>style.visibility</p:attrName>
                                        </p:attrNameLst>
                                      </p:cBhvr>
                                      <p:to>
                                        <p:strVal val="visible"/>
                                      </p:to>
                                    </p:set>
                                    <p:anim calcmode="lin" valueType="num">
                                      <p:cBhvr>
                                        <p:cTn id="41" dur="500" fill="hold"/>
                                        <p:tgtEl>
                                          <p:spTgt spid="13"/>
                                        </p:tgtEl>
                                        <p:attrNameLst>
                                          <p:attrName>ppt_w</p:attrName>
                                        </p:attrNameLst>
                                      </p:cBhvr>
                                      <p:tavLst>
                                        <p:tav tm="0">
                                          <p:val>
                                            <p:fltVal val="0"/>
                                          </p:val>
                                        </p:tav>
                                        <p:tav tm="100000">
                                          <p:val>
                                            <p:strVal val="#ppt_w"/>
                                          </p:val>
                                        </p:tav>
                                      </p:tavLst>
                                    </p:anim>
                                    <p:anim calcmode="lin" valueType="num">
                                      <p:cBhvr>
                                        <p:cTn id="42" dur="500" fill="hold"/>
                                        <p:tgtEl>
                                          <p:spTgt spid="13"/>
                                        </p:tgtEl>
                                        <p:attrNameLst>
                                          <p:attrName>ppt_h</p:attrName>
                                        </p:attrNameLst>
                                      </p:cBhvr>
                                      <p:tavLst>
                                        <p:tav tm="0">
                                          <p:val>
                                            <p:fltVal val="0"/>
                                          </p:val>
                                        </p:tav>
                                        <p:tav tm="100000">
                                          <p:val>
                                            <p:strVal val="#ppt_h"/>
                                          </p:val>
                                        </p:tav>
                                      </p:tavLst>
                                    </p:anim>
                                    <p:animEffect transition="in" filter="fade">
                                      <p:cBhvr>
                                        <p:cTn id="43" dur="500"/>
                                        <p:tgtEl>
                                          <p:spTgt spid="13"/>
                                        </p:tgtEl>
                                      </p:cBhvr>
                                    </p:animEffect>
                                  </p:childTnLst>
                                </p:cTn>
                              </p:par>
                            </p:childTnLst>
                          </p:cTn>
                        </p:par>
                      </p:childTnLst>
                    </p:cTn>
                  </p:par>
                  <p:par>
                    <p:cTn id="44" fill="hold">
                      <p:stCondLst>
                        <p:cond delay="indefinite"/>
                      </p:stCondLst>
                      <p:childTnLst>
                        <p:par>
                          <p:cTn id="45" fill="hold">
                            <p:stCondLst>
                              <p:cond delay="0"/>
                            </p:stCondLst>
                            <p:childTnLst>
                              <p:par>
                                <p:cTn id="46" presetID="53" presetClass="entr" presetSubtype="0" fill="hold" grpId="0" nodeType="clickEffect">
                                  <p:stCondLst>
                                    <p:cond delay="0"/>
                                  </p:stCondLst>
                                  <p:childTnLst>
                                    <p:set>
                                      <p:cBhvr>
                                        <p:cTn id="47" dur="1" fill="hold">
                                          <p:stCondLst>
                                            <p:cond delay="0"/>
                                          </p:stCondLst>
                                        </p:cTn>
                                        <p:tgtEl>
                                          <p:spTgt spid="14"/>
                                        </p:tgtEl>
                                        <p:attrNameLst>
                                          <p:attrName>style.visibility</p:attrName>
                                        </p:attrNameLst>
                                      </p:cBhvr>
                                      <p:to>
                                        <p:strVal val="visible"/>
                                      </p:to>
                                    </p:set>
                                    <p:anim calcmode="lin" valueType="num">
                                      <p:cBhvr>
                                        <p:cTn id="48" dur="500" fill="hold"/>
                                        <p:tgtEl>
                                          <p:spTgt spid="14"/>
                                        </p:tgtEl>
                                        <p:attrNameLst>
                                          <p:attrName>ppt_w</p:attrName>
                                        </p:attrNameLst>
                                      </p:cBhvr>
                                      <p:tavLst>
                                        <p:tav tm="0">
                                          <p:val>
                                            <p:fltVal val="0"/>
                                          </p:val>
                                        </p:tav>
                                        <p:tav tm="100000">
                                          <p:val>
                                            <p:strVal val="#ppt_w"/>
                                          </p:val>
                                        </p:tav>
                                      </p:tavLst>
                                    </p:anim>
                                    <p:anim calcmode="lin" valueType="num">
                                      <p:cBhvr>
                                        <p:cTn id="49" dur="500" fill="hold"/>
                                        <p:tgtEl>
                                          <p:spTgt spid="14"/>
                                        </p:tgtEl>
                                        <p:attrNameLst>
                                          <p:attrName>ppt_h</p:attrName>
                                        </p:attrNameLst>
                                      </p:cBhvr>
                                      <p:tavLst>
                                        <p:tav tm="0">
                                          <p:val>
                                            <p:fltVal val="0"/>
                                          </p:val>
                                        </p:tav>
                                        <p:tav tm="100000">
                                          <p:val>
                                            <p:strVal val="#ppt_h"/>
                                          </p:val>
                                        </p:tav>
                                      </p:tavLst>
                                    </p:anim>
                                    <p:animEffect transition="in" filter="fade">
                                      <p:cBhvr>
                                        <p:cTn id="5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P spid="1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cstate="print"/>
          <a:tile tx="0" ty="0" sx="100000" sy="100000" flip="none" algn="tl"/>
        </a:blipFill>
        <a:effectLst/>
      </p:bgPr>
    </p:bg>
    <p:spTree>
      <p:nvGrpSpPr>
        <p:cNvPr id="1" name=""/>
        <p:cNvGrpSpPr/>
        <p:nvPr/>
      </p:nvGrpSpPr>
      <p:grpSpPr>
        <a:xfrm>
          <a:off x="0" y="0"/>
          <a:ext cx="0" cy="0"/>
          <a:chOff x="0" y="0"/>
          <a:chExt cx="0" cy="0"/>
        </a:xfrm>
      </p:grpSpPr>
      <p:sp>
        <p:nvSpPr>
          <p:cNvPr id="2" name="Obdélník 1"/>
          <p:cNvSpPr/>
          <p:nvPr/>
        </p:nvSpPr>
        <p:spPr>
          <a:xfrm>
            <a:off x="323528" y="404664"/>
            <a:ext cx="5479642" cy="523220"/>
          </a:xfrm>
          <a:prstGeom prst="rect">
            <a:avLst/>
          </a:prstGeom>
        </p:spPr>
        <p:txBody>
          <a:bodyPr wrap="none">
            <a:spAutoFit/>
          </a:bodyPr>
          <a:lstStyle/>
          <a:p>
            <a:r>
              <a:rPr lang="cs-CZ" sz="2800" dirty="0" smtClean="0">
                <a:latin typeface="Times New Roman" pitchFamily="18" charset="0"/>
                <a:cs typeface="Times New Roman" pitchFamily="18" charset="0"/>
              </a:rPr>
              <a:t>Ve větách vyhledej všechna  slovesa.</a:t>
            </a:r>
            <a:endParaRPr lang="cs-CZ" sz="2800" dirty="0">
              <a:latin typeface="Times New Roman" pitchFamily="18" charset="0"/>
              <a:cs typeface="Times New Roman" pitchFamily="18" charset="0"/>
            </a:endParaRPr>
          </a:p>
        </p:txBody>
      </p:sp>
      <p:sp>
        <p:nvSpPr>
          <p:cNvPr id="3" name="Obdélník 2"/>
          <p:cNvSpPr/>
          <p:nvPr/>
        </p:nvSpPr>
        <p:spPr>
          <a:xfrm>
            <a:off x="323528" y="1196752"/>
            <a:ext cx="8424936" cy="5016758"/>
          </a:xfrm>
          <a:prstGeom prst="rect">
            <a:avLst/>
          </a:prstGeom>
        </p:spPr>
        <p:txBody>
          <a:bodyPr wrap="square">
            <a:spAutoFit/>
          </a:bodyPr>
          <a:lstStyle/>
          <a:p>
            <a:r>
              <a:rPr lang="cs-CZ" sz="4000" dirty="0" smtClean="0">
                <a:latin typeface="Times New Roman" pitchFamily="18" charset="0"/>
                <a:cs typeface="Times New Roman" pitchFamily="18" charset="0"/>
              </a:rPr>
              <a:t>Maminka vaří. Tatínek jede na kole. Ivan píše úkol. Teta peče koláč. Ivanka čte knihu. Padá sníh. Pojedeme na výlet vlakem. Mám šedý batoh. Vezmi si deštník. Dědeček napustil bazén. Kočka loví myši. Tomáš staví hrad. Jeníček a Mařenka šli do lesa. Babička plete svetr. V úlech bzučí včely.</a:t>
            </a:r>
            <a:endParaRPr lang="cs-CZ" sz="4000" dirty="0">
              <a:latin typeface="Times New Roman" pitchFamily="18" charset="0"/>
              <a:cs typeface="Times New Roman" pitchFamily="18" charset="0"/>
            </a:endParaRPr>
          </a:p>
        </p:txBody>
      </p:sp>
    </p:spTree>
  </p:cSld>
  <p:clrMapOvr>
    <a:masterClrMapping/>
  </p:clrMapOvr>
  <p:transition>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cstate="print"/>
          <a:tile tx="0" ty="0" sx="100000" sy="100000" flip="none" algn="tl"/>
        </a:blipFill>
        <a:effectLst/>
      </p:bgPr>
    </p:bg>
    <p:spTree>
      <p:nvGrpSpPr>
        <p:cNvPr id="1" name=""/>
        <p:cNvGrpSpPr/>
        <p:nvPr/>
      </p:nvGrpSpPr>
      <p:grpSpPr>
        <a:xfrm>
          <a:off x="0" y="0"/>
          <a:ext cx="0" cy="0"/>
          <a:chOff x="0" y="0"/>
          <a:chExt cx="0" cy="0"/>
        </a:xfrm>
      </p:grpSpPr>
      <p:sp>
        <p:nvSpPr>
          <p:cNvPr id="2" name="Obdélník 1"/>
          <p:cNvSpPr/>
          <p:nvPr/>
        </p:nvSpPr>
        <p:spPr>
          <a:xfrm>
            <a:off x="323528" y="476672"/>
            <a:ext cx="8460432" cy="1077218"/>
          </a:xfrm>
          <a:prstGeom prst="rect">
            <a:avLst/>
          </a:prstGeom>
        </p:spPr>
        <p:txBody>
          <a:bodyPr wrap="square">
            <a:spAutoFit/>
          </a:bodyPr>
          <a:lstStyle/>
          <a:p>
            <a:r>
              <a:rPr lang="cs-CZ" sz="3200" dirty="0" smtClean="0">
                <a:latin typeface="Times New Roman" pitchFamily="18" charset="0"/>
                <a:cs typeface="Times New Roman" pitchFamily="18" charset="0"/>
              </a:rPr>
              <a:t>Vyhledali jste správně slovesa, spočítejte, kolik jste jich našli :</a:t>
            </a:r>
            <a:endParaRPr lang="cs-CZ" sz="3200" dirty="0">
              <a:latin typeface="Times New Roman" pitchFamily="18" charset="0"/>
              <a:cs typeface="Times New Roman" pitchFamily="18" charset="0"/>
            </a:endParaRPr>
          </a:p>
        </p:txBody>
      </p:sp>
      <p:sp>
        <p:nvSpPr>
          <p:cNvPr id="3" name="Obdélník 2"/>
          <p:cNvSpPr/>
          <p:nvPr/>
        </p:nvSpPr>
        <p:spPr>
          <a:xfrm>
            <a:off x="251520" y="3645024"/>
            <a:ext cx="8604448" cy="584775"/>
          </a:xfrm>
          <a:prstGeom prst="rect">
            <a:avLst/>
          </a:prstGeom>
        </p:spPr>
        <p:txBody>
          <a:bodyPr wrap="square">
            <a:spAutoFit/>
          </a:bodyPr>
          <a:lstStyle/>
          <a:p>
            <a:r>
              <a:rPr lang="cs-CZ" sz="3200" dirty="0" smtClean="0">
                <a:latin typeface="Times New Roman" pitchFamily="18" charset="0"/>
                <a:cs typeface="Times New Roman" pitchFamily="18" charset="0"/>
              </a:rPr>
              <a:t>Výborně, úkol jste zvládli, zasloužíte si pochvalu.</a:t>
            </a:r>
            <a:endParaRPr lang="cs-CZ" sz="3200" dirty="0">
              <a:latin typeface="Times New Roman" pitchFamily="18" charset="0"/>
              <a:cs typeface="Times New Roman" pitchFamily="18" charset="0"/>
            </a:endParaRPr>
          </a:p>
        </p:txBody>
      </p:sp>
      <p:sp>
        <p:nvSpPr>
          <p:cNvPr id="4" name="Obdélník 3"/>
          <p:cNvSpPr/>
          <p:nvPr/>
        </p:nvSpPr>
        <p:spPr>
          <a:xfrm>
            <a:off x="5076056" y="1412776"/>
            <a:ext cx="2160240" cy="1728192"/>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8000" dirty="0" smtClean="0">
                <a:solidFill>
                  <a:schemeClr val="bg1"/>
                </a:solidFill>
                <a:latin typeface="Times New Roman" pitchFamily="18" charset="0"/>
                <a:cs typeface="Times New Roman" pitchFamily="18" charset="0"/>
              </a:rPr>
              <a:t>15</a:t>
            </a:r>
            <a:endParaRPr lang="cs-CZ" sz="8000" dirty="0">
              <a:solidFill>
                <a:schemeClr val="bg1"/>
              </a:solidFill>
              <a:latin typeface="Times New Roman" pitchFamily="18" charset="0"/>
              <a:cs typeface="Times New Roman" pitchFamily="18" charset="0"/>
            </a:endParaRPr>
          </a:p>
        </p:txBody>
      </p:sp>
      <p:pic>
        <p:nvPicPr>
          <p:cNvPr id="1026" name="Picture 2" descr="Zobrazit podrobnosti"/>
          <p:cNvPicPr>
            <a:picLocks noChangeAspect="1" noChangeArrowheads="1"/>
          </p:cNvPicPr>
          <p:nvPr/>
        </p:nvPicPr>
        <p:blipFill>
          <a:blip r:embed="rId3" cstate="print"/>
          <a:srcRect/>
          <a:stretch>
            <a:fillRect/>
          </a:stretch>
        </p:blipFill>
        <p:spPr bwMode="auto">
          <a:xfrm>
            <a:off x="3491880" y="4653136"/>
            <a:ext cx="1828800" cy="1828801"/>
          </a:xfrm>
          <a:prstGeom prst="rect">
            <a:avLst/>
          </a:prstGeom>
          <a:noFill/>
        </p:spPr>
      </p:pic>
    </p:spTree>
  </p:cSld>
  <p:clrMapOvr>
    <a:masterClrMapping/>
  </p:clrMapOvr>
  <p:transition>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 calcmode="lin" valueType="num">
                                      <p:cBhvr>
                                        <p:cTn id="7" dur="500" fill="hold"/>
                                        <p:tgtEl>
                                          <p:spTgt spid="4">
                                            <p:bg/>
                                          </p:spTgt>
                                        </p:tgtEl>
                                        <p:attrNameLst>
                                          <p:attrName>ppt_w</p:attrName>
                                        </p:attrNameLst>
                                      </p:cBhvr>
                                      <p:tavLst>
                                        <p:tav tm="0">
                                          <p:val>
                                            <p:fltVal val="0"/>
                                          </p:val>
                                        </p:tav>
                                        <p:tav tm="100000">
                                          <p:val>
                                            <p:strVal val="#ppt_w"/>
                                          </p:val>
                                        </p:tav>
                                      </p:tavLst>
                                    </p:anim>
                                    <p:anim calcmode="lin" valueType="num">
                                      <p:cBhvr>
                                        <p:cTn id="8" dur="500" fill="hold"/>
                                        <p:tgtEl>
                                          <p:spTgt spid="4">
                                            <p:bg/>
                                          </p:spTgt>
                                        </p:tgtEl>
                                        <p:attrNameLst>
                                          <p:attrName>ppt_h</p:attrName>
                                        </p:attrNameLst>
                                      </p:cBhvr>
                                      <p:tavLst>
                                        <p:tav tm="0">
                                          <p:val>
                                            <p:fltVal val="0"/>
                                          </p:val>
                                        </p:tav>
                                        <p:tav tm="100000">
                                          <p:val>
                                            <p:strVal val="#ppt_h"/>
                                          </p:val>
                                        </p:tav>
                                      </p:tavLst>
                                    </p:anim>
                                    <p:animEffect transition="in" filter="fade">
                                      <p:cBhvr>
                                        <p:cTn id="9" dur="500"/>
                                        <p:tgtEl>
                                          <p:spTgt spid="4">
                                            <p:bg/>
                                          </p:spTgt>
                                        </p:tgtEl>
                                      </p:cBhvr>
                                    </p:animEffect>
                                  </p:childTnLst>
                                </p:cTn>
                              </p:par>
                              <p:par>
                                <p:cTn id="10" presetID="53" presetClass="entr" presetSubtype="0" fill="hold" grpId="0" nodeType="withEffect">
                                  <p:stCondLst>
                                    <p:cond delay="0"/>
                                  </p:stCondLst>
                                  <p:iterate type="lt">
                                    <p:tmPct val="0"/>
                                  </p:iterate>
                                  <p:childTnLst>
                                    <p:set>
                                      <p:cBhvr>
                                        <p:cTn id="11" dur="1" fill="hold">
                                          <p:stCondLst>
                                            <p:cond delay="0"/>
                                          </p:stCondLst>
                                        </p:cTn>
                                        <p:tgtEl>
                                          <p:spTgt spid="4">
                                            <p:txEl>
                                              <p:pRg st="0" end="0"/>
                                            </p:txEl>
                                          </p:spTgt>
                                        </p:tgtEl>
                                        <p:attrNameLst>
                                          <p:attrName>style.visibility</p:attrName>
                                        </p:attrNameLst>
                                      </p:cBhvr>
                                      <p:to>
                                        <p:strVal val="visible"/>
                                      </p:to>
                                    </p:set>
                                    <p:anim calcmode="lin" valueType="num">
                                      <p:cBhvr>
                                        <p:cTn id="12"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4">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45" presetClass="entr" presetSubtype="0" fill="hold" nodeType="clickEffect">
                                  <p:stCondLst>
                                    <p:cond delay="0"/>
                                  </p:stCondLst>
                                  <p:iterate type="lt">
                                    <p:tmPct val="10000"/>
                                  </p:iterate>
                                  <p:childTnLst>
                                    <p:set>
                                      <p:cBhvr>
                                        <p:cTn id="18" dur="1" fill="hold">
                                          <p:stCondLst>
                                            <p:cond delay="0"/>
                                          </p:stCondLst>
                                        </p:cTn>
                                        <p:tgtEl>
                                          <p:spTgt spid="4">
                                            <p:txEl>
                                              <p:pRg st="0" end="0"/>
                                            </p:txEl>
                                          </p:spTgt>
                                        </p:tgtEl>
                                        <p:attrNameLst>
                                          <p:attrName>style.visibility</p:attrName>
                                        </p:attrNameLst>
                                      </p:cBhvr>
                                      <p:to>
                                        <p:strVal val="visible"/>
                                      </p:to>
                                    </p:set>
                                    <p:animEffect transition="in" filter="fade">
                                      <p:cBhvr>
                                        <p:cTn id="19" dur="2000"/>
                                        <p:tgtEl>
                                          <p:spTgt spid="4">
                                            <p:txEl>
                                              <p:pRg st="0" end="0"/>
                                            </p:txEl>
                                          </p:spTgt>
                                        </p:tgtEl>
                                      </p:cBhvr>
                                    </p:animEffect>
                                    <p:anim calcmode="lin" valueType="num">
                                      <p:cBhvr>
                                        <p:cTn id="20" dur="2000" fill="hold"/>
                                        <p:tgtEl>
                                          <p:spTgt spid="4">
                                            <p:txEl>
                                              <p:pRg st="0" end="0"/>
                                            </p:txEl>
                                          </p:spTgt>
                                        </p:tgtEl>
                                        <p:attrNameLst>
                                          <p:attrName>ppt_w</p:attrName>
                                        </p:attrNameLst>
                                      </p:cBhvr>
                                      <p:tavLst>
                                        <p:tav tm="0" fmla="#ppt_w*sin(2.5*pi*$)">
                                          <p:val>
                                            <p:fltVal val="0"/>
                                          </p:val>
                                        </p:tav>
                                        <p:tav tm="100000">
                                          <p:val>
                                            <p:fltVal val="1"/>
                                          </p:val>
                                        </p:tav>
                                      </p:tavLst>
                                    </p:anim>
                                    <p:anim calcmode="lin" valueType="num">
                                      <p:cBhvr>
                                        <p:cTn id="21" dur="2000" fill="hold"/>
                                        <p:tgtEl>
                                          <p:spTgt spid="4">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0" end="0"/>
                                            </p:txEl>
                                          </p:spTgt>
                                        </p:tgtEl>
                                        <p:attrNameLst>
                                          <p:attrName>style.visibility</p:attrName>
                                        </p:attrNameLst>
                                      </p:cBhvr>
                                      <p:to>
                                        <p:strVal val="visible"/>
                                      </p:to>
                                    </p:set>
                                    <p:anim calcmode="lin" valueType="num">
                                      <p:cBhvr additive="base">
                                        <p:cTn id="26"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0" presetClass="entr" presetSubtype="0" fill="hold" nodeType="clickEffect">
                                  <p:stCondLst>
                                    <p:cond delay="0"/>
                                  </p:stCondLst>
                                  <p:childTnLst>
                                    <p:set>
                                      <p:cBhvr>
                                        <p:cTn id="31" dur="1" fill="hold">
                                          <p:stCondLst>
                                            <p:cond delay="0"/>
                                          </p:stCondLst>
                                        </p:cTn>
                                        <p:tgtEl>
                                          <p:spTgt spid="1026"/>
                                        </p:tgtEl>
                                        <p:attrNameLst>
                                          <p:attrName>style.visibility</p:attrName>
                                        </p:attrNameLst>
                                      </p:cBhvr>
                                      <p:to>
                                        <p:strVal val="visible"/>
                                      </p:to>
                                    </p:set>
                                    <p:animEffect transition="in" filter="wedge">
                                      <p:cBhvr>
                                        <p:cTn id="32"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smtClean="0"/>
              <a:t>Použitelné  </a:t>
            </a:r>
            <a:r>
              <a:rPr lang="cs-CZ" dirty="0" smtClean="0"/>
              <a:t>zdroje :</a:t>
            </a:r>
            <a:br>
              <a:rPr lang="cs-CZ" dirty="0" smtClean="0"/>
            </a:br>
            <a:endParaRPr lang="cs-CZ" dirty="0"/>
          </a:p>
        </p:txBody>
      </p:sp>
      <p:sp>
        <p:nvSpPr>
          <p:cNvPr id="3" name="Zástupný symbol pro obsah 2"/>
          <p:cNvSpPr>
            <a:spLocks noGrp="1"/>
          </p:cNvSpPr>
          <p:nvPr>
            <p:ph idx="1"/>
          </p:nvPr>
        </p:nvSpPr>
        <p:spPr/>
        <p:txBody>
          <a:bodyPr/>
          <a:lstStyle/>
          <a:p>
            <a:r>
              <a:rPr lang="cs-CZ" dirty="0">
                <a:latin typeface="Times New Roman" pitchFamily="18" charset="0"/>
                <a:cs typeface="Times New Roman" pitchFamily="18" charset="0"/>
              </a:rPr>
              <a:t> </a:t>
            </a:r>
            <a:r>
              <a:rPr lang="cs-CZ" sz="2400" dirty="0">
                <a:latin typeface="Times New Roman" pitchFamily="18" charset="0"/>
                <a:cs typeface="Times New Roman" pitchFamily="18" charset="0"/>
              </a:rPr>
              <a:t>Použité obrázky jsou </a:t>
            </a:r>
            <a:r>
              <a:rPr lang="cs-CZ" sz="2400" dirty="0" err="1">
                <a:latin typeface="Times New Roman" pitchFamily="18" charset="0"/>
                <a:cs typeface="Times New Roman" pitchFamily="18" charset="0"/>
              </a:rPr>
              <a:t>screeny</a:t>
            </a:r>
            <a:r>
              <a:rPr lang="cs-CZ" sz="2400" dirty="0">
                <a:latin typeface="Times New Roman" pitchFamily="18" charset="0"/>
                <a:cs typeface="Times New Roman" pitchFamily="18" charset="0"/>
              </a:rPr>
              <a:t> z MS Office</a:t>
            </a:r>
          </a:p>
          <a:p>
            <a:r>
              <a:rPr lang="cs-CZ" sz="2400" dirty="0">
                <a:latin typeface="Times New Roman" pitchFamily="18" charset="0"/>
                <a:cs typeface="Times New Roman" pitchFamily="18" charset="0"/>
              </a:rPr>
              <a:t> Použité obrázky pocházejí z databáze obrázků MS Office</a:t>
            </a:r>
            <a:endParaRPr lang="cs-CZ" sz="2400" dirty="0"/>
          </a:p>
        </p:txBody>
      </p:sp>
    </p:spTree>
    <p:extLst>
      <p:ext uri="{BB962C8B-B14F-4D97-AF65-F5344CB8AC3E}">
        <p14:creationId xmlns:p14="http://schemas.microsoft.com/office/powerpoint/2010/main" val="458120162"/>
      </p:ext>
    </p:extLst>
  </p:cSld>
  <p:clrMapOvr>
    <a:masterClrMapping/>
  </p:clrMapOvr>
  <p:transition>
    <p:wedge/>
  </p:transition>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102</TotalTime>
  <Words>204</Words>
  <Application>Microsoft Office PowerPoint</Application>
  <PresentationFormat>Předvádění na obrazovce (4:3)</PresentationFormat>
  <Paragraphs>38</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Motiv sady Office</vt:lpstr>
      <vt:lpstr>JAZYK A JAZYKOVÁ KOMUNIKACE Slovesa Radka Smetanová  VY_32_INOVACE_slovesa_18</vt:lpstr>
      <vt:lpstr>Prezentace aplikace PowerPoint</vt:lpstr>
      <vt:lpstr>Prezentace aplikace PowerPoint</vt:lpstr>
      <vt:lpstr>Prezentace aplikace PowerPoint</vt:lpstr>
      <vt:lpstr>Prezentace aplikace PowerPoint</vt:lpstr>
      <vt:lpstr>Prezentace aplikace PowerPoint</vt:lpstr>
      <vt:lpstr>Použitelné  zdroje :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JAZYK A JAZYKOVÁ KO</dc:title>
  <dc:creator>pc</dc:creator>
  <cp:lastModifiedBy>Tabule</cp:lastModifiedBy>
  <cp:revision>16</cp:revision>
  <dcterms:created xsi:type="dcterms:W3CDTF">2011-05-06T18:41:28Z</dcterms:created>
  <dcterms:modified xsi:type="dcterms:W3CDTF">2012-06-15T09:15:01Z</dcterms:modified>
</cp:coreProperties>
</file>