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CE3E4-6B7C-4D03-9BDC-D3A7307E6430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A129D-A8EC-46CE-8FA7-CBFD924114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CE3E4-6B7C-4D03-9BDC-D3A7307E6430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A129D-A8EC-46CE-8FA7-CBFD924114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CE3E4-6B7C-4D03-9BDC-D3A7307E6430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A129D-A8EC-46CE-8FA7-CBFD924114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CE3E4-6B7C-4D03-9BDC-D3A7307E6430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A129D-A8EC-46CE-8FA7-CBFD924114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CE3E4-6B7C-4D03-9BDC-D3A7307E6430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A129D-A8EC-46CE-8FA7-CBFD924114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CE3E4-6B7C-4D03-9BDC-D3A7307E6430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A129D-A8EC-46CE-8FA7-CBFD924114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CE3E4-6B7C-4D03-9BDC-D3A7307E6430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A129D-A8EC-46CE-8FA7-CBFD924114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CE3E4-6B7C-4D03-9BDC-D3A7307E6430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A129D-A8EC-46CE-8FA7-CBFD924114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CE3E4-6B7C-4D03-9BDC-D3A7307E6430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A129D-A8EC-46CE-8FA7-CBFD924114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CE3E4-6B7C-4D03-9BDC-D3A7307E6430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A129D-A8EC-46CE-8FA7-CBFD924114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CE3E4-6B7C-4D03-9BDC-D3A7307E6430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A129D-A8EC-46CE-8FA7-CBFD924114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BCE3E4-6B7C-4D03-9BDC-D3A7307E6430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0A129D-A8EC-46CE-8FA7-CBFD9241149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zoom dir="in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268760"/>
            <a:ext cx="7774632" cy="2331691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JAZYK A JAZYKOVÁ KOMUNIKACE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Slovní druhy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Radka Smetanová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VY_32_INOVACE_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slovnidruhy</a:t>
            </a:r>
            <a:r>
              <a:rPr lang="cs-CZ" sz="4000" smtClean="0">
                <a:latin typeface="Times New Roman" pitchFamily="18" charset="0"/>
                <a:cs typeface="Times New Roman" pitchFamily="18" charset="0"/>
              </a:rPr>
              <a:t>_22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581128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F:\1-Radka\LOGO NA ŠABLON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4581128"/>
            <a:ext cx="8187710" cy="1584176"/>
          </a:xfrm>
          <a:prstGeom prst="rect">
            <a:avLst/>
          </a:prstGeom>
          <a:noFill/>
        </p:spPr>
      </p:pic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124744"/>
            <a:ext cx="878497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Times New Roman" pitchFamily="18" charset="0"/>
                <a:cs typeface="Times New Roman" pitchFamily="18" charset="0"/>
              </a:rPr>
              <a:t>   SLOVNÍ </a:t>
            </a:r>
          </a:p>
          <a:p>
            <a:r>
              <a:rPr lang="cs-CZ" sz="96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9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Times New Roman" pitchFamily="18" charset="0"/>
                <a:cs typeface="Times New Roman" pitchFamily="18" charset="0"/>
              </a:rPr>
              <a:t>          DRUHY</a:t>
            </a:r>
            <a:endParaRPr lang="cs-CZ" sz="9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4869160"/>
            <a:ext cx="77048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Všechna slova lze podle společných znaků zařadit do jedné z deseti skupin.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vnoramenný trojúhelník 2"/>
          <p:cNvSpPr/>
          <p:nvPr/>
        </p:nvSpPr>
        <p:spPr>
          <a:xfrm>
            <a:off x="827584" y="188640"/>
            <a:ext cx="7776864" cy="1296144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827584" y="6093296"/>
            <a:ext cx="7776864" cy="576064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827584" y="5517232"/>
            <a:ext cx="7776864" cy="576064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827584" y="4941168"/>
            <a:ext cx="7776864" cy="576064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827584" y="4365104"/>
            <a:ext cx="7776864" cy="576064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27584" y="3789040"/>
            <a:ext cx="7776864" cy="576064"/>
          </a:xfrm>
          <a:prstGeom prst="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27584" y="2636912"/>
            <a:ext cx="7776864" cy="576064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827584" y="3212976"/>
            <a:ext cx="7776864" cy="57606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827584" y="2060848"/>
            <a:ext cx="7776864" cy="576064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/>
          </a:p>
        </p:txBody>
      </p:sp>
      <p:sp>
        <p:nvSpPr>
          <p:cNvPr id="12" name="Obdélník 11"/>
          <p:cNvSpPr/>
          <p:nvPr/>
        </p:nvSpPr>
        <p:spPr>
          <a:xfrm>
            <a:off x="827584" y="1484784"/>
            <a:ext cx="7776864" cy="57606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483768" y="836712"/>
            <a:ext cx="46805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 1. Podstatná jména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699792" y="1484784"/>
            <a:ext cx="41044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2. Přídavná jména</a:t>
            </a:r>
            <a:endParaRPr lang="cs-CZ" sz="40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6948264" y="188640"/>
            <a:ext cx="936104" cy="1152128"/>
          </a:xfrm>
          <a:prstGeom prst="roundRect">
            <a:avLst/>
          </a:prstGeom>
          <a:solidFill>
            <a:schemeClr val="bg1">
              <a:lumMod val="5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2699792" y="2060848"/>
            <a:ext cx="36724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3. Zájmena</a:t>
            </a:r>
            <a:endParaRPr lang="cs-CZ" sz="4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699792" y="2636912"/>
            <a:ext cx="38164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4. Číslovky</a:t>
            </a:r>
            <a:endParaRPr lang="cs-CZ" sz="4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699792" y="3212976"/>
            <a:ext cx="25202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5. Slovesa</a:t>
            </a:r>
            <a:endParaRPr lang="cs-CZ" sz="4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699792" y="3789040"/>
            <a:ext cx="34563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6. Příslovce</a:t>
            </a:r>
            <a:endParaRPr lang="cs-CZ" sz="4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699792" y="4365104"/>
            <a:ext cx="30243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7. Předložky</a:t>
            </a:r>
            <a:endParaRPr lang="cs-CZ" sz="4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699792" y="4941168"/>
            <a:ext cx="29523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8. Spojky</a:t>
            </a:r>
            <a:endParaRPr lang="cs-CZ" sz="4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699792" y="5517232"/>
            <a:ext cx="3600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9. Částice</a:t>
            </a:r>
            <a:endParaRPr lang="cs-CZ" sz="4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411760" y="6021288"/>
            <a:ext cx="43924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10. Citoslovce</a:t>
            </a:r>
            <a:endParaRPr lang="cs-CZ" sz="4000" dirty="0"/>
          </a:p>
        </p:txBody>
      </p:sp>
      <p:sp>
        <p:nvSpPr>
          <p:cNvPr id="24" name="Obdélník 23"/>
          <p:cNvSpPr/>
          <p:nvPr/>
        </p:nvSpPr>
        <p:spPr>
          <a:xfrm>
            <a:off x="1115616" y="1556792"/>
            <a:ext cx="108012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" name="Přímá spojovací čára 25"/>
          <p:cNvCxnSpPr/>
          <p:nvPr/>
        </p:nvCxnSpPr>
        <p:spPr>
          <a:xfrm rot="5400000">
            <a:off x="1259632" y="1772816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rot="5400000">
            <a:off x="1619672" y="1772816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9" name="Obdélník 28"/>
          <p:cNvSpPr/>
          <p:nvPr/>
        </p:nvSpPr>
        <p:spPr>
          <a:xfrm>
            <a:off x="7020272" y="6165304"/>
            <a:ext cx="108012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7020272" y="5589240"/>
            <a:ext cx="108012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020272" y="5013176"/>
            <a:ext cx="108012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7020272" y="4437112"/>
            <a:ext cx="108012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7020272" y="3861048"/>
            <a:ext cx="108012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020272" y="3284984"/>
            <a:ext cx="108012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7020272" y="2708920"/>
            <a:ext cx="108012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7020272" y="2132856"/>
            <a:ext cx="108012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7020272" y="1556792"/>
            <a:ext cx="108012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1115616" y="2132856"/>
            <a:ext cx="108012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1115616" y="2708920"/>
            <a:ext cx="108012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1115616" y="4437112"/>
            <a:ext cx="108012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1115616" y="3861048"/>
            <a:ext cx="108012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1115616" y="3284984"/>
            <a:ext cx="108012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1115616" y="5013176"/>
            <a:ext cx="108012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1115616" y="6165304"/>
            <a:ext cx="108012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1115616" y="5589240"/>
            <a:ext cx="108012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8" name="Přímá spojovací čára 47"/>
          <p:cNvCxnSpPr/>
          <p:nvPr/>
        </p:nvCxnSpPr>
        <p:spPr>
          <a:xfrm rot="5400000">
            <a:off x="1259632" y="2348880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 rot="5400000">
            <a:off x="1619672" y="2348880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/>
          <p:nvPr/>
        </p:nvCxnSpPr>
        <p:spPr>
          <a:xfrm rot="5400000">
            <a:off x="1259632" y="2924944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/>
          <p:nvPr/>
        </p:nvCxnSpPr>
        <p:spPr>
          <a:xfrm rot="5400000">
            <a:off x="1619672" y="2924944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6" name="Přímá spojovací čára 55"/>
          <p:cNvCxnSpPr/>
          <p:nvPr/>
        </p:nvCxnSpPr>
        <p:spPr>
          <a:xfrm rot="5400000">
            <a:off x="1259632" y="3501008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8" name="Přímá spojovací čára 57"/>
          <p:cNvCxnSpPr/>
          <p:nvPr/>
        </p:nvCxnSpPr>
        <p:spPr>
          <a:xfrm rot="5400000">
            <a:off x="1619672" y="3501008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0" name="Přímá spojovací čára 59"/>
          <p:cNvCxnSpPr/>
          <p:nvPr/>
        </p:nvCxnSpPr>
        <p:spPr>
          <a:xfrm rot="5400000">
            <a:off x="1259632" y="4077072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2" name="Přímá spojovací čára 61"/>
          <p:cNvCxnSpPr/>
          <p:nvPr/>
        </p:nvCxnSpPr>
        <p:spPr>
          <a:xfrm rot="5400000">
            <a:off x="1619672" y="4077072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7" name="Přímá spojovací čára 66"/>
          <p:cNvCxnSpPr/>
          <p:nvPr/>
        </p:nvCxnSpPr>
        <p:spPr>
          <a:xfrm rot="5400000">
            <a:off x="1259632" y="4653136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9" name="Přímá spojovací čára 68"/>
          <p:cNvCxnSpPr/>
          <p:nvPr/>
        </p:nvCxnSpPr>
        <p:spPr>
          <a:xfrm rot="5400000">
            <a:off x="1619672" y="4653136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1" name="Přímá spojovací čára 70"/>
          <p:cNvCxnSpPr/>
          <p:nvPr/>
        </p:nvCxnSpPr>
        <p:spPr>
          <a:xfrm rot="5400000">
            <a:off x="1259632" y="5229200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3" name="Přímá spojovací čára 72"/>
          <p:cNvCxnSpPr/>
          <p:nvPr/>
        </p:nvCxnSpPr>
        <p:spPr>
          <a:xfrm rot="5400000">
            <a:off x="1619672" y="5229200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5" name="Přímá spojovací čára 74"/>
          <p:cNvCxnSpPr/>
          <p:nvPr/>
        </p:nvCxnSpPr>
        <p:spPr>
          <a:xfrm rot="5400000">
            <a:off x="1259632" y="5805264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7" name="Přímá spojovací čára 76"/>
          <p:cNvCxnSpPr/>
          <p:nvPr/>
        </p:nvCxnSpPr>
        <p:spPr>
          <a:xfrm rot="5400000">
            <a:off x="1619672" y="5805264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0" name="Přímá spojovací čára 79"/>
          <p:cNvCxnSpPr/>
          <p:nvPr/>
        </p:nvCxnSpPr>
        <p:spPr>
          <a:xfrm rot="5400000">
            <a:off x="1259632" y="6381328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2" name="Přímá spojovací čára 81"/>
          <p:cNvCxnSpPr/>
          <p:nvPr/>
        </p:nvCxnSpPr>
        <p:spPr>
          <a:xfrm rot="5400000">
            <a:off x="1619672" y="6381328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4" name="Přímá spojovací čára 83"/>
          <p:cNvCxnSpPr/>
          <p:nvPr/>
        </p:nvCxnSpPr>
        <p:spPr>
          <a:xfrm rot="5400000">
            <a:off x="7164288" y="1772816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6" name="Přímá spojovací čára 85"/>
          <p:cNvCxnSpPr/>
          <p:nvPr/>
        </p:nvCxnSpPr>
        <p:spPr>
          <a:xfrm rot="5400000">
            <a:off x="7524328" y="1772816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8" name="Přímá spojovací čára 87"/>
          <p:cNvCxnSpPr/>
          <p:nvPr/>
        </p:nvCxnSpPr>
        <p:spPr>
          <a:xfrm rot="5400000">
            <a:off x="7164288" y="2348880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0" name="Přímá spojovací čára 89"/>
          <p:cNvCxnSpPr/>
          <p:nvPr/>
        </p:nvCxnSpPr>
        <p:spPr>
          <a:xfrm rot="5400000">
            <a:off x="7524328" y="2348880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2" name="Přímá spojovací čára 91"/>
          <p:cNvCxnSpPr/>
          <p:nvPr/>
        </p:nvCxnSpPr>
        <p:spPr>
          <a:xfrm rot="5400000">
            <a:off x="7164288" y="2924944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5" name="Přímá spojovací čára 94"/>
          <p:cNvCxnSpPr/>
          <p:nvPr/>
        </p:nvCxnSpPr>
        <p:spPr>
          <a:xfrm rot="5400000">
            <a:off x="7524328" y="2924944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7" name="Přímá spojovací čára 96"/>
          <p:cNvCxnSpPr/>
          <p:nvPr/>
        </p:nvCxnSpPr>
        <p:spPr>
          <a:xfrm rot="5400000">
            <a:off x="7164288" y="3501008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9" name="Přímá spojovací čára 98"/>
          <p:cNvCxnSpPr/>
          <p:nvPr/>
        </p:nvCxnSpPr>
        <p:spPr>
          <a:xfrm rot="5400000">
            <a:off x="7524328" y="3501008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1" name="Přímá spojovací čára 100"/>
          <p:cNvCxnSpPr/>
          <p:nvPr/>
        </p:nvCxnSpPr>
        <p:spPr>
          <a:xfrm rot="5400000">
            <a:off x="7164288" y="4077072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3" name="Přímá spojovací čára 102"/>
          <p:cNvCxnSpPr/>
          <p:nvPr/>
        </p:nvCxnSpPr>
        <p:spPr>
          <a:xfrm rot="5400000">
            <a:off x="7524328" y="4077072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5" name="Přímá spojovací čára 104"/>
          <p:cNvCxnSpPr/>
          <p:nvPr/>
        </p:nvCxnSpPr>
        <p:spPr>
          <a:xfrm rot="5400000">
            <a:off x="7164288" y="4653136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7" name="Přímá spojovací čára 106"/>
          <p:cNvCxnSpPr/>
          <p:nvPr/>
        </p:nvCxnSpPr>
        <p:spPr>
          <a:xfrm rot="5400000">
            <a:off x="7524328" y="4653136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9" name="Přímá spojovací čára 108"/>
          <p:cNvCxnSpPr/>
          <p:nvPr/>
        </p:nvCxnSpPr>
        <p:spPr>
          <a:xfrm rot="5400000">
            <a:off x="7164288" y="5229200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1" name="Přímá spojovací čára 110"/>
          <p:cNvCxnSpPr/>
          <p:nvPr/>
        </p:nvCxnSpPr>
        <p:spPr>
          <a:xfrm rot="5400000">
            <a:off x="7524328" y="5229200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3" name="Přímá spojovací čára 112"/>
          <p:cNvCxnSpPr/>
          <p:nvPr/>
        </p:nvCxnSpPr>
        <p:spPr>
          <a:xfrm rot="5400000">
            <a:off x="7164288" y="5805264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5" name="Přímá spojovací čára 114"/>
          <p:cNvCxnSpPr/>
          <p:nvPr/>
        </p:nvCxnSpPr>
        <p:spPr>
          <a:xfrm rot="5400000">
            <a:off x="7524328" y="5805264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7" name="Přímá spojovací čára 116"/>
          <p:cNvCxnSpPr/>
          <p:nvPr/>
        </p:nvCxnSpPr>
        <p:spPr>
          <a:xfrm rot="5400000">
            <a:off x="7164288" y="6381328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9" name="Přímá spojovací čára 118"/>
          <p:cNvCxnSpPr/>
          <p:nvPr/>
        </p:nvCxnSpPr>
        <p:spPr>
          <a:xfrm rot="5400000">
            <a:off x="7524328" y="6381328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7848872" cy="92333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1.PODSTATNÁ JMÉNA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844824"/>
            <a:ext cx="80648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buFont typeface="Wingdings" pitchFamily="2" charset="2"/>
              <a:buChar char="Ø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jsou názvy osob, zvířat, věcí a samostatné názvy dějů, vlastností a vztahů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3356992"/>
            <a:ext cx="864096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cs-CZ" sz="6000" dirty="0"/>
              <a:t>Praha , pes, stroj, svoboda, lenost, láska, </a:t>
            </a:r>
            <a:r>
              <a:rPr lang="cs-CZ" sz="6000" dirty="0" smtClean="0"/>
              <a:t>kalhoty, míč, </a:t>
            </a:r>
            <a:r>
              <a:rPr lang="cs-CZ" sz="6000" dirty="0"/>
              <a:t>televize, tužka, </a:t>
            </a:r>
            <a:r>
              <a:rPr lang="cs-CZ" sz="6000" dirty="0" smtClean="0"/>
              <a:t>dříví, Alena  </a:t>
            </a:r>
            <a:endParaRPr lang="cs-CZ" sz="6000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7200800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2. PŘÍDAVNÁ JMÉNA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916832"/>
            <a:ext cx="77768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buFont typeface="Wingdings" pitchFamily="2" charset="2"/>
              <a:buChar char="Ø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označují vlastnosti osob, zvířat, věcí, dějů</a:t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a vlastností označených podstatnými jmény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3356992"/>
            <a:ext cx="91440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 smtClean="0"/>
              <a:t> </a:t>
            </a:r>
            <a:r>
              <a:rPr lang="cs-CZ" sz="4800" b="1" dirty="0" smtClean="0"/>
              <a:t>slepecký</a:t>
            </a:r>
            <a:r>
              <a:rPr lang="cs-CZ" sz="4800" dirty="0" smtClean="0"/>
              <a:t> pes,</a:t>
            </a:r>
            <a:r>
              <a:rPr lang="cs-CZ" sz="4800" b="1" dirty="0" smtClean="0"/>
              <a:t>matčina</a:t>
            </a:r>
            <a:r>
              <a:rPr lang="cs-CZ" sz="4800" dirty="0" smtClean="0"/>
              <a:t> láska, </a:t>
            </a:r>
            <a:r>
              <a:rPr lang="cs-CZ" sz="4800" b="1" dirty="0" smtClean="0"/>
              <a:t>hezký</a:t>
            </a:r>
            <a:r>
              <a:rPr lang="cs-CZ" sz="4800" dirty="0" smtClean="0"/>
              <a:t>     chlapec, </a:t>
            </a:r>
            <a:r>
              <a:rPr lang="cs-CZ" sz="4800" b="1" dirty="0" smtClean="0"/>
              <a:t>mladá</a:t>
            </a:r>
            <a:r>
              <a:rPr lang="cs-CZ" sz="4800" b="1" i="1" dirty="0" smtClean="0"/>
              <a:t> </a:t>
            </a:r>
            <a:r>
              <a:rPr lang="cs-CZ" sz="4800" dirty="0" smtClean="0"/>
              <a:t>žena, </a:t>
            </a:r>
            <a:r>
              <a:rPr lang="cs-CZ" sz="4800" b="1" dirty="0" smtClean="0"/>
              <a:t>modrý</a:t>
            </a:r>
            <a:r>
              <a:rPr lang="cs-CZ" sz="4800" b="1" i="1" dirty="0" smtClean="0"/>
              <a:t> </a:t>
            </a:r>
            <a:r>
              <a:rPr lang="cs-CZ" sz="4800" dirty="0" smtClean="0"/>
              <a:t>šátek,    </a:t>
            </a:r>
            <a:r>
              <a:rPr lang="cs-CZ" sz="4800" b="1" dirty="0" smtClean="0"/>
              <a:t>velký</a:t>
            </a:r>
            <a:r>
              <a:rPr lang="cs-CZ" sz="4800" dirty="0" smtClean="0"/>
              <a:t> dům, </a:t>
            </a:r>
            <a:r>
              <a:rPr lang="cs-CZ" sz="4800" b="1" dirty="0" smtClean="0"/>
              <a:t>nízký</a:t>
            </a:r>
            <a:r>
              <a:rPr lang="cs-CZ" sz="4800" dirty="0" smtClean="0"/>
              <a:t> plot, </a:t>
            </a:r>
            <a:r>
              <a:rPr lang="cs-CZ" sz="4800" b="1" dirty="0" smtClean="0"/>
              <a:t>jarní</a:t>
            </a:r>
            <a:r>
              <a:rPr lang="cs-CZ" sz="4800" b="1" i="1" dirty="0" smtClean="0"/>
              <a:t> </a:t>
            </a:r>
            <a:r>
              <a:rPr lang="cs-CZ" sz="4800" dirty="0" smtClean="0"/>
              <a:t>cibulka, </a:t>
            </a:r>
            <a:r>
              <a:rPr lang="cs-CZ" sz="4800" b="1" dirty="0" smtClean="0"/>
              <a:t>tatínkovy</a:t>
            </a:r>
            <a:r>
              <a:rPr lang="cs-CZ" sz="4800" dirty="0" smtClean="0"/>
              <a:t> hodinky</a:t>
            </a:r>
          </a:p>
          <a:p>
            <a:endParaRPr lang="cs-CZ" sz="4800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4896544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 3. ZÁJMENA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916832"/>
            <a:ext cx="77768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zastupují podstatná jména nebo přídavná jména nebo na ně ukazují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3789040"/>
            <a:ext cx="813690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pl-PL" sz="6000" dirty="0" smtClean="0"/>
              <a:t>on, já</a:t>
            </a:r>
            <a:r>
              <a:rPr lang="pl-PL" sz="6000" dirty="0"/>
              <a:t>, </a:t>
            </a:r>
            <a:r>
              <a:rPr lang="pl-PL" sz="6000" dirty="0" smtClean="0"/>
              <a:t>my, svůj</a:t>
            </a:r>
            <a:r>
              <a:rPr lang="pl-PL" sz="6000" dirty="0"/>
              <a:t>, takový, to, </a:t>
            </a:r>
            <a:r>
              <a:rPr lang="pl-PL" sz="6000" dirty="0" smtClean="0"/>
              <a:t>když</a:t>
            </a:r>
            <a:r>
              <a:rPr lang="pl-PL" sz="6000" dirty="0"/>
              <a:t>, </a:t>
            </a:r>
            <a:r>
              <a:rPr lang="pl-PL" sz="6000" dirty="0" smtClean="0"/>
              <a:t>se</a:t>
            </a:r>
            <a:r>
              <a:rPr lang="pl-PL" sz="6000" dirty="0"/>
              <a:t>, </a:t>
            </a:r>
            <a:r>
              <a:rPr lang="pl-PL" sz="6000" dirty="0" smtClean="0"/>
              <a:t>nic</a:t>
            </a:r>
            <a:r>
              <a:rPr lang="pl-PL" sz="6000" dirty="0"/>
              <a:t>, </a:t>
            </a:r>
            <a:r>
              <a:rPr lang="pl-PL" sz="6000" dirty="0" smtClean="0"/>
              <a:t>leckdo</a:t>
            </a:r>
            <a:endParaRPr lang="cs-CZ" sz="6000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5184576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 4. ČÍSLOVKY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916832"/>
            <a:ext cx="75608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buFont typeface="Wingdings" pitchFamily="2" charset="2"/>
              <a:buChar char="Ø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jsou slova významu číselného, označující počet nebo pořadí 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3356992"/>
            <a:ext cx="889248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cs-CZ" sz="6000" dirty="0"/>
              <a:t>několik, </a:t>
            </a:r>
            <a:r>
              <a:rPr lang="cs-CZ" sz="6000" dirty="0" smtClean="0"/>
              <a:t>dvacet, trojnásobný tisící, osmkrát</a:t>
            </a:r>
            <a:r>
              <a:rPr lang="cs-CZ" sz="6000" dirty="0"/>
              <a:t>, troje, </a:t>
            </a:r>
            <a:r>
              <a:rPr lang="cs-CZ" sz="6000" dirty="0" smtClean="0"/>
              <a:t>pátý</a:t>
            </a:r>
            <a:r>
              <a:rPr lang="cs-CZ" sz="6000" dirty="0"/>
              <a:t>, osmero, </a:t>
            </a:r>
            <a:r>
              <a:rPr lang="cs-CZ" sz="6000" dirty="0" smtClean="0"/>
              <a:t>několikrát, jedna </a:t>
            </a:r>
            <a:endParaRPr lang="cs-CZ" sz="6000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4896544" cy="92333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 5. SLOVESA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844824"/>
            <a:ext cx="82809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vyjadřují děje, a to činnost podmětu nebo jeho stav nebo změnu stavu; časují se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3356992"/>
            <a:ext cx="864096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cs-CZ" sz="6000" dirty="0" smtClean="0"/>
              <a:t>hledět, stát, mládnout</a:t>
            </a:r>
            <a:r>
              <a:rPr lang="cs-CZ" sz="6000" dirty="0"/>
              <a:t>,   </a:t>
            </a:r>
            <a:r>
              <a:rPr lang="cs-CZ" sz="6000" dirty="0" smtClean="0"/>
              <a:t>spát, dělat, slyšet, </a:t>
            </a:r>
            <a:r>
              <a:rPr lang="cs-CZ" sz="6000" dirty="0"/>
              <a:t>hrát si,</a:t>
            </a:r>
            <a:r>
              <a:rPr lang="cs-CZ" sz="6000" dirty="0" smtClean="0"/>
              <a:t> mládnout, představovat </a:t>
            </a:r>
            <a:r>
              <a:rPr lang="cs-CZ" sz="6000" dirty="0"/>
              <a:t>se </a:t>
            </a:r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5328592" cy="923330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 6. PŘÍSLOVCE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91072" y="1772816"/>
            <a:ext cx="835292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vyjadřují různé bližší okolnosti dějů nebo vlastností (místo, čas, způsob, míru, příčinu)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3140968"/>
            <a:ext cx="828092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tady, velmi, dobře, blízko, pomalu, hodně, nahlas, brzy, daleko, rychle   </a:t>
            </a:r>
            <a:endParaRPr lang="cs-CZ" sz="6000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5616624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 7. PŘEDLOŽKY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772816"/>
            <a:ext cx="86409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buFont typeface="Wingdings" pitchFamily="2" charset="2"/>
              <a:buChar char="Ø"/>
            </a:pP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1700808"/>
            <a:ext cx="61926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se spojují se jmény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2636912"/>
            <a:ext cx="867645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cs-CZ" sz="5400" dirty="0"/>
              <a:t>ve (škole</a:t>
            </a:r>
            <a:r>
              <a:rPr lang="cs-CZ" sz="5400" dirty="0" smtClean="0"/>
              <a:t>), do </a:t>
            </a:r>
            <a:r>
              <a:rPr lang="cs-CZ" sz="5400" dirty="0"/>
              <a:t>(vody</a:t>
            </a:r>
            <a:r>
              <a:rPr lang="cs-CZ" sz="5400" dirty="0" smtClean="0"/>
              <a:t>), </a:t>
            </a:r>
            <a:r>
              <a:rPr lang="cs-CZ" sz="5400" dirty="0"/>
              <a:t>na (poli),</a:t>
            </a:r>
            <a:r>
              <a:rPr lang="cs-CZ" sz="5400" dirty="0" smtClean="0"/>
              <a:t>  </a:t>
            </a:r>
            <a:endParaRPr lang="cs-CZ" sz="5400" dirty="0"/>
          </a:p>
          <a:p>
            <a:pPr>
              <a:defRPr/>
            </a:pPr>
            <a:r>
              <a:rPr lang="cs-CZ" sz="5400" dirty="0"/>
              <a:t>s (přáteli), podle (plánu</a:t>
            </a:r>
            <a:r>
              <a:rPr lang="cs-CZ" sz="5400" dirty="0" smtClean="0"/>
              <a:t>), pod </a:t>
            </a:r>
            <a:r>
              <a:rPr lang="cs-CZ" sz="5400" dirty="0"/>
              <a:t>(stolem), </a:t>
            </a:r>
            <a:r>
              <a:rPr lang="cs-CZ" sz="5400" dirty="0" smtClean="0"/>
              <a:t>kolem </a:t>
            </a:r>
            <a:r>
              <a:rPr lang="cs-CZ" sz="5400" dirty="0"/>
              <a:t>(plotu), bez (matky), od (bratra</a:t>
            </a:r>
            <a:r>
              <a:rPr lang="cs-CZ" sz="5400" dirty="0" smtClean="0"/>
              <a:t>), k (lesu)</a:t>
            </a:r>
            <a:endParaRPr lang="cs-CZ" sz="5400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4032448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 8. SPOJKY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844824"/>
            <a:ext cx="82809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jsou slova, která spojují jednotlivé větné členy        nebo věty a vyjadřují vztahy mezi nimi 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3356992"/>
            <a:ext cx="842493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000" dirty="0" smtClean="0"/>
              <a:t>a, i, ale, že, ačkoli, neboť, když, protože, jestliže, aby  </a:t>
            </a:r>
            <a:endParaRPr lang="cs-CZ" sz="6000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4824536" cy="92333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 9. ČÁSTICE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916832"/>
            <a:ext cx="64807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uvozují samostatné věty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2924944"/>
            <a:ext cx="777686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ať, nechť, kéž, asi, snad, zejména, ovšem, prý  </a:t>
            </a:r>
            <a:endParaRPr lang="cs-CZ" sz="6000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04664"/>
            <a:ext cx="6264696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 10. CITOSLOVCE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916832"/>
            <a:ext cx="93610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vyjadřují nálady, city nebo vůli mluvčího,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napodobují hlasy a zvuky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3284984"/>
            <a:ext cx="777686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fr-FR" sz="6000" dirty="0"/>
              <a:t>au, br, prr, cink, h</a:t>
            </a:r>
            <a:r>
              <a:rPr lang="cs-CZ" sz="6000" dirty="0"/>
              <a:t>ů</a:t>
            </a:r>
            <a:r>
              <a:rPr lang="cs-CZ" sz="6000" dirty="0" smtClean="0"/>
              <a:t>, </a:t>
            </a:r>
            <a:r>
              <a:rPr lang="cs-CZ" sz="6000" dirty="0" err="1" smtClean="0"/>
              <a:t>pst</a:t>
            </a:r>
            <a:r>
              <a:rPr lang="cs-CZ" sz="6000" dirty="0" smtClean="0"/>
              <a:t>, </a:t>
            </a:r>
            <a:r>
              <a:rPr lang="cs-CZ" sz="6000" dirty="0"/>
              <a:t>haf, fuj, </a:t>
            </a:r>
            <a:r>
              <a:rPr lang="cs-CZ" sz="6000" dirty="0" smtClean="0"/>
              <a:t>frnk, </a:t>
            </a:r>
            <a:r>
              <a:rPr lang="cs-CZ" sz="6000" dirty="0" err="1" smtClean="0"/>
              <a:t>bác</a:t>
            </a:r>
            <a:r>
              <a:rPr lang="cs-CZ" sz="6000" dirty="0" smtClean="0"/>
              <a:t>, </a:t>
            </a:r>
            <a:r>
              <a:rPr lang="cs-CZ" sz="6000" dirty="0" err="1" smtClean="0"/>
              <a:t>ťuk</a:t>
            </a:r>
            <a:r>
              <a:rPr lang="cs-CZ" sz="6000" dirty="0" smtClean="0"/>
              <a:t>, hele, </a:t>
            </a:r>
            <a:r>
              <a:rPr lang="cs-CZ" sz="6000" dirty="0" err="1" smtClean="0"/>
              <a:t>hihi</a:t>
            </a:r>
            <a:r>
              <a:rPr lang="cs-CZ" sz="6000" dirty="0" smtClean="0"/>
              <a:t> </a:t>
            </a:r>
            <a:r>
              <a:rPr lang="fr-FR" sz="6000" dirty="0" smtClean="0"/>
              <a:t> </a:t>
            </a:r>
            <a:endParaRPr lang="cs-CZ" sz="6000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</TotalTime>
  <Words>438</Words>
  <Application>Microsoft Office PowerPoint</Application>
  <PresentationFormat>Předvádění na obrazovce (4:3)</PresentationFormat>
  <Paragraphs>46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JAZYK A JAZYKOVÁ KOMUNIKACE Slovní druhy Radka Smetanová VY_32_INOVACE_slovnidruhy_22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14</cp:revision>
  <dcterms:created xsi:type="dcterms:W3CDTF">2011-05-10T16:27:44Z</dcterms:created>
  <dcterms:modified xsi:type="dcterms:W3CDTF">2011-05-10T19:02:07Z</dcterms:modified>
</cp:coreProperties>
</file>