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1" r:id="rId4"/>
    <p:sldId id="259" r:id="rId5"/>
    <p:sldId id="260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482ED6-1642-4314-BDF9-1E762C13567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A53B71-7FCB-45BE-AEFF-FFA4D68F94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VY_42_INOVACE_15_1_Těžnice a těžiště trojúhelníku – 1. díl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6088" indent="-446088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sestrojení středu úsečky a následné seznámení s pojmem těžnice a těžiště trojúhelníku. Sestrojování těžnice a těžiště v různých druzích trojúhelníků.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22.5.2012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22.5.2012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Těžnice a těžiště trojúhelníku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střed úsečky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043608" y="3933056"/>
            <a:ext cx="6912768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1187624" y="3789040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7812360" y="3789040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-2772816" y="-26504"/>
            <a:ext cx="7920000" cy="7920000"/>
          </a:xfrm>
          <a:prstGeom prst="arc">
            <a:avLst>
              <a:gd name="adj1" fmla="val 19043951"/>
              <a:gd name="adj2" fmla="val 2032617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5400000">
            <a:off x="-2772816" y="-27384"/>
            <a:ext cx="7920000" cy="7920000"/>
          </a:xfrm>
          <a:prstGeom prst="arc">
            <a:avLst>
              <a:gd name="adj1" fmla="val 17274911"/>
              <a:gd name="adj2" fmla="val 1869647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16785382">
            <a:off x="3852800" y="-27384"/>
            <a:ext cx="7920000" cy="7920000"/>
          </a:xfrm>
          <a:prstGeom prst="arc">
            <a:avLst>
              <a:gd name="adj1" fmla="val 16762821"/>
              <a:gd name="adj2" fmla="val 1823157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1895750">
            <a:off x="3817634" y="7782"/>
            <a:ext cx="7920000" cy="7920000"/>
          </a:xfrm>
          <a:prstGeom prst="arc">
            <a:avLst>
              <a:gd name="adj1" fmla="val 17883749"/>
              <a:gd name="adj2" fmla="val 1949857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4479403" y="3819646"/>
            <a:ext cx="0" cy="300941"/>
          </a:xfrm>
          <a:custGeom>
            <a:avLst/>
            <a:gdLst>
              <a:gd name="connsiteX0" fmla="*/ 0 w 0"/>
              <a:gd name="connsiteY0" fmla="*/ 0 h 300941"/>
              <a:gd name="connsiteX1" fmla="*/ 0 w 0"/>
              <a:gd name="connsiteY1" fmla="*/ 300941 h 3009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300941">
                <a:moveTo>
                  <a:pt x="0" y="0"/>
                </a:moveTo>
                <a:lnTo>
                  <a:pt x="0" y="300941"/>
                </a:lnTo>
              </a:path>
            </a:pathLst>
          </a:cu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971600" y="401667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596336" y="4016677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016677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  <p:bldP spid="22" grpId="0" animBg="1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Těžnice a těžiště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>
            <a:normAutofit/>
          </a:bodyPr>
          <a:lstStyle/>
          <a:p>
            <a:r>
              <a:rPr lang="cs-CZ" sz="2600" dirty="0" smtClean="0"/>
              <a:t>Těžnice je </a:t>
            </a:r>
            <a:r>
              <a:rPr lang="cs-CZ" sz="2600" b="1" dirty="0" smtClean="0"/>
              <a:t>úsečka</a:t>
            </a:r>
            <a:r>
              <a:rPr lang="cs-CZ" sz="2600" dirty="0" smtClean="0"/>
              <a:t>, která spojuje vrchol trojúhelníku se středem protější strany.</a:t>
            </a:r>
          </a:p>
          <a:p>
            <a:pPr>
              <a:buNone/>
            </a:pPr>
            <a:endParaRPr lang="cs-CZ" sz="2600" dirty="0" smtClean="0"/>
          </a:p>
          <a:p>
            <a:r>
              <a:rPr lang="cs-CZ" sz="2600" dirty="0" smtClean="0"/>
              <a:t>Těžnice se protínají v jednom bodě – v </a:t>
            </a:r>
            <a:r>
              <a:rPr lang="cs-CZ" sz="2600" b="1" dirty="0" smtClean="0"/>
              <a:t>těžišti</a:t>
            </a:r>
            <a:r>
              <a:rPr lang="cs-CZ" sz="2600" dirty="0" smtClean="0"/>
              <a:t> T.</a:t>
            </a:r>
            <a:endParaRPr lang="cs-CZ" sz="26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4355976" y="1916832"/>
            <a:ext cx="4464496" cy="3384376"/>
          </a:xfrm>
          <a:prstGeom prst="triangle">
            <a:avLst>
              <a:gd name="adj" fmla="val 67889"/>
            </a:avLst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stCxn id="4" idx="2"/>
            <a:endCxn id="4" idx="5"/>
          </p:cNvCxnSpPr>
          <p:nvPr/>
        </p:nvCxnSpPr>
        <p:spPr>
          <a:xfrm flipV="1">
            <a:off x="4355976" y="3609020"/>
            <a:ext cx="3747699" cy="169218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4"/>
            <a:endCxn id="4" idx="1"/>
          </p:cNvCxnSpPr>
          <p:nvPr/>
        </p:nvCxnSpPr>
        <p:spPr>
          <a:xfrm flipH="1" flipV="1">
            <a:off x="5871427" y="3609020"/>
            <a:ext cx="2949045" cy="1692188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endCxn id="4" idx="0"/>
          </p:cNvCxnSpPr>
          <p:nvPr/>
        </p:nvCxnSpPr>
        <p:spPr>
          <a:xfrm flipV="1">
            <a:off x="6588224" y="1916832"/>
            <a:ext cx="798654" cy="3384376"/>
          </a:xfrm>
          <a:prstGeom prst="line">
            <a:avLst/>
          </a:prstGeom>
          <a:ln w="28575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588224" y="515719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724128" y="3501008"/>
            <a:ext cx="284749" cy="2160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7956376" y="3573016"/>
            <a:ext cx="288032" cy="7200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067944" y="5301208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659470" y="530120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219310" y="1484784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5373216"/>
            <a:ext cx="43313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19280" y="3224589"/>
            <a:ext cx="4443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38960" y="3140968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659148" y="2924944"/>
            <a:ext cx="3874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68962" y="4664749"/>
            <a:ext cx="4138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b</a:t>
            </a:r>
            <a:endParaRPr lang="cs-CZ" sz="2600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264706" y="4725144"/>
            <a:ext cx="39863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r>
              <a:rPr lang="cs-CZ" sz="2600" baseline="-25000" dirty="0" smtClean="0"/>
              <a:t>a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571238" y="3656637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699792" y="6021288"/>
            <a:ext cx="42055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Těžnici ke straně </a:t>
            </a:r>
            <a:r>
              <a:rPr lang="cs-CZ" sz="2600" i="1" dirty="0" smtClean="0"/>
              <a:t>a</a:t>
            </a:r>
            <a:r>
              <a:rPr lang="cs-CZ" sz="2600" dirty="0" smtClean="0"/>
              <a:t> značíme </a:t>
            </a:r>
            <a:r>
              <a:rPr lang="cs-CZ" sz="2600" i="1" dirty="0" smtClean="0"/>
              <a:t>t</a:t>
            </a:r>
            <a:r>
              <a:rPr lang="cs-CZ" sz="2600" i="1" baseline="-25000" dirty="0" smtClean="0"/>
              <a:t>a</a:t>
            </a:r>
            <a:r>
              <a:rPr lang="cs-CZ" sz="2600" dirty="0" smtClean="0"/>
              <a:t>.</a:t>
            </a:r>
            <a:endParaRPr lang="cs-CZ" sz="2600" i="1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699792" y="6021288"/>
            <a:ext cx="42055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Těžnici ke straně </a:t>
            </a:r>
            <a:r>
              <a:rPr lang="cs-CZ" sz="2600" i="1" dirty="0" smtClean="0"/>
              <a:t>b</a:t>
            </a:r>
            <a:r>
              <a:rPr lang="cs-CZ" sz="2600" dirty="0" smtClean="0"/>
              <a:t> značíme </a:t>
            </a:r>
            <a:r>
              <a:rPr lang="cs-CZ" sz="2600" i="1" dirty="0" err="1" smtClean="0"/>
              <a:t>t</a:t>
            </a:r>
            <a:r>
              <a:rPr lang="cs-CZ" sz="2600" i="1" baseline="-25000" dirty="0" err="1" smtClean="0"/>
              <a:t>b</a:t>
            </a:r>
            <a:r>
              <a:rPr lang="cs-CZ" sz="2600" dirty="0" smtClean="0"/>
              <a:t>.</a:t>
            </a:r>
            <a:endParaRPr lang="cs-CZ" sz="2600" i="1" baseline="-25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2699792" y="6021288"/>
            <a:ext cx="42055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Těžnici ke straně </a:t>
            </a:r>
            <a:r>
              <a:rPr lang="cs-CZ" sz="2600" i="1" dirty="0" smtClean="0"/>
              <a:t>c</a:t>
            </a:r>
            <a:r>
              <a:rPr lang="cs-CZ" sz="2600" dirty="0" smtClean="0"/>
              <a:t> značíme </a:t>
            </a:r>
            <a:r>
              <a:rPr lang="cs-CZ" sz="2600" i="1" dirty="0" err="1" smtClean="0"/>
              <a:t>t</a:t>
            </a:r>
            <a:r>
              <a:rPr lang="cs-CZ" sz="2600" i="1" baseline="-25000" dirty="0" err="1" smtClean="0"/>
              <a:t>c</a:t>
            </a:r>
            <a:r>
              <a:rPr lang="cs-CZ" sz="2600" dirty="0" smtClean="0"/>
              <a:t>.</a:t>
            </a:r>
            <a:endParaRPr lang="cs-CZ" sz="2600" i="1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5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  <p:bldP spid="34" grpId="0"/>
      <p:bldP spid="35" grpId="0"/>
      <p:bldP spid="36" grpId="0"/>
      <p:bldP spid="40" grpId="0"/>
      <p:bldP spid="40" grpId="1"/>
      <p:bldP spid="41" grpId="0"/>
      <p:bldP spid="41" grpId="1"/>
      <p:bldP spid="42" grpId="0"/>
      <p:bldP spid="4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Těžnice a těžiště trojúhelníku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Pravoúhlý trojúhelník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Tupoúhlý trojúhelník</a:t>
            </a:r>
            <a:endParaRPr lang="cs-CZ" dirty="0"/>
          </a:p>
        </p:txBody>
      </p:sp>
      <p:sp>
        <p:nvSpPr>
          <p:cNvPr id="9" name="Pravoúhlý trojúhelník 8"/>
          <p:cNvSpPr/>
          <p:nvPr/>
        </p:nvSpPr>
        <p:spPr>
          <a:xfrm>
            <a:off x="539552" y="2852936"/>
            <a:ext cx="3888432" cy="3168352"/>
          </a:xfrm>
          <a:prstGeom prst="rtTriangl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ovací čára 10"/>
          <p:cNvCxnSpPr>
            <a:stCxn id="9" idx="2"/>
            <a:endCxn id="9" idx="5"/>
          </p:cNvCxnSpPr>
          <p:nvPr/>
        </p:nvCxnSpPr>
        <p:spPr>
          <a:xfrm flipV="1">
            <a:off x="539552" y="4437112"/>
            <a:ext cx="1944216" cy="158417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9" idx="0"/>
            <a:endCxn id="9" idx="3"/>
          </p:cNvCxnSpPr>
          <p:nvPr/>
        </p:nvCxnSpPr>
        <p:spPr>
          <a:xfrm>
            <a:off x="539552" y="2852936"/>
            <a:ext cx="1944216" cy="3168352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9" idx="1"/>
            <a:endCxn id="9" idx="4"/>
          </p:cNvCxnSpPr>
          <p:nvPr/>
        </p:nvCxnSpPr>
        <p:spPr>
          <a:xfrm>
            <a:off x="539552" y="4437112"/>
            <a:ext cx="3888432" cy="1584176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45014" y="5960893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33446" y="5949280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45014" y="2348880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cxnSp>
        <p:nvCxnSpPr>
          <p:cNvPr id="24" name="Přímá spojovací čára 23"/>
          <p:cNvCxnSpPr/>
          <p:nvPr/>
        </p:nvCxnSpPr>
        <p:spPr>
          <a:xfrm flipV="1">
            <a:off x="2483768" y="5877272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 flipV="1">
            <a:off x="2411760" y="4365104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467544" y="4437112"/>
            <a:ext cx="216024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2195736" y="5960893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e</a:t>
            </a:r>
            <a:endParaRPr lang="cs-CZ" sz="2600" baseline="-25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411760" y="3944669"/>
            <a:ext cx="405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90390" y="4149080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5576" y="3512621"/>
            <a:ext cx="40389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e</a:t>
            </a:r>
            <a:endParaRPr lang="cs-CZ" sz="2600" baseline="-25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55576" y="5096797"/>
            <a:ext cx="3642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943971" y="5373216"/>
            <a:ext cx="4101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d</a:t>
            </a:r>
            <a:endParaRPr lang="cs-CZ" sz="2600" baseline="-25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691680" y="4509120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43" name="Volný tvar 42"/>
          <p:cNvSpPr/>
          <p:nvPr/>
        </p:nvSpPr>
        <p:spPr>
          <a:xfrm>
            <a:off x="4788024" y="2780928"/>
            <a:ext cx="4032448" cy="3240360"/>
          </a:xfrm>
          <a:custGeom>
            <a:avLst/>
            <a:gdLst>
              <a:gd name="connsiteX0" fmla="*/ 0 w 2664296"/>
              <a:gd name="connsiteY0" fmla="*/ 2232248 h 2232248"/>
              <a:gd name="connsiteX1" fmla="*/ 2315993 w 2664296"/>
              <a:gd name="connsiteY1" fmla="*/ 0 h 2232248"/>
              <a:gd name="connsiteX2" fmla="*/ 2664296 w 2664296"/>
              <a:gd name="connsiteY2" fmla="*/ 2232248 h 2232248"/>
              <a:gd name="connsiteX3" fmla="*/ 0 w 2664296"/>
              <a:gd name="connsiteY3" fmla="*/ 2232248 h 2232248"/>
              <a:gd name="connsiteX0" fmla="*/ 0 w 3456384"/>
              <a:gd name="connsiteY0" fmla="*/ 2232248 h 2232248"/>
              <a:gd name="connsiteX1" fmla="*/ 3456384 w 3456384"/>
              <a:gd name="connsiteY1" fmla="*/ 0 h 2232248"/>
              <a:gd name="connsiteX2" fmla="*/ 2664296 w 3456384"/>
              <a:gd name="connsiteY2" fmla="*/ 2232248 h 2232248"/>
              <a:gd name="connsiteX3" fmla="*/ 0 w 3456384"/>
              <a:gd name="connsiteY3" fmla="*/ 2232248 h 2232248"/>
              <a:gd name="connsiteX0" fmla="*/ 0 w 3528392"/>
              <a:gd name="connsiteY0" fmla="*/ 2232248 h 2232248"/>
              <a:gd name="connsiteX1" fmla="*/ 3528392 w 3528392"/>
              <a:gd name="connsiteY1" fmla="*/ 0 h 2232248"/>
              <a:gd name="connsiteX2" fmla="*/ 2664296 w 3528392"/>
              <a:gd name="connsiteY2" fmla="*/ 2232248 h 2232248"/>
              <a:gd name="connsiteX3" fmla="*/ 0 w 3528392"/>
              <a:gd name="connsiteY3" fmla="*/ 2232248 h 2232248"/>
              <a:gd name="connsiteX0" fmla="*/ 0 w 3816424"/>
              <a:gd name="connsiteY0" fmla="*/ 2232248 h 2232248"/>
              <a:gd name="connsiteX1" fmla="*/ 3816424 w 3816424"/>
              <a:gd name="connsiteY1" fmla="*/ 0 h 2232248"/>
              <a:gd name="connsiteX2" fmla="*/ 2952328 w 3816424"/>
              <a:gd name="connsiteY2" fmla="*/ 2232248 h 2232248"/>
              <a:gd name="connsiteX3" fmla="*/ 0 w 3816424"/>
              <a:gd name="connsiteY3" fmla="*/ 2232248 h 2232248"/>
              <a:gd name="connsiteX0" fmla="*/ 0 w 3816424"/>
              <a:gd name="connsiteY0" fmla="*/ 2232248 h 2232248"/>
              <a:gd name="connsiteX1" fmla="*/ 3816424 w 3816424"/>
              <a:gd name="connsiteY1" fmla="*/ 0 h 2232248"/>
              <a:gd name="connsiteX2" fmla="*/ 2592288 w 3816424"/>
              <a:gd name="connsiteY2" fmla="*/ 2232248 h 2232248"/>
              <a:gd name="connsiteX3" fmla="*/ 0 w 3816424"/>
              <a:gd name="connsiteY3" fmla="*/ 2232248 h 2232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16424" h="2232248">
                <a:moveTo>
                  <a:pt x="0" y="2232248"/>
                </a:moveTo>
                <a:lnTo>
                  <a:pt x="3816424" y="0"/>
                </a:lnTo>
                <a:lnTo>
                  <a:pt x="2592288" y="2232248"/>
                </a:lnTo>
                <a:lnTo>
                  <a:pt x="0" y="2232248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2" name="Přímá spojovací čára 61"/>
          <p:cNvCxnSpPr>
            <a:stCxn id="43" idx="0"/>
          </p:cNvCxnSpPr>
          <p:nvPr/>
        </p:nvCxnSpPr>
        <p:spPr>
          <a:xfrm flipV="1">
            <a:off x="4788024" y="4365104"/>
            <a:ext cx="3384376" cy="165618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čára 63"/>
          <p:cNvCxnSpPr>
            <a:stCxn id="43" idx="1"/>
          </p:cNvCxnSpPr>
          <p:nvPr/>
        </p:nvCxnSpPr>
        <p:spPr>
          <a:xfrm flipH="1">
            <a:off x="6156176" y="2780928"/>
            <a:ext cx="2664296" cy="324036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>
            <a:stCxn id="43" idx="2"/>
          </p:cNvCxnSpPr>
          <p:nvPr/>
        </p:nvCxnSpPr>
        <p:spPr>
          <a:xfrm flipH="1" flipV="1">
            <a:off x="6804248" y="4365104"/>
            <a:ext cx="722798" cy="1656184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Volný tvar 86"/>
          <p:cNvSpPr/>
          <p:nvPr/>
        </p:nvSpPr>
        <p:spPr>
          <a:xfrm>
            <a:off x="6180881" y="5926238"/>
            <a:ext cx="0" cy="208344"/>
          </a:xfrm>
          <a:custGeom>
            <a:avLst/>
            <a:gdLst>
              <a:gd name="connsiteX0" fmla="*/ 0 w 0"/>
              <a:gd name="connsiteY0" fmla="*/ 0 h 208344"/>
              <a:gd name="connsiteX1" fmla="*/ 0 w 0"/>
              <a:gd name="connsiteY1" fmla="*/ 208344 h 208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208344">
                <a:moveTo>
                  <a:pt x="0" y="0"/>
                </a:moveTo>
                <a:lnTo>
                  <a:pt x="0" y="208344"/>
                </a:lnTo>
              </a:path>
            </a:pathLst>
          </a:cu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9" name="Přímá spojovací čára 88"/>
          <p:cNvCxnSpPr/>
          <p:nvPr/>
        </p:nvCxnSpPr>
        <p:spPr>
          <a:xfrm>
            <a:off x="8100392" y="4293096"/>
            <a:ext cx="216024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>
            <a:off x="6732240" y="4293096"/>
            <a:ext cx="144016" cy="1440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TextovéPole 97"/>
          <p:cNvSpPr txBox="1"/>
          <p:nvPr/>
        </p:nvSpPr>
        <p:spPr>
          <a:xfrm>
            <a:off x="4644008" y="5960893"/>
            <a:ext cx="35779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  <p:sp>
        <p:nvSpPr>
          <p:cNvPr id="99" name="TextovéPole 98"/>
          <p:cNvSpPr txBox="1"/>
          <p:nvPr/>
        </p:nvSpPr>
        <p:spPr>
          <a:xfrm>
            <a:off x="7380312" y="5949280"/>
            <a:ext cx="32412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L</a:t>
            </a:r>
            <a:endParaRPr lang="cs-CZ" sz="2600" dirty="0"/>
          </a:p>
        </p:txBody>
      </p:sp>
      <p:sp>
        <p:nvSpPr>
          <p:cNvPr id="100" name="TextovéPole 99"/>
          <p:cNvSpPr txBox="1"/>
          <p:nvPr/>
        </p:nvSpPr>
        <p:spPr>
          <a:xfrm>
            <a:off x="8604448" y="2348880"/>
            <a:ext cx="4700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M</a:t>
            </a:r>
            <a:endParaRPr lang="cs-CZ" sz="2600" dirty="0"/>
          </a:p>
        </p:txBody>
      </p:sp>
      <p:sp>
        <p:nvSpPr>
          <p:cNvPr id="101" name="TextovéPole 100"/>
          <p:cNvSpPr txBox="1"/>
          <p:nvPr/>
        </p:nvSpPr>
        <p:spPr>
          <a:xfrm>
            <a:off x="5923038" y="5960893"/>
            <a:ext cx="5164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m</a:t>
            </a:r>
            <a:endParaRPr lang="cs-CZ" sz="2600" baseline="-25000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8244408" y="4149080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k</a:t>
            </a:r>
            <a:endParaRPr lang="cs-CZ" sz="2600" baseline="-25000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6355086" y="4005064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S</a:t>
            </a:r>
            <a:r>
              <a:rPr lang="cs-CZ" sz="2600" baseline="-25000" dirty="0" err="1" smtClean="0"/>
              <a:t>l</a:t>
            </a:r>
            <a:endParaRPr lang="cs-CZ" sz="2600" baseline="-25000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7033742" y="4808765"/>
            <a:ext cx="34657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endParaRPr lang="cs-CZ" sz="2600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6466079" y="5384829"/>
            <a:ext cx="4748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m</a:t>
            </a:r>
            <a:endParaRPr lang="cs-CZ" sz="2600" baseline="-25000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542286" y="5456837"/>
            <a:ext cx="3978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t</a:t>
            </a:r>
            <a:r>
              <a:rPr lang="cs-CZ" sz="2600" baseline="-25000" dirty="0" smtClean="0"/>
              <a:t>k</a:t>
            </a:r>
            <a:endParaRPr lang="cs-CZ" sz="2600" baseline="-25000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7308304" y="5229200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t</a:t>
            </a:r>
            <a:r>
              <a:rPr lang="cs-CZ" sz="2600" baseline="-25000" dirty="0" err="1" smtClean="0"/>
              <a:t>l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5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3" dur="5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4" fill="hold">
                      <p:stCondLst>
                        <p:cond delay="indefinite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5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6" fill="hold">
                      <p:stCondLst>
                        <p:cond delay="indefinite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7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0" fill="hold">
                      <p:stCondLst>
                        <p:cond delay="indefinite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4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20" grpId="0"/>
      <p:bldP spid="21" grpId="0"/>
      <p:bldP spid="22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 animBg="1"/>
      <p:bldP spid="87" grpId="0" animBg="1"/>
      <p:bldP spid="98" grpId="0"/>
      <p:bldP spid="99" grpId="0"/>
      <p:bldP spid="100" grpId="0"/>
      <p:bldP spid="101" grpId="0"/>
      <p:bldP spid="102" grpId="0"/>
      <p:bldP spid="103" grpId="0"/>
      <p:bldP spid="104" grpId="0"/>
      <p:bldP spid="105" grpId="0"/>
      <p:bldP spid="106" grpId="0"/>
      <p:bldP spid="10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322</Words>
  <Application>Microsoft Office PowerPoint</Application>
  <PresentationFormat>Předvádění na obrazovce (4:3)</PresentationFormat>
  <Paragraphs>77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Těžnice a těžiště trojúhelníku</vt:lpstr>
      <vt:lpstr>Opakování – střed úsečky</vt:lpstr>
      <vt:lpstr>Těžnice a těžiště trojúhelníku</vt:lpstr>
      <vt:lpstr>Těžnice a těžiště trojúhelníku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Roman</dc:creator>
  <cp:lastModifiedBy>Roman Marshner</cp:lastModifiedBy>
  <cp:revision>26</cp:revision>
  <dcterms:created xsi:type="dcterms:W3CDTF">2012-05-20T07:18:42Z</dcterms:created>
  <dcterms:modified xsi:type="dcterms:W3CDTF">2012-06-15T10:03:16Z</dcterms:modified>
</cp:coreProperties>
</file>