
<file path=[Content_Types].xml><?xml version="1.0" encoding="utf-8"?>
<Types xmlns="http://schemas.openxmlformats.org/package/2006/content-types">
  <Default Extension="png" ContentType="image/png"/>
  <Default Extension="emf" ContentType="image/x-e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61" r:id="rId2"/>
    <p:sldId id="256" r:id="rId3"/>
    <p:sldId id="257" r:id="rId4"/>
    <p:sldId id="258" r:id="rId5"/>
    <p:sldId id="259" r:id="rId6"/>
    <p:sldId id="260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4" d="100"/>
          <a:sy n="74" d="100"/>
        </p:scale>
        <p:origin x="-1104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3" name="Rectangle 12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Oval 13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473795" y="5052545"/>
            <a:ext cx="5637010" cy="882119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C115F3-B6AA-4D80-83F5-DD9956B4EF1E}" type="datetimeFigureOut">
              <a:rPr lang="cs-CZ" smtClean="0"/>
              <a:t>14.6.2012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BBD47B-ACE0-4730-82DB-A4F236B3F564}" type="slidenum">
              <a:rPr lang="cs-CZ" smtClean="0"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17581" y="3132290"/>
            <a:ext cx="7175351" cy="1793167"/>
          </a:xfrm>
          <a:effectLst/>
        </p:spPr>
        <p:txBody>
          <a:bodyPr>
            <a:noAutofit/>
          </a:bodyPr>
          <a:lstStyle>
            <a:lvl1pPr marL="640080" indent="-457200" algn="l">
              <a:defRPr sz="54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C115F3-B6AA-4D80-83F5-DD9956B4EF1E}" type="datetimeFigureOut">
              <a:rPr lang="cs-CZ" smtClean="0"/>
              <a:t>14.6.2012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BBD47B-ACE0-4730-82DB-A4F236B3F564}" type="slidenum">
              <a:rPr lang="cs-CZ" smtClean="0"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0" name="Content Placeholder 9"/>
          <p:cNvSpPr>
            <a:spLocks noGrp="1"/>
          </p:cNvSpPr>
          <p:nvPr>
            <p:ph sz="quarter" idx="13"/>
          </p:nvPr>
        </p:nvSpPr>
        <p:spPr>
          <a:xfrm>
            <a:off x="1143000" y="731520"/>
            <a:ext cx="6400800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33195" y="2172648"/>
            <a:ext cx="5966666" cy="2423346"/>
          </a:xfrm>
          <a:effectLst/>
        </p:spPr>
        <p:txBody>
          <a:bodyPr anchor="b"/>
          <a:lstStyle>
            <a:lvl1pPr algn="r">
              <a:defRPr sz="4600" b="1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22438" y="4607511"/>
            <a:ext cx="5970494" cy="835460"/>
          </a:xfrm>
        </p:spPr>
        <p:txBody>
          <a:bodyPr anchor="t"/>
          <a:lstStyle>
            <a:lvl1pPr marL="0" indent="0" algn="r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C115F3-B6AA-4D80-83F5-DD9956B4EF1E}" type="datetimeFigureOut">
              <a:rPr lang="cs-CZ" smtClean="0"/>
              <a:t>14.6.2012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BBD47B-ACE0-4730-82DB-A4F236B3F56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C115F3-B6AA-4D80-83F5-DD9956B4EF1E}" type="datetimeFigureOut">
              <a:rPr lang="cs-CZ" smtClean="0"/>
              <a:t>14.6.2012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BBD47B-ACE0-4730-82DB-A4F236B3F564}" type="slidenum">
              <a:rPr lang="cs-CZ" smtClean="0"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142999" y="731519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731520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56447" y="1400327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7302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ctr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1399032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C115F3-B6AA-4D80-83F5-DD9956B4EF1E}" type="datetimeFigureOut">
              <a:rPr lang="cs-CZ" smtClean="0"/>
              <a:t>14.6.2012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BBD47B-ACE0-4730-82DB-A4F236B3F564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C115F3-B6AA-4D80-83F5-DD9956B4EF1E}" type="datetimeFigureOut">
              <a:rPr lang="cs-CZ" smtClean="0"/>
              <a:t>14.6.2012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BBD47B-ACE0-4730-82DB-A4F236B3F56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C115F3-B6AA-4D80-83F5-DD9956B4EF1E}" type="datetimeFigureOut">
              <a:rPr lang="cs-CZ" smtClean="0"/>
              <a:t>14.6.2012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BBD47B-ACE0-4730-82DB-A4F236B3F56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095" y="2209800"/>
            <a:ext cx="3636085" cy="1258493"/>
          </a:xfrm>
          <a:effectLst/>
        </p:spPr>
        <p:txBody>
          <a:bodyPr anchor="b">
            <a:noAutofit/>
          </a:bodyPr>
          <a:lstStyle>
            <a:lvl1pPr marL="228600" indent="-228600" algn="l">
              <a:defRPr sz="2800" b="1"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93515" y="731520"/>
            <a:ext cx="4017085" cy="4894730"/>
          </a:xfrm>
        </p:spPr>
        <p:txBody>
          <a:bodyPr anchor="ctr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75765" y="3497802"/>
            <a:ext cx="3388660" cy="213951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C115F3-B6AA-4D80-83F5-DD9956B4EF1E}" type="datetimeFigureOut">
              <a:rPr lang="cs-CZ" smtClean="0"/>
              <a:t>14.6.2012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BBD47B-ACE0-4730-82DB-A4F236B3F56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Rectangle 9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Oval 10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475175" y="1143000"/>
            <a:ext cx="4114800" cy="3127806"/>
          </a:xfrm>
          <a:prstGeom prst="roundRect">
            <a:avLst>
              <a:gd name="adj" fmla="val 4230"/>
            </a:avLst>
          </a:prstGeom>
          <a:solidFill>
            <a:schemeClr val="bg2">
              <a:lumMod val="90000"/>
            </a:schemeClr>
          </a:solidFill>
          <a:effectLst>
            <a:reflection blurRad="4350" stA="23000" endA="300" endPos="28000" dir="5400000" sy="-100000" algn="bl" rotWithShape="0"/>
          </a:effectLst>
          <a:scene3d>
            <a:camera prst="perspectiveContrastingLeftFacing" fov="1800000">
              <a:rot lat="300000" lon="2100000" rev="0"/>
            </a:camera>
            <a:lightRig rig="balanced" dir="t"/>
          </a:scene3d>
          <a:sp3d>
            <a:bevelT w="50800" h="50800"/>
          </a:sp3d>
        </p:spPr>
        <p:txBody>
          <a:bodyPr>
            <a:normAutofit/>
            <a:flatTx/>
          </a:bodyPr>
          <a:lstStyle>
            <a:lvl1pPr marL="0" indent="0" algn="ctr">
              <a:buNone/>
              <a:defRPr sz="20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77887" y="1010486"/>
            <a:ext cx="3694114" cy="2163020"/>
          </a:xfrm>
        </p:spPr>
        <p:txBody>
          <a:bodyPr anchor="b"/>
          <a:lstStyle>
            <a:lvl1pPr marL="182880" indent="-182880">
              <a:buFont typeface="Georgia" pitchFamily="18" charset="0"/>
              <a:buChar char="*"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C115F3-B6AA-4D80-83F5-DD9956B4EF1E}" type="datetimeFigureOut">
              <a:rPr lang="cs-CZ" smtClean="0"/>
              <a:t>14.6.2012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BBD47B-ACE0-4730-82DB-A4F236B3F564}" type="slidenum">
              <a:rPr lang="cs-CZ" smtClean="0"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7268" y="4464421"/>
            <a:ext cx="6383538" cy="1143000"/>
          </a:xfrm>
        </p:spPr>
        <p:txBody>
          <a:bodyPr anchor="b">
            <a:noAutofit/>
          </a:bodyPr>
          <a:lstStyle>
            <a:lvl1pPr algn="l">
              <a:defRPr sz="46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905000" y="731519"/>
            <a:ext cx="6400800" cy="347472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C115F3-B6AA-4D80-83F5-DD9956B4EF1E}" type="datetimeFigureOut">
              <a:rPr lang="cs-CZ" smtClean="0"/>
              <a:t>14.6.2012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BBD47B-ACE0-4730-82DB-A4F236B3F56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153758" y="376517"/>
            <a:ext cx="2057400" cy="5238339"/>
          </a:xfrm>
          <a:effectLst/>
        </p:spPr>
        <p:txBody>
          <a:bodyPr vert="eaVert"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324113" y="731519"/>
            <a:ext cx="4829287" cy="4894729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C115F3-B6AA-4D80-83F5-DD9956B4EF1E}" type="datetimeFigureOut">
              <a:rPr lang="cs-CZ" smtClean="0"/>
              <a:t>14.6.2012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BBD47B-ACE0-4730-82DB-A4F236B3F56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5105400"/>
            <a:ext cx="9144000" cy="175260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51054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3768304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6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793289" y="4372168"/>
            <a:ext cx="6512511" cy="1143000"/>
          </a:xfrm>
          <a:prstGeom prst="rect">
            <a:avLst/>
          </a:prstGeom>
          <a:effectLst/>
        </p:spPr>
        <p:txBody>
          <a:bodyPr vert="horz" lIns="91440" tIns="45720" rIns="91440" bIns="45720" rtlCol="0" anchor="t" anchorCtr="0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2260"/>
            <a:ext cx="6400800" cy="347472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172200" y="6172200"/>
            <a:ext cx="2514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90C115F3-B6AA-4D80-83F5-DD9956B4EF1E}" type="datetimeFigureOut">
              <a:rPr lang="cs-CZ" smtClean="0"/>
              <a:t>14.6.2012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57199" y="6172200"/>
            <a:ext cx="335280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810000" y="6172200"/>
            <a:ext cx="1828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CBBBD47B-ACE0-4730-82DB-A4F236B3F564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iming>
    <p:tnLst>
      <p:par>
        <p:cTn id="1" dur="indefinite" restart="never" nodeType="tmRoot"/>
      </p:par>
    </p:tnLst>
  </p:timing>
  <p:txStyles>
    <p:titleStyle>
      <a:lvl1pPr marL="320040" indent="-320040" algn="r" defTabSz="914400" rtl="0" eaLnBrk="1" latinLnBrk="0" hangingPunct="1">
        <a:spcBef>
          <a:spcPct val="0"/>
        </a:spcBef>
        <a:buClr>
          <a:schemeClr val="accent6">
            <a:lumMod val="75000"/>
          </a:schemeClr>
        </a:buClr>
        <a:buSzPct val="128000"/>
        <a:buFont typeface="Georgia" pitchFamily="18" charset="0"/>
        <a:buChar char="*"/>
        <a:defRPr sz="4600" b="1" i="0" kern="1200">
          <a:gradFill>
            <a:gsLst>
              <a:gs pos="0">
                <a:schemeClr val="tx1"/>
              </a:gs>
              <a:gs pos="40000">
                <a:schemeClr val="tx1">
                  <a:lumMod val="75000"/>
                  <a:lumOff val="25000"/>
                </a:schemeClr>
              </a:gs>
              <a:gs pos="100000">
                <a:schemeClr val="tx2">
                  <a:alpha val="65000"/>
                </a:schemeClr>
              </a:gs>
            </a:gsLst>
            <a:lin ang="5400000" scaled="0"/>
          </a:gradFill>
          <a:effectLst>
            <a:reflection blurRad="6350" stA="55000" endA="300" endPos="45500" dir="5400000" sy="-100000" algn="bl" rotWithShape="0"/>
          </a:effectLst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286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54864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822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09728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138988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66420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965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22860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2587752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emf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6.png"/><Relationship Id="rId5" Type="http://schemas.openxmlformats.org/officeDocument/2006/relationships/image" Target="../media/image5.png"/><Relationship Id="rId4" Type="http://schemas.openxmlformats.org/officeDocument/2006/relationships/image" Target="../media/image4.png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1.png"/><Relationship Id="rId4" Type="http://schemas.openxmlformats.org/officeDocument/2006/relationships/image" Target="../media/image10.png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237586345"/>
              </p:ext>
            </p:extLst>
          </p:nvPr>
        </p:nvGraphicFramePr>
        <p:xfrm>
          <a:off x="1143000" y="731838"/>
          <a:ext cx="7127875" cy="4143630"/>
        </p:xfrm>
        <a:graphic>
          <a:graphicData uri="http://schemas.openxmlformats.org/drawingml/2006/table">
            <a:tbl>
              <a:tblPr/>
              <a:tblGrid>
                <a:gridCol w="2846387"/>
                <a:gridCol w="4281488"/>
              </a:tblGrid>
              <a:tr h="3968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Arial" charset="0"/>
                        </a:rPr>
                        <a:t>Název:</a:t>
                      </a:r>
                      <a:endParaRPr kumimoji="0" lang="cs-CZ" sz="1100" b="1" i="0" u="none" strike="noStrike" cap="none" normalizeH="0" baseline="0" dirty="0" smtClean="0">
                        <a:ln>
                          <a:noFill/>
                        </a:ln>
                        <a:solidFill>
                          <a:srgbClr val="FFFFFF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7084" marR="67084" marT="0" marB="0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Arial" charset="0"/>
                        </a:rPr>
                        <a:t>VY_52_INOVACE_PRV_01 </a:t>
                      </a:r>
                      <a:endParaRPr kumimoji="0" lang="cs-CZ" sz="1100" b="1" i="0" u="none" strike="noStrike" cap="none" normalizeH="0" baseline="0" smtClean="0">
                        <a:ln>
                          <a:noFill/>
                        </a:ln>
                        <a:solidFill>
                          <a:srgbClr val="FFFFFF"/>
                        </a:solidFill>
                        <a:effectLst/>
                        <a:latin typeface="Arial" charset="0"/>
                      </a:endParaRP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Arial" charset="0"/>
                        </a:rPr>
                        <a:t> </a:t>
                      </a:r>
                      <a:endParaRPr kumimoji="0" lang="cs-CZ" sz="1100" b="1" i="0" u="none" strike="noStrike" cap="none" normalizeH="0" baseline="0" smtClean="0">
                        <a:ln>
                          <a:noFill/>
                        </a:ln>
                        <a:solidFill>
                          <a:srgbClr val="FFFFFF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7084" marR="67084" marT="0" marB="0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</a:tr>
              <a:tr h="39528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Arial" charset="0"/>
                        </a:rPr>
                        <a:t>Škola:</a:t>
                      </a:r>
                      <a:endParaRPr kumimoji="0" lang="cs-CZ" sz="1100" b="1" i="0" u="none" strike="noStrike" cap="none" normalizeH="0" baseline="0" dirty="0" smtClean="0">
                        <a:ln>
                          <a:noFill/>
                        </a:ln>
                        <a:solidFill>
                          <a:srgbClr val="FFFFFF"/>
                        </a:solidFill>
                        <a:effectLst/>
                        <a:latin typeface="Arial" charset="0"/>
                      </a:endParaRP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Arial" charset="0"/>
                        </a:rPr>
                        <a:t> </a:t>
                      </a:r>
                      <a:endParaRPr kumimoji="0" lang="cs-CZ" sz="1100" b="1" i="0" u="none" strike="noStrike" cap="none" normalizeH="0" baseline="0" dirty="0" smtClean="0">
                        <a:ln>
                          <a:noFill/>
                        </a:ln>
                        <a:solidFill>
                          <a:srgbClr val="FFFFFF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7084" marR="67084" marT="0" marB="0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</a:rPr>
                        <a:t>ZŠ a MŠ Chraštice, Chraštice 44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7084" marR="67084" marT="0" marB="0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7F3F4"/>
                    </a:solidFill>
                  </a:tcPr>
                </a:tc>
              </a:tr>
              <a:tr h="3968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Arial" charset="0"/>
                        </a:rPr>
                        <a:t>Autor:</a:t>
                      </a:r>
                      <a:endParaRPr kumimoji="0" lang="cs-CZ" sz="1100" b="1" i="0" u="none" strike="noStrike" cap="none" normalizeH="0" baseline="0" dirty="0" smtClean="0">
                        <a:ln>
                          <a:noFill/>
                        </a:ln>
                        <a:solidFill>
                          <a:srgbClr val="FFFFFF"/>
                        </a:solidFill>
                        <a:effectLst/>
                        <a:latin typeface="Arial" charset="0"/>
                      </a:endParaRP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Arial" charset="0"/>
                        </a:rPr>
                        <a:t> </a:t>
                      </a:r>
                      <a:endParaRPr kumimoji="0" lang="cs-CZ" sz="1100" b="1" i="0" u="none" strike="noStrike" cap="none" normalizeH="0" baseline="0" dirty="0" smtClean="0">
                        <a:ln>
                          <a:noFill/>
                        </a:ln>
                        <a:solidFill>
                          <a:srgbClr val="FFFFFF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7084" marR="67084" marT="0" marB="0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</a:rPr>
                        <a:t>Jitka Suchanová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Calibri" pitchFamily="34" charset="0"/>
                        <a:cs typeface="Times New Roman" pitchFamily="18" charset="0"/>
                      </a:endParaRPr>
                    </a:p>
                  </a:txBody>
                  <a:tcPr marL="67084" marR="67084" marT="0" marB="0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3F9FA"/>
                    </a:solidFill>
                  </a:tcPr>
                </a:tc>
              </a:tr>
              <a:tr h="39528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Arial" charset="0"/>
                        </a:rPr>
                        <a:t>Ročník:</a:t>
                      </a:r>
                      <a:endParaRPr kumimoji="0" lang="cs-CZ" sz="1100" b="1" i="0" u="none" strike="noStrike" cap="none" normalizeH="0" baseline="0" dirty="0" smtClean="0">
                        <a:ln>
                          <a:noFill/>
                        </a:ln>
                        <a:solidFill>
                          <a:srgbClr val="FFFFFF"/>
                        </a:solidFill>
                        <a:effectLst/>
                        <a:latin typeface="Arial" charset="0"/>
                      </a:endParaRP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Arial" charset="0"/>
                        </a:rPr>
                        <a:t> </a:t>
                      </a:r>
                      <a:endParaRPr kumimoji="0" lang="cs-CZ" sz="1100" b="1" i="0" u="none" strike="noStrike" cap="none" normalizeH="0" baseline="0" dirty="0" smtClean="0">
                        <a:ln>
                          <a:noFill/>
                        </a:ln>
                        <a:solidFill>
                          <a:srgbClr val="FFFFFF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7084" marR="67084" marT="0" marB="0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</a:rPr>
                        <a:t>2.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7084" marR="67084" marT="0" marB="0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7F3F4"/>
                    </a:solidFill>
                  </a:tcPr>
                </a:tc>
              </a:tr>
              <a:tr h="3968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Arial" charset="0"/>
                        </a:rPr>
                        <a:t>Tematický okruh,  předmět: </a:t>
                      </a:r>
                      <a:endParaRPr kumimoji="0" lang="cs-CZ" sz="1100" b="1" i="0" u="none" strike="noStrike" cap="none" normalizeH="0" baseline="0" dirty="0" smtClean="0">
                        <a:ln>
                          <a:noFill/>
                        </a:ln>
                        <a:solidFill>
                          <a:srgbClr val="FFFFFF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7084" marR="67084" marT="0" marB="0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</a:rPr>
                        <a:t>Člověk a jeho zdraví, Prvouka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Arial" charset="0"/>
                      </a:endParaRP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</a:rPr>
                        <a:t> 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7084" marR="67084" marT="0" marB="0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3F9FA"/>
                    </a:solidFill>
                  </a:tcPr>
                </a:tc>
              </a:tr>
              <a:tr h="39528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Arial" charset="0"/>
                        </a:rPr>
                        <a:t>Téma:</a:t>
                      </a:r>
                      <a:endParaRPr kumimoji="0" lang="cs-CZ" sz="1100" b="1" i="0" u="none" strike="noStrike" cap="none" normalizeH="0" baseline="0" dirty="0" smtClean="0">
                        <a:ln>
                          <a:noFill/>
                        </a:ln>
                        <a:solidFill>
                          <a:srgbClr val="FFFFFF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7084" marR="67084" marT="0" marB="0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</a:rPr>
                        <a:t>Prezentace – Základní části lidského těla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Arial" charset="0"/>
                      </a:endParaRP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</a:rPr>
                        <a:t> 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7084" marR="67084" marT="0" marB="0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7F3F4"/>
                    </a:solidFill>
                  </a:tcPr>
                </a:tc>
              </a:tr>
              <a:tr h="3968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Arial" charset="0"/>
                        </a:rPr>
                        <a:t>Datum: 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Arial" charset="0"/>
                        </a:rPr>
                        <a:t> </a:t>
                      </a:r>
                      <a:endParaRPr kumimoji="0" lang="cs-CZ" sz="1200" b="1" i="0" u="none" strike="noStrike" cap="none" normalizeH="0" baseline="0" smtClean="0">
                        <a:ln>
                          <a:noFill/>
                        </a:ln>
                        <a:solidFill>
                          <a:srgbClr val="FFFFFF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7084" marR="67084" marT="0" marB="0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2.3.2012</a:t>
                      </a:r>
                    </a:p>
                  </a:txBody>
                  <a:tcPr marL="67084" marR="67084" marT="0" marB="0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3F9FA"/>
                    </a:solidFill>
                  </a:tcPr>
                </a:tc>
              </a:tr>
              <a:tr h="79216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Arial" charset="0"/>
                        </a:rPr>
                        <a:t>Anotace: </a:t>
                      </a:r>
                      <a:endParaRPr kumimoji="0" lang="cs-CZ" sz="1100" b="1" i="0" u="none" strike="noStrike" cap="none" normalizeH="0" baseline="0" smtClean="0">
                        <a:ln>
                          <a:noFill/>
                        </a:ln>
                        <a:solidFill>
                          <a:srgbClr val="FFFFFF"/>
                        </a:solidFill>
                        <a:effectLst/>
                        <a:latin typeface="Arial" charset="0"/>
                      </a:endParaRP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Arial" charset="0"/>
                        </a:rPr>
                        <a:t> </a:t>
                      </a:r>
                      <a:endParaRPr kumimoji="0" lang="cs-CZ" sz="1100" b="1" i="0" u="none" strike="noStrike" cap="none" normalizeH="0" baseline="0" smtClean="0">
                        <a:ln>
                          <a:noFill/>
                        </a:ln>
                        <a:solidFill>
                          <a:srgbClr val="FFFFFF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7084" marR="67084" marT="0" marB="0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Prezentace žáky seznamuje se základními částmi lidského těla. Je určena pro žáky 2. </a:t>
                      </a: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ročníku.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7084" marR="67084" marT="0" marB="0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7F3F4"/>
                    </a:solidFill>
                  </a:tcPr>
                </a:tc>
              </a:tr>
              <a:tr h="39528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Arial" charset="0"/>
                        </a:rPr>
                        <a:t>Číslo projektu:</a:t>
                      </a:r>
                      <a:endParaRPr kumimoji="0" lang="cs-CZ" sz="1100" b="1" i="0" u="none" strike="noStrike" cap="none" normalizeH="0" baseline="0" smtClean="0">
                        <a:ln>
                          <a:noFill/>
                        </a:ln>
                        <a:solidFill>
                          <a:srgbClr val="FFFFFF"/>
                        </a:solidFill>
                        <a:effectLst/>
                        <a:latin typeface="Arial" charset="0"/>
                      </a:endParaRP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Arial" charset="0"/>
                        </a:rPr>
                        <a:t> </a:t>
                      </a:r>
                      <a:endParaRPr kumimoji="0" lang="cs-CZ" sz="1100" b="1" i="0" u="none" strike="noStrike" cap="none" normalizeH="0" baseline="0" smtClean="0">
                        <a:ln>
                          <a:noFill/>
                        </a:ln>
                        <a:solidFill>
                          <a:srgbClr val="FFFFFF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7084" marR="67084" marT="0" marB="0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</a:rPr>
                        <a:t>CZ.1.07/1.4.00/21.2566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7084" marR="67084" marT="0" marB="0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3F9FA"/>
                    </a:solidFill>
                  </a:tcPr>
                </a:tc>
              </a:tr>
            </a:tbl>
          </a:graphicData>
        </a:graphic>
      </p:graphicFrame>
      <p:pic>
        <p:nvPicPr>
          <p:cNvPr id="3" name="obrázek 7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1403648" y="5038715"/>
            <a:ext cx="6400800" cy="1363663"/>
          </a:xfrm>
          <a:prstGeom prst="rect">
            <a:avLst/>
          </a:prstGeo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031358683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547664" y="476672"/>
            <a:ext cx="6023223" cy="1793167"/>
          </a:xfrm>
        </p:spPr>
        <p:txBody>
          <a:bodyPr/>
          <a:lstStyle/>
          <a:p>
            <a:pPr algn="ctr"/>
            <a:r>
              <a:rPr lang="cs-CZ" dirty="0" smtClean="0"/>
              <a:t>ZÁKLADNÍ ČÁSTI LIDSKÉHO TĚLA</a:t>
            </a:r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82627" y="4321696"/>
            <a:ext cx="1979860" cy="1979860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60232" y="2492896"/>
            <a:ext cx="1828800" cy="1828800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544" y="2204864"/>
            <a:ext cx="1828800" cy="1828800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9" name="Picture 5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31840" y="2708920"/>
            <a:ext cx="2123876" cy="2123876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0" name="Picture 6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50756" y="4542077"/>
            <a:ext cx="2123876" cy="2123876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036206393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24128" y="1700808"/>
            <a:ext cx="3095625" cy="30956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187624" y="260648"/>
            <a:ext cx="7056784" cy="1512168"/>
          </a:xfrm>
        </p:spPr>
        <p:txBody>
          <a:bodyPr/>
          <a:lstStyle/>
          <a:p>
            <a:r>
              <a:rPr lang="cs-CZ" sz="4800" dirty="0" smtClean="0"/>
              <a:t>ČÁSTI LIDSKÉHO TĚLA</a:t>
            </a:r>
            <a:endParaRPr lang="cs-CZ" sz="48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1475656" y="1988840"/>
            <a:ext cx="6480720" cy="3881271"/>
          </a:xfrm>
        </p:spPr>
        <p:txBody>
          <a:bodyPr>
            <a:normAutofit/>
          </a:bodyPr>
          <a:lstStyle/>
          <a:p>
            <a:r>
              <a:rPr lang="cs-CZ" sz="4000" dirty="0" smtClean="0"/>
              <a:t>HLAVA</a:t>
            </a:r>
          </a:p>
          <a:p>
            <a:r>
              <a:rPr lang="cs-CZ" sz="4000" dirty="0" smtClean="0"/>
              <a:t>KRK</a:t>
            </a:r>
          </a:p>
          <a:p>
            <a:r>
              <a:rPr lang="cs-CZ" sz="4000" dirty="0" smtClean="0"/>
              <a:t>TRUP</a:t>
            </a:r>
          </a:p>
          <a:p>
            <a:r>
              <a:rPr lang="cs-CZ" sz="4000" dirty="0" smtClean="0"/>
              <a:t>HORNÍ KONČETINY</a:t>
            </a:r>
          </a:p>
          <a:p>
            <a:r>
              <a:rPr lang="cs-CZ" sz="4000" dirty="0" smtClean="0"/>
              <a:t>DOLNÍ KONČETINY</a:t>
            </a:r>
            <a:endParaRPr lang="cs-CZ" sz="4000" dirty="0"/>
          </a:p>
        </p:txBody>
      </p:sp>
    </p:spTree>
    <p:extLst>
      <p:ext uri="{BB962C8B-B14F-4D97-AF65-F5344CB8AC3E}">
        <p14:creationId xmlns:p14="http://schemas.microsoft.com/office/powerpoint/2010/main" val="3433781788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115616" y="116632"/>
            <a:ext cx="6800543" cy="1070992"/>
          </a:xfrm>
        </p:spPr>
        <p:txBody>
          <a:bodyPr/>
          <a:lstStyle/>
          <a:p>
            <a:pPr algn="ctr"/>
            <a:r>
              <a:rPr lang="cs-CZ" sz="6600" dirty="0" smtClean="0"/>
              <a:t>HLAVA</a:t>
            </a:r>
            <a:endParaRPr lang="cs-CZ" sz="66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1043608" y="1556792"/>
            <a:ext cx="7344816" cy="4986888"/>
          </a:xfrm>
        </p:spPr>
        <p:txBody>
          <a:bodyPr>
            <a:normAutofit/>
          </a:bodyPr>
          <a:lstStyle/>
          <a:p>
            <a:r>
              <a:rPr lang="cs-CZ" sz="3600" dirty="0" smtClean="0"/>
              <a:t>OČI</a:t>
            </a:r>
          </a:p>
          <a:p>
            <a:r>
              <a:rPr lang="cs-CZ" sz="3600" dirty="0" smtClean="0"/>
              <a:t>UŠI</a:t>
            </a:r>
          </a:p>
          <a:p>
            <a:r>
              <a:rPr lang="cs-CZ" sz="3600" dirty="0" smtClean="0"/>
              <a:t>NOS</a:t>
            </a:r>
          </a:p>
          <a:p>
            <a:r>
              <a:rPr lang="cs-CZ" sz="3600" dirty="0" smtClean="0"/>
              <a:t>ÚSTA</a:t>
            </a:r>
          </a:p>
          <a:p>
            <a:r>
              <a:rPr lang="cs-CZ" sz="3600" dirty="0" smtClean="0"/>
              <a:t>ČELO </a:t>
            </a:r>
          </a:p>
          <a:p>
            <a:r>
              <a:rPr lang="cs-CZ" sz="3600" dirty="0" smtClean="0"/>
              <a:t>BRADA</a:t>
            </a:r>
            <a:endParaRPr lang="cs-CZ" sz="3600" dirty="0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09688" y="1476378"/>
            <a:ext cx="1808606" cy="1808606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00192" y="1628800"/>
            <a:ext cx="2160240" cy="2160240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6" name="Picture 4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83205" y="3573016"/>
            <a:ext cx="2137703" cy="2137703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7" name="Picture 5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00192" y="4445398"/>
            <a:ext cx="1935930" cy="1935930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414899396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187624" y="34094"/>
            <a:ext cx="6872551" cy="1143000"/>
          </a:xfrm>
        </p:spPr>
        <p:txBody>
          <a:bodyPr/>
          <a:lstStyle/>
          <a:p>
            <a:pPr algn="ctr"/>
            <a:r>
              <a:rPr lang="cs-CZ" sz="6600" dirty="0" smtClean="0"/>
              <a:t>SMYSLY</a:t>
            </a:r>
            <a:endParaRPr lang="cs-CZ" sz="66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539552" y="1484784"/>
            <a:ext cx="8136904" cy="4608512"/>
          </a:xfrm>
        </p:spPr>
        <p:txBody>
          <a:bodyPr>
            <a:normAutofit/>
          </a:bodyPr>
          <a:lstStyle/>
          <a:p>
            <a:r>
              <a:rPr lang="cs-CZ" b="1" dirty="0"/>
              <a:t> </a:t>
            </a:r>
            <a:r>
              <a:rPr lang="cs-CZ" sz="3600" b="1" dirty="0" smtClean="0"/>
              <a:t>ZRAK </a:t>
            </a:r>
            <a:r>
              <a:rPr lang="cs-CZ" sz="3600" dirty="0" smtClean="0"/>
              <a:t>–</a:t>
            </a:r>
            <a:r>
              <a:rPr lang="cs-CZ" sz="3600" dirty="0"/>
              <a:t>SMYSLOVÝ ORGÁN JE </a:t>
            </a:r>
            <a:r>
              <a:rPr lang="cs-CZ" sz="3600" b="1" u="sng" dirty="0" smtClean="0"/>
              <a:t>OKO</a:t>
            </a:r>
          </a:p>
          <a:p>
            <a:r>
              <a:rPr lang="cs-CZ" sz="3600" dirty="0" smtClean="0"/>
              <a:t> </a:t>
            </a:r>
            <a:r>
              <a:rPr lang="cs-CZ" sz="3600" b="1" dirty="0" smtClean="0"/>
              <a:t>ČICH – </a:t>
            </a:r>
            <a:r>
              <a:rPr lang="cs-CZ" sz="3600" dirty="0" smtClean="0"/>
              <a:t>SMYSLOVÝ ORGÁN JE </a:t>
            </a:r>
            <a:r>
              <a:rPr lang="cs-CZ" sz="3600" b="1" u="sng" dirty="0" smtClean="0"/>
              <a:t>NOS</a:t>
            </a:r>
          </a:p>
          <a:p>
            <a:r>
              <a:rPr lang="cs-CZ" sz="3600" b="1" dirty="0" smtClean="0"/>
              <a:t> SLUCH - </a:t>
            </a:r>
            <a:r>
              <a:rPr lang="cs-CZ" sz="3600" dirty="0" smtClean="0"/>
              <a:t>SMYSLOVÝ </a:t>
            </a:r>
            <a:r>
              <a:rPr lang="cs-CZ" sz="3600" dirty="0"/>
              <a:t>ORGÁN JE </a:t>
            </a:r>
            <a:r>
              <a:rPr lang="cs-CZ" sz="3600" b="1" u="sng" dirty="0" smtClean="0"/>
              <a:t>UCHO</a:t>
            </a:r>
          </a:p>
          <a:p>
            <a:r>
              <a:rPr lang="cs-CZ" sz="3600" b="1" dirty="0" smtClean="0"/>
              <a:t> CHUŤ  -</a:t>
            </a:r>
            <a:r>
              <a:rPr lang="cs-CZ" sz="3600" dirty="0" smtClean="0"/>
              <a:t>SMYSLOVÝ </a:t>
            </a:r>
            <a:r>
              <a:rPr lang="cs-CZ" sz="3600" dirty="0"/>
              <a:t>ORGÁN JE </a:t>
            </a:r>
            <a:r>
              <a:rPr lang="cs-CZ" sz="3600" b="1" u="sng" dirty="0" smtClean="0"/>
              <a:t>JAZYK</a:t>
            </a:r>
          </a:p>
          <a:p>
            <a:r>
              <a:rPr lang="cs-CZ" sz="3600" b="1" dirty="0" smtClean="0"/>
              <a:t> HMAT</a:t>
            </a:r>
            <a:r>
              <a:rPr lang="cs-CZ" sz="3600" dirty="0"/>
              <a:t> </a:t>
            </a:r>
            <a:r>
              <a:rPr lang="cs-CZ" sz="3600" dirty="0" smtClean="0"/>
              <a:t> - SMYSLOVÝ </a:t>
            </a:r>
            <a:r>
              <a:rPr lang="cs-CZ" sz="3600" dirty="0"/>
              <a:t>ORGÁN JE </a:t>
            </a:r>
            <a:r>
              <a:rPr lang="cs-CZ" sz="3600" u="sng" dirty="0" smtClean="0"/>
              <a:t>KŮŽE</a:t>
            </a:r>
            <a:endParaRPr lang="cs-CZ" sz="3600" b="1" u="sng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pPr marL="4572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69692213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95536" y="5229200"/>
            <a:ext cx="4572000" cy="1200329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POUŽITÉ ZDROJE:</a:t>
            </a:r>
            <a:br>
              <a:rPr lang="cs-CZ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Ilustrace - www.office.microsoft.com  </a:t>
            </a:r>
            <a:br>
              <a:rPr lang="cs-CZ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               Použito dne:  19.1.2012</a:t>
            </a:r>
            <a:br>
              <a:rPr lang="cs-CZ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Vlastní archiv autorky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40753671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0">
        <p:cut/>
      </p:transition>
    </mc:Choice>
    <mc:Fallback xmlns="">
      <p:transition>
        <p:cut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Aerodynamika">
  <a:themeElements>
    <a:clrScheme name="Aerodynamika">
      <a:dk1>
        <a:sysClr val="windowText" lastClr="000000"/>
      </a:dk1>
      <a:lt1>
        <a:sysClr val="window" lastClr="FFFFFF"/>
      </a:lt1>
      <a:dk2>
        <a:srgbClr val="212745"/>
      </a:dk2>
      <a:lt2>
        <a:srgbClr val="B4DCFA"/>
      </a:lt2>
      <a:accent1>
        <a:srgbClr val="4E67C8"/>
      </a:accent1>
      <a:accent2>
        <a:srgbClr val="5ECCF3"/>
      </a:accent2>
      <a:accent3>
        <a:srgbClr val="A7EA52"/>
      </a:accent3>
      <a:accent4>
        <a:srgbClr val="5DCEAF"/>
      </a:accent4>
      <a:accent5>
        <a:srgbClr val="FF8021"/>
      </a:accent5>
      <a:accent6>
        <a:srgbClr val="F14124"/>
      </a:accent6>
      <a:hlink>
        <a:srgbClr val="56C7AA"/>
      </a:hlink>
      <a:folHlink>
        <a:srgbClr val="59A8D1"/>
      </a:folHlink>
    </a:clrScheme>
    <a:fontScheme name="Aerodynamika">
      <a:majorFont>
        <a:latin typeface="Trebuchet MS"/>
        <a:ea typeface=""/>
        <a:cs typeface=""/>
        <a:font script="Jpan" typeface="HGｺﾞｼｯｸM"/>
        <a:font script="Hang" typeface="HY그래픽B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HGｺﾞｼｯｸM"/>
        <a:font script="Hang" typeface="HY그래픽M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Aerodynamika">
      <a:fillStyleLst>
        <a:solidFill>
          <a:schemeClr val="phClr"/>
        </a:solidFill>
        <a:gradFill rotWithShape="1">
          <a:gsLst>
            <a:gs pos="28000">
              <a:schemeClr val="phClr">
                <a:tint val="18000"/>
                <a:satMod val="120000"/>
                <a:lumMod val="88000"/>
              </a:schemeClr>
            </a:gs>
            <a:gs pos="100000">
              <a:schemeClr val="phClr">
                <a:tint val="40000"/>
                <a:satMod val="100000"/>
                <a:lumMod val="7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lumMod val="95000"/>
              </a:schemeClr>
            </a:gs>
            <a:gs pos="100000">
              <a:schemeClr val="phClr">
                <a:shade val="82000"/>
                <a:satMod val="125000"/>
                <a:lumMod val="74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satMod val="125000"/>
              <a:lumMod val="7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50800" dir="5400000" sx="98000" sy="98000" rotWithShape="0">
              <a:srgbClr val="000000">
                <a:alpha val="20000"/>
              </a:srgbClr>
            </a:outerShdw>
          </a:effectLst>
        </a:effectStyle>
        <a:effectStyle>
          <a:effectLst>
            <a:outerShdw blurRad="40005" dist="22984" dir="5400000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alanced" dir="tr"/>
          </a:scene3d>
          <a:sp3d prstMaterial="matte">
            <a:bevelT w="19050" h="38100"/>
          </a:sp3d>
        </a:effectStyle>
        <a:effectStyle>
          <a:effectLst>
            <a:reflection blurRad="38100" stA="26000" endPos="23000" dist="25400" dir="5400000" sy="-100000" rotWithShape="0"/>
          </a:effectLst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50800"/>
            <a:contourClr>
              <a:schemeClr val="phClr">
                <a:shade val="30000"/>
                <a:satMod val="12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shade val="90000"/>
                <a:satMod val="160000"/>
                <a:lumMod val="100000"/>
              </a:schemeClr>
            </a:gs>
            <a:gs pos="60000">
              <a:schemeClr val="phClr">
                <a:tint val="95000"/>
                <a:shade val="100000"/>
                <a:satMod val="130000"/>
                <a:lumMod val="130000"/>
              </a:schemeClr>
            </a:gs>
            <a:gs pos="100000">
              <a:schemeClr val="phClr">
                <a:tint val="97000"/>
                <a:shade val="100000"/>
                <a:hueMod val="100000"/>
                <a:satMod val="140000"/>
                <a:lumMod val="80000"/>
              </a:schemeClr>
            </a:gs>
          </a:gsLst>
          <a:path path="circle">
            <a:fillToRect l="20000" t="10000" r="20000" b="60000"/>
          </a:path>
        </a:gradFill>
        <a:gradFill rotWithShape="1">
          <a:gsLst>
            <a:gs pos="0">
              <a:schemeClr val="phClr">
                <a:tint val="94000"/>
                <a:satMod val="160000"/>
                <a:lumMod val="160000"/>
              </a:schemeClr>
            </a:gs>
            <a:gs pos="42000">
              <a:schemeClr val="phClr">
                <a:tint val="94000"/>
                <a:shade val="94000"/>
                <a:satMod val="160000"/>
                <a:lumMod val="130000"/>
              </a:schemeClr>
            </a:gs>
            <a:gs pos="100000">
              <a:schemeClr val="phClr">
                <a:tint val="97000"/>
                <a:shade val="94000"/>
                <a:satMod val="180000"/>
                <a:lumMod val="84000"/>
              </a:schemeClr>
            </a:gs>
          </a:gsLst>
          <a:path path="circle">
            <a:fillToRect l="24000" t="44000" r="24000" b="12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Slipstream</Template>
  <TotalTime>44</TotalTime>
  <Words>125</Words>
  <Application>Microsoft Office PowerPoint</Application>
  <PresentationFormat>Předvádění na obrazovce (4:3)</PresentationFormat>
  <Paragraphs>51</Paragraphs>
  <Slides>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Aerodynamika</vt:lpstr>
      <vt:lpstr>Prezentace aplikace PowerPoint</vt:lpstr>
      <vt:lpstr>ZÁKLADNÍ ČÁSTI LIDSKÉHO TĚLA</vt:lpstr>
      <vt:lpstr>ČÁSTI LIDSKÉHO TĚLA</vt:lpstr>
      <vt:lpstr>HLAVA</vt:lpstr>
      <vt:lpstr>SMYSLY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ZÁKLADNÍ ČÁSTI LIDSKÉHO TĚLA</dc:title>
  <dc:creator>ASUS</dc:creator>
  <cp:lastModifiedBy>ASUS</cp:lastModifiedBy>
  <cp:revision>9</cp:revision>
  <dcterms:created xsi:type="dcterms:W3CDTF">2012-06-11T21:01:47Z</dcterms:created>
  <dcterms:modified xsi:type="dcterms:W3CDTF">2012-06-14T19:01:37Z</dcterms:modified>
</cp:coreProperties>
</file>