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86" r:id="rId3"/>
    <p:sldId id="257" r:id="rId4"/>
    <p:sldId id="284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6" r:id="rId21"/>
    <p:sldId id="277" r:id="rId22"/>
    <p:sldId id="275" r:id="rId23"/>
    <p:sldId id="278" r:id="rId24"/>
    <p:sldId id="279" r:id="rId25"/>
    <p:sldId id="280" r:id="rId26"/>
    <p:sldId id="281" r:id="rId27"/>
    <p:sldId id="282" r:id="rId28"/>
    <p:sldId id="283" r:id="rId29"/>
    <p:sldId id="285" r:id="rId30"/>
    <p:sldId id="287" r:id="rId31"/>
    <p:sldId id="288" r:id="rId32"/>
    <p:sldId id="289" r:id="rId33"/>
    <p:sldId id="290" r:id="rId34"/>
    <p:sldId id="291" r:id="rId35"/>
    <p:sldId id="292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7A53D-D64D-44E5-825D-0980B670465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7B769-A458-4817-BF8A-78E524345C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7A53D-D64D-44E5-825D-0980B670465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7B769-A458-4817-BF8A-78E524345C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7A53D-D64D-44E5-825D-0980B670465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7B769-A458-4817-BF8A-78E524345C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7A53D-D64D-44E5-825D-0980B670465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7B769-A458-4817-BF8A-78E524345C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7A53D-D64D-44E5-825D-0980B670465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7B769-A458-4817-BF8A-78E524345C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7A53D-D64D-44E5-825D-0980B670465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517B769-A458-4817-BF8A-78E524345C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7A53D-D64D-44E5-825D-0980B670465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7B769-A458-4817-BF8A-78E524345C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7A53D-D64D-44E5-825D-0980B670465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517B769-A458-4817-BF8A-78E524345C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F557A53D-D64D-44E5-825D-0980B670465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7B769-A458-4817-BF8A-78E524345C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7A53D-D64D-44E5-825D-0980B670465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7B769-A458-4817-BF8A-78E524345C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7A53D-D64D-44E5-825D-0980B670465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7B769-A458-4817-BF8A-78E524345C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557A53D-D64D-44E5-825D-0980B670465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517B769-A458-4817-BF8A-78E524345C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tur.cuni.cz/geologie/aktuality/media-s-nami-a-o-nas-olovo-je-vsude-uz-i-v-antarktide-lidove-noviny-15.-3.-2011" TargetMode="External"/><Relationship Id="rId7" Type="http://schemas.openxmlformats.org/officeDocument/2006/relationships/hyperlink" Target="http://cs.wikipedia.org/wiki/Zinek" TargetMode="External"/><Relationship Id="rId2" Type="http://schemas.openxmlformats.org/officeDocument/2006/relationships/hyperlink" Target="http://referaty.aktuality.sk/sodik/referat-1947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nvesticnizlato.com/zlato/vlastnosti" TargetMode="External"/><Relationship Id="rId5" Type="http://schemas.openxmlformats.org/officeDocument/2006/relationships/hyperlink" Target="http://21stoleti.cz/blog/2010/06/19/supermaterial-pro-budoucnost-horcik/" TargetMode="External"/><Relationship Id="rId4" Type="http://schemas.openxmlformats.org/officeDocument/2006/relationships/hyperlink" Target="http://geologie.vsb.cz/loziska/suroviny/rudy/ryz%C3%AD%20Ptkovy.html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9.jpeg"/><Relationship Id="rId7" Type="http://schemas.openxmlformats.org/officeDocument/2006/relationships/image" Target="../media/image12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hyperlink" Target="//upload.wikimedia.org/wikipedia/commons/c/cd/Bauxite.jpg" TargetMode="Externa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iernobiely.blog.cz/1103/alobal-neobycajne-pouzitie" TargetMode="External"/><Relationship Id="rId2" Type="http://schemas.openxmlformats.org/officeDocument/2006/relationships/hyperlink" Target="http://world-of-starshine-legacy.blog.cz/1011/preklad-jmena-tin-ca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lesk.cz/clanek/radce-penize/93296/hlinik-se-31-srpna-odstehuje-do-sberu.html" TargetMode="External"/><Relationship Id="rId4" Type="http://schemas.openxmlformats.org/officeDocument/2006/relationships/hyperlink" Target="http://www.sportshop-kladno.cz/index.php?main_page=product_info&amp;cPath=9_164&amp;products_id=798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jimavosti.info/neuveritelne/luxusni-plavba-lodi-lod-liberty" TargetMode="External"/><Relationship Id="rId2" Type="http://schemas.openxmlformats.org/officeDocument/2006/relationships/hyperlink" Target="http://clanky.iobchody.com/category/internetove-obchody/page/2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komik.cz/obrazky/7323-zajimave-kolo/" TargetMode="External"/><Relationship Id="rId4" Type="http://schemas.openxmlformats.org/officeDocument/2006/relationships/hyperlink" Target="http://www.pojisteneauto.cz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ematit" TargetMode="External"/><Relationship Id="rId2" Type="http://schemas.openxmlformats.org/officeDocument/2006/relationships/hyperlink" Target="http://web.natur.cuni.cz/ugmnz/mineral/mineral/magnetit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ermonik.host.sk/zbierka/sideritNS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shop.enbra.cz/kotle/tuha-paliva/ferroli-gf-n-8-sv-litinovy-kotel-tuha-paliva/" TargetMode="External"/><Relationship Id="rId2" Type="http://schemas.openxmlformats.org/officeDocument/2006/relationships/hyperlink" Target="http://www.vyukovematerialy.cz/chemie/rocnik9/reak01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odelova-zeleznice.eu/koleje-stavba-kolejiste.html" TargetMode="External"/><Relationship Id="rId4" Type="http://schemas.openxmlformats.org/officeDocument/2006/relationships/hyperlink" Target="http://www.stavbazar-jinak.cz/litinove-radiatory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ystalradio.net/minerals/index.shtml" TargetMode="External"/><Relationship Id="rId2" Type="http://schemas.openxmlformats.org/officeDocument/2006/relationships/hyperlink" Target="http://mujzapisnik.blog.cz/1104/med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deje.cz/cz/clanky/kapitolska-vlcice-pochazi-ze-stredoveku" TargetMode="External"/><Relationship Id="rId2" Type="http://schemas.openxmlformats.org/officeDocument/2006/relationships/hyperlink" Target="http://www.realelektro.cz/novinky.ph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eskestavby.cz/clanky/jak-osetrovat-a-cistit-kovy-20701.html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tektory-tesoro.cz/home/o-hledani-zlata-17" TargetMode="External"/><Relationship Id="rId2" Type="http://schemas.openxmlformats.org/officeDocument/2006/relationships/hyperlink" Target="http://tlc.howstuffworks.com/family/alaska-panning-for-gold-pictures1.htm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ople.cz/mag/cs/articles-detail/aid-12262" TargetMode="External"/><Relationship Id="rId2" Type="http://schemas.openxmlformats.org/officeDocument/2006/relationships/hyperlink" Target="http://www.novinky.cz/kultura/153167-na-prazskem-hrade-jsou-k-videni-zlate-poklady-inku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yznys.lidovky.cz/cesi-zaplavuji-zlatnictvi-prstynky-a-zlatymi-zuby-fx5-/firmy-trhy.asp?c=A110824_122839_firmy-trhy_nev" TargetMode="External"/><Relationship Id="rId5" Type="http://schemas.openxmlformats.org/officeDocument/2006/relationships/hyperlink" Target="http://www.dreamstime.com/stock-images-stock-images-gold-medal-honour-image4824264" TargetMode="External"/><Relationship Id="rId4" Type="http://schemas.openxmlformats.org/officeDocument/2006/relationships/hyperlink" Target="http://jewelryse.com/jewelry-model-wax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razonlatino.com/blog/pt/blog/default.aspx?dtf=20090901000000&amp;dtt=20090930235959" TargetMode="External"/><Relationship Id="rId2" Type="http://schemas.openxmlformats.org/officeDocument/2006/relationships/hyperlink" Target="http://www.rockhound.cz/detail.php?cislo=514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inaishop.cz/zrcadla/dekorativni-zrcadlo-s-velkym-stribrnym-ramem/" TargetMode="External"/><Relationship Id="rId5" Type="http://schemas.openxmlformats.org/officeDocument/2006/relationships/hyperlink" Target="http://forum.valka.cz/viewtopic.php/t/95457" TargetMode="External"/><Relationship Id="rId4" Type="http://schemas.openxmlformats.org/officeDocument/2006/relationships/hyperlink" Target="http://www.silver-gold.cz/silver-gold-cz/eshop/3-1-Stribro-investicni-mince/23-3-Stribro-YEAR-OF-THE-DRAGON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kumulator.sk/motobaterie/motostart/super-mf---agm/ytx5l-bs-moto-start-super-mf-12v-4ah.html" TargetMode="External"/><Relationship Id="rId2" Type="http://schemas.openxmlformats.org/officeDocument/2006/relationships/hyperlink" Target="http://geologie.vsb.cz/loziska/suroviny/rudy/galenit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mjf.pise.cz/139196-olovo.html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ustry-zarovky.cz/zinkochloridove-baterie/22-plocha-baterie-45v-8595159805207.html" TargetMode="External"/><Relationship Id="rId2" Type="http://schemas.openxmlformats.org/officeDocument/2006/relationships/hyperlink" Target="http://www.venkovni-lavicky.cz/popelnice_kovova_pozinkovana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neumanns.cz/armatury-fitinky-mosaz.php" TargetMode="External"/><Relationship Id="rId4" Type="http://schemas.openxmlformats.org/officeDocument/2006/relationships/hyperlink" Target="http://deosum.com/Articles/65-baterie-a-akumulatory.aspx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jpeg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deti.bazac.cz/z/323976-lekarsky-rtutovy-teplomer/" TargetMode="External"/><Relationship Id="rId2" Type="http://schemas.openxmlformats.org/officeDocument/2006/relationships/hyperlink" Target="http://cs.wikipedia.org/wiki/Cinabari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ecspraha.cz/ecs/cz/home/akce/vymena-amalgamovych-plomb-za-bile.html" TargetMode="External"/><Relationship Id="rId4" Type="http://schemas.openxmlformats.org/officeDocument/2006/relationships/hyperlink" Target="http://www.armyvyprodej.cz/shop/tonometr-rtutovy-p-1129.html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700808"/>
            <a:ext cx="8496944" cy="2301240"/>
          </a:xfrm>
        </p:spPr>
        <p:txBody>
          <a:bodyPr/>
          <a:lstStyle/>
          <a:p>
            <a:r>
              <a:rPr lang="cs-CZ" dirty="0" smtClean="0"/>
              <a:t>Kovy (hliník, železo, měď, zlato, stříbro, olovo, zinek, rtuť)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95736" y="4293096"/>
            <a:ext cx="6480048" cy="1752600"/>
          </a:xfrm>
        </p:spPr>
        <p:txBody>
          <a:bodyPr/>
          <a:lstStyle/>
          <a:p>
            <a:r>
              <a:rPr lang="cs-CZ" dirty="0" smtClean="0"/>
              <a:t>Autor: Mgr. Iveta Studená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16632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594412361"/>
              </p:ext>
            </p:extLst>
          </p:nvPr>
        </p:nvGraphicFramePr>
        <p:xfrm>
          <a:off x="251520" y="4123066"/>
          <a:ext cx="5040560" cy="2258262"/>
        </p:xfrm>
        <a:graphic>
          <a:graphicData uri="http://schemas.openxmlformats.org/drawingml/2006/table">
            <a:tbl>
              <a:tblPr/>
              <a:tblGrid>
                <a:gridCol w="1875147"/>
                <a:gridCol w="3165413"/>
              </a:tblGrid>
              <a:tr h="8538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5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38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377974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489818738"/>
              </p:ext>
            </p:extLst>
          </p:nvPr>
        </p:nvGraphicFramePr>
        <p:xfrm>
          <a:off x="467544" y="476672"/>
          <a:ext cx="8424936" cy="6350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68"/>
                <a:gridCol w="4212468"/>
              </a:tblGrid>
              <a:tr h="3685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Název DUM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Kovy</a:t>
                      </a:r>
                      <a:endParaRPr lang="cs-CZ" dirty="0"/>
                    </a:p>
                  </a:txBody>
                  <a:tcPr/>
                </a:tc>
              </a:tr>
              <a:tr h="3685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Šablona číslo: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XI.</a:t>
                      </a:r>
                      <a:endParaRPr lang="cs-CZ" dirty="0"/>
                    </a:p>
                  </a:txBody>
                  <a:tcPr/>
                </a:tc>
              </a:tr>
              <a:tr h="368531">
                <a:tc>
                  <a:txBody>
                    <a:bodyPr/>
                    <a:lstStyle/>
                    <a:p>
                      <a:r>
                        <a:rPr lang="cs-CZ" dirty="0" smtClean="0"/>
                        <a:t>Sada číslo: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3685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Pořadové číslo DUM: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68531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Iveta Studená</a:t>
                      </a:r>
                      <a:endParaRPr lang="cs-CZ" dirty="0"/>
                    </a:p>
                  </a:txBody>
                  <a:tcPr/>
                </a:tc>
              </a:tr>
              <a:tr h="147412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je určen pro žáky 8. třídy ZŠ. Slouží jako výkladový materiál na téma kovy. Popisuje jejich výskyt,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vlastnosti</a:t>
                      </a:r>
                      <a:r>
                        <a:rPr lang="cs-CZ" baseline="0" dirty="0" smtClean="0"/>
                        <a:t> a hlavně využití v běžném životě. Materiál je doplněn řadou obrázků.</a:t>
                      </a:r>
                      <a:endParaRPr lang="cs-CZ" dirty="0"/>
                    </a:p>
                  </a:txBody>
                  <a:tcPr/>
                </a:tc>
              </a:tr>
              <a:tr h="644929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rozdělí kovy</a:t>
                      </a:r>
                      <a:r>
                        <a:rPr lang="cs-CZ" baseline="0" dirty="0" smtClean="0"/>
                        <a:t> podle různých kriterií. Vypíší si výskyt, vlastnosti a využití uvedených kovů do sešitu. </a:t>
                      </a:r>
                      <a:endParaRPr lang="cs-CZ" dirty="0"/>
                    </a:p>
                  </a:txBody>
                  <a:tcPr/>
                </a:tc>
              </a:tr>
              <a:tr h="368531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PowerPointová</a:t>
                      </a:r>
                      <a:r>
                        <a:rPr lang="cs-CZ" dirty="0" smtClean="0"/>
                        <a:t> prezentace</a:t>
                      </a:r>
                      <a:endParaRPr lang="cs-CZ" dirty="0"/>
                    </a:p>
                  </a:txBody>
                  <a:tcPr/>
                </a:tc>
              </a:tr>
              <a:tr h="3685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Typická věková skupina: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 – 14 let</a:t>
                      </a:r>
                      <a:endParaRPr lang="cs-CZ" dirty="0"/>
                    </a:p>
                  </a:txBody>
                  <a:tcPr/>
                </a:tc>
              </a:tr>
              <a:tr h="644929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Kovy, hliník,</a:t>
                      </a:r>
                      <a:r>
                        <a:rPr lang="cs-CZ" baseline="0" dirty="0" smtClean="0"/>
                        <a:t> železo, měď, zlato, stříbro, olovo, zinek, rtuť</a:t>
                      </a:r>
                      <a:endParaRPr lang="cs-CZ" dirty="0"/>
                    </a:p>
                  </a:txBody>
                  <a:tcPr/>
                </a:tc>
              </a:tr>
              <a:tr h="368531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 a materiál: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Interaktivní tabule</a:t>
                      </a:r>
                      <a:endParaRPr lang="cs-CZ" dirty="0"/>
                    </a:p>
                  </a:txBody>
                  <a:tcPr/>
                </a:tc>
              </a:tr>
              <a:tr h="3685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Potřebný čas pro výuku DUM: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 min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607881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925144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1) podle hustoty</a:t>
            </a:r>
          </a:p>
          <a:p>
            <a:pPr marL="550926" indent="-514350">
              <a:buAutoNum type="alphaLcParenR"/>
            </a:pPr>
            <a:r>
              <a:rPr lang="cs-CZ" dirty="0" smtClean="0"/>
              <a:t>Lehké (Na, Mg, Al)</a:t>
            </a:r>
          </a:p>
          <a:p>
            <a:pPr marL="550926" indent="-514350">
              <a:buAutoNum type="alphaLcParenR"/>
            </a:pPr>
            <a:r>
              <a:rPr lang="cs-CZ" dirty="0" smtClean="0"/>
              <a:t>Těžké (</a:t>
            </a:r>
            <a:r>
              <a:rPr lang="cs-CZ" dirty="0" err="1" smtClean="0"/>
              <a:t>Pb</a:t>
            </a:r>
            <a:r>
              <a:rPr lang="cs-CZ" dirty="0" smtClean="0"/>
              <a:t>, </a:t>
            </a:r>
            <a:r>
              <a:rPr lang="cs-CZ" dirty="0" err="1" smtClean="0"/>
              <a:t>Fe</a:t>
            </a:r>
            <a:r>
              <a:rPr lang="cs-CZ" dirty="0" smtClean="0"/>
              <a:t>, Ni)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2) podle stálosti</a:t>
            </a:r>
          </a:p>
          <a:p>
            <a:pPr marL="550926" indent="-514350">
              <a:buAutoNum type="alphaLcParenR"/>
            </a:pPr>
            <a:r>
              <a:rPr lang="cs-CZ" dirty="0" smtClean="0"/>
              <a:t>Ušlechtilé (Au, </a:t>
            </a:r>
            <a:r>
              <a:rPr lang="cs-CZ" dirty="0" err="1" smtClean="0"/>
              <a:t>Ag</a:t>
            </a:r>
            <a:r>
              <a:rPr lang="cs-CZ" dirty="0" smtClean="0"/>
              <a:t>, </a:t>
            </a:r>
            <a:r>
              <a:rPr lang="cs-CZ" dirty="0" err="1" smtClean="0"/>
              <a:t>Pt</a:t>
            </a:r>
            <a:r>
              <a:rPr lang="cs-CZ" dirty="0" smtClean="0"/>
              <a:t>)</a:t>
            </a:r>
          </a:p>
          <a:p>
            <a:pPr marL="550926" indent="-514350">
              <a:buAutoNum type="alphaLcParenR"/>
            </a:pPr>
            <a:r>
              <a:rPr lang="cs-CZ" dirty="0" smtClean="0"/>
              <a:t>Neušlechtilé (</a:t>
            </a:r>
            <a:r>
              <a:rPr lang="cs-CZ" dirty="0" err="1" smtClean="0"/>
              <a:t>Fe</a:t>
            </a:r>
            <a:r>
              <a:rPr lang="cs-CZ" dirty="0" smtClean="0"/>
              <a:t>, Mg, </a:t>
            </a:r>
            <a:r>
              <a:rPr lang="cs-CZ" dirty="0" err="1" smtClean="0"/>
              <a:t>Li</a:t>
            </a:r>
            <a:r>
              <a:rPr lang="cs-CZ" dirty="0" smtClean="0"/>
              <a:t>)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3) dostupnosti</a:t>
            </a:r>
          </a:p>
          <a:p>
            <a:pPr marL="550926" indent="-514350">
              <a:buAutoNum type="alphaLcParenR"/>
            </a:pPr>
            <a:r>
              <a:rPr lang="cs-CZ" dirty="0" smtClean="0"/>
              <a:t>Drahé (Au, </a:t>
            </a:r>
            <a:r>
              <a:rPr lang="cs-CZ" dirty="0" err="1" smtClean="0"/>
              <a:t>Ag</a:t>
            </a:r>
            <a:r>
              <a:rPr lang="cs-CZ" dirty="0" smtClean="0"/>
              <a:t>, </a:t>
            </a:r>
            <a:r>
              <a:rPr lang="cs-CZ" dirty="0" err="1" smtClean="0"/>
              <a:t>Pt</a:t>
            </a:r>
            <a:r>
              <a:rPr lang="cs-CZ" dirty="0" smtClean="0"/>
              <a:t>)</a:t>
            </a:r>
          </a:p>
          <a:p>
            <a:pPr marL="550926" indent="-514350">
              <a:buAutoNum type="alphaLcParenR"/>
            </a:pPr>
            <a:r>
              <a:rPr lang="cs-CZ" dirty="0" smtClean="0"/>
              <a:t>Ostatní (</a:t>
            </a:r>
            <a:r>
              <a:rPr lang="cs-CZ" dirty="0" err="1" smtClean="0"/>
              <a:t>Fe</a:t>
            </a:r>
            <a:r>
              <a:rPr lang="cs-CZ" dirty="0" smtClean="0"/>
              <a:t>, </a:t>
            </a:r>
            <a:r>
              <a:rPr lang="cs-CZ" dirty="0" err="1" smtClean="0"/>
              <a:t>Zn</a:t>
            </a:r>
            <a:r>
              <a:rPr lang="cs-CZ" dirty="0" smtClean="0"/>
              <a:t>, Al)</a:t>
            </a:r>
            <a:endParaRPr lang="cs-CZ" dirty="0"/>
          </a:p>
        </p:txBody>
      </p:sp>
      <p:pic>
        <p:nvPicPr>
          <p:cNvPr id="4098" name="Picture 2" descr="http://m1.aimg.sk/tahaky/d_19473_451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3556" y="1014052"/>
            <a:ext cx="3312368" cy="24869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natur.cuni.cz/faculty/aktuality/copy3_of_copy2_of_copy_of_olovo02.jpg/image_preview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501008"/>
            <a:ext cx="2857500" cy="190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geologie.vsb.cz/loziska/suroviny/rudy/platina%2002_resiz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4947" y="2668817"/>
            <a:ext cx="3649588" cy="27371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http://21stoleti.cz/wp-content/images/127948914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692" y="1003595"/>
            <a:ext cx="4032448" cy="30338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http://investicnizlato.com/wp-content/uploads/2010/08/19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178" y="4381499"/>
            <a:ext cx="3667125" cy="24765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http://upload.wikimedia.org/wikipedia/commons/thumb/6/66/ZincMetalUSGOV.jpg/200px-ZincMetalUSGOV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9222" y="3902805"/>
            <a:ext cx="3901036" cy="29257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32916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referaty.aktuality.sk/sodik/referat-19473</a:t>
            </a:r>
            <a:r>
              <a:rPr lang="cs-CZ" dirty="0" smtClean="0"/>
              <a:t> </a:t>
            </a:r>
          </a:p>
          <a:p>
            <a:r>
              <a:rPr lang="cs-CZ" dirty="0">
                <a:hlinkClick r:id="rId3"/>
              </a:rPr>
              <a:t>http://www.natur.cuni.cz/geologie/aktuality/media-s-nami-a-o-nas-olovo-je-vsude-uz-i-v-antarktide-lidove-noviny-15.-3.-</a:t>
            </a:r>
            <a:r>
              <a:rPr lang="cs-CZ" dirty="0" smtClean="0">
                <a:hlinkClick r:id="rId3"/>
              </a:rPr>
              <a:t>2011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geologie.vsb.cz/loziska/suroviny/rudy/ryz%C3%AD%20Ptkovy.html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http://21stoleti.cz/blog/2010/06/19/supermaterial-pro-budoucnost-horcik</a:t>
            </a:r>
            <a:r>
              <a:rPr lang="cs-CZ" dirty="0" smtClean="0">
                <a:hlinkClick r:id="rId5"/>
              </a:rPr>
              <a:t>/</a:t>
            </a:r>
            <a:r>
              <a:rPr lang="cs-CZ" dirty="0" smtClean="0"/>
              <a:t> </a:t>
            </a:r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investicnizlato.com/zlato/vlastnosti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cs.wikipedia.org/wiki/Zinek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956213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Hliník (</a:t>
            </a:r>
            <a:r>
              <a:rPr lang="cs-CZ" i="1" dirty="0" smtClean="0"/>
              <a:t>Aluminium</a:t>
            </a:r>
            <a:r>
              <a:rPr lang="cs-CZ" dirty="0" smtClean="0"/>
              <a:t>) - 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Výskyt: nejrozšířenější kov v přírodě (získává se z bauxitu)</a:t>
            </a:r>
          </a:p>
          <a:p>
            <a:r>
              <a:rPr lang="cs-CZ" dirty="0" smtClean="0"/>
              <a:t>Vlastnosti: stříbrolesklý, měkký</a:t>
            </a:r>
          </a:p>
          <a:p>
            <a:r>
              <a:rPr lang="cs-CZ" dirty="0" smtClean="0"/>
              <a:t>Využití: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2" name="Picture 4" descr="http://nd04.jxs.cz/013/272/7179d0e39d_74334127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67" y="3816220"/>
            <a:ext cx="2736304" cy="273630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ttp://www.sportshop-kladno.cz/images/esusuyatetrojdilnyhlini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67" y="3710499"/>
            <a:ext cx="4608512" cy="29268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img.blesk.cz/img/1/full/192833-img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67" y="3997611"/>
            <a:ext cx="2373522" cy="237352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Soubor:Bauxit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072" y="3501008"/>
            <a:ext cx="2673424" cy="22798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nd04.jxs.cz/175/338/a45ad560fd_71321117_o2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281735"/>
            <a:ext cx="5040560" cy="33555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D DVD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12976"/>
            <a:ext cx="4320480" cy="324036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34280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world-of-starshine-legacy.blog.cz/1011/preklad-jmena-tin-can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ciernobiely.blog.cz/1103/alobal-neobycajne-pouzitie</a:t>
            </a:r>
            <a:r>
              <a:rPr lang="cs-CZ" dirty="0" smtClean="0"/>
              <a:t> 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www.sportshop-kladno.cz/index.php?main_page=product_info&amp;cPath=9_164&amp;products_id=798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www.blesk.cz/clanek/radce-penize/93296/hlinik-se-31-srpna-odstehuje-do-sberu.html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009987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Dural (Al + Mg + </a:t>
            </a:r>
            <a:r>
              <a:rPr lang="cs-CZ" dirty="0" err="1" smtClean="0"/>
              <a:t>Cu</a:t>
            </a:r>
            <a:r>
              <a:rPr lang="cs-CZ" dirty="0" smtClean="0"/>
              <a:t> + </a:t>
            </a:r>
            <a:r>
              <a:rPr lang="cs-CZ" dirty="0" err="1" smtClean="0"/>
              <a:t>Mn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6851104" cy="2908920"/>
          </a:xfrm>
        </p:spPr>
        <p:txBody>
          <a:bodyPr/>
          <a:lstStyle/>
          <a:p>
            <a:r>
              <a:rPr lang="cs-CZ" dirty="0" smtClean="0"/>
              <a:t>Využití: konstrukční materiál</a:t>
            </a:r>
            <a:endParaRPr lang="cs-CZ" dirty="0"/>
          </a:p>
        </p:txBody>
      </p:sp>
      <p:pic>
        <p:nvPicPr>
          <p:cNvPr id="3074" name="Picture 2" descr="http://clanky.iobchody.com/wp-content/uploads/2007/02/letadl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245446"/>
            <a:ext cx="4257675" cy="2590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zajimavosti.info/wp-content/uploads/2008/05/lyberti-575x38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488" y="2032632"/>
            <a:ext cx="4608512" cy="30857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pojisteneauto.cz/wp-content/uploads/aut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24842"/>
            <a:ext cx="6210300" cy="44767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komik.cz/dir_obrazky/zajimave_kolo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8683" y="2660710"/>
            <a:ext cx="5668261" cy="36050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74208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http://clanky.iobchody.com/category/internetove-obchody/page/2</a:t>
            </a:r>
            <a:r>
              <a:rPr lang="cs-CZ" dirty="0" smtClean="0">
                <a:hlinkClick r:id="rId2"/>
              </a:rPr>
              <a:t>/</a:t>
            </a:r>
            <a:r>
              <a:rPr lang="cs-CZ" dirty="0" smtClean="0"/>
              <a:t> 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www.zajimavosti.info/neuveritelne/luxusni-plavba-lodi-lod-liberty</a:t>
            </a:r>
            <a:endParaRPr lang="cs-CZ" dirty="0" smtClean="0"/>
          </a:p>
          <a:p>
            <a:r>
              <a:rPr lang="cs-CZ" dirty="0">
                <a:hlinkClick r:id="rId4"/>
              </a:rPr>
              <a:t>http://www.pojisteneauto.cz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>
                <a:hlinkClick r:id="rId5"/>
              </a:rPr>
              <a:t>http://www.komik.cz/obrazky/7323-zajimave-kolo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7841928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Železo (</a:t>
            </a:r>
            <a:r>
              <a:rPr lang="cs-CZ" i="1" dirty="0" err="1" smtClean="0"/>
              <a:t>Ferrum</a:t>
            </a:r>
            <a:r>
              <a:rPr lang="cs-CZ" dirty="0" smtClean="0"/>
              <a:t>) - </a:t>
            </a:r>
            <a:r>
              <a:rPr lang="cs-CZ" dirty="0" err="1" smtClean="0"/>
              <a:t>Fe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Výskyt: železná ruda (magnetit, hematit, siderit)</a:t>
            </a:r>
            <a:endParaRPr lang="cs-CZ" dirty="0"/>
          </a:p>
        </p:txBody>
      </p:sp>
      <p:pic>
        <p:nvPicPr>
          <p:cNvPr id="4098" name="Picture 2" descr="http://web.natur.cuni.cz/ugmnz/mineral/mineral/fotv/magnetit_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67" y="2852936"/>
            <a:ext cx="4251875" cy="318890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thumb/f/fc/Mineral_Olixisto_GDFL101.jpg/248px-Mineral_Olixisto_GDFL1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799040"/>
            <a:ext cx="4056400" cy="30423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permonik.host.sk/zbierka/sideritN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448848"/>
            <a:ext cx="5340568" cy="39970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19103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web.natur.cuni.cz/ugmnz/mineral/mineral/magnetit.html</a:t>
            </a:r>
            <a:r>
              <a:rPr lang="cs-CZ" dirty="0" smtClean="0"/>
              <a:t> 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cs.wikipedia.org/wiki/Hematit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permonik.host.sk/zbierka/sideritNS.jpg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7891584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Železo (</a:t>
            </a:r>
            <a:r>
              <a:rPr lang="cs-CZ" i="1" dirty="0" err="1" smtClean="0"/>
              <a:t>Ferrum</a:t>
            </a:r>
            <a:r>
              <a:rPr lang="cs-CZ" dirty="0" smtClean="0"/>
              <a:t>) - </a:t>
            </a:r>
            <a:r>
              <a:rPr lang="cs-CZ" dirty="0" err="1" smtClean="0"/>
              <a:t>Fe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Vlastnosti: stříbrolesklý, magnetický kov, podléhá korozi</a:t>
            </a:r>
          </a:p>
          <a:p>
            <a:r>
              <a:rPr lang="cs-CZ" dirty="0" smtClean="0"/>
              <a:t>Výroba: ve vysoké peci </a:t>
            </a:r>
          </a:p>
          <a:p>
            <a:r>
              <a:rPr lang="cs-CZ" dirty="0" smtClean="0"/>
              <a:t>Výroba litiny a oceli</a:t>
            </a:r>
          </a:p>
          <a:p>
            <a:r>
              <a:rPr lang="cs-CZ" dirty="0"/>
              <a:t>V</a:t>
            </a:r>
            <a:r>
              <a:rPr lang="cs-CZ" dirty="0" smtClean="0"/>
              <a:t>yužití: </a:t>
            </a:r>
          </a:p>
          <a:p>
            <a:r>
              <a:rPr lang="cs-CZ" dirty="0" smtClean="0"/>
              <a:t>litina: kotle, topná tělesa </a:t>
            </a:r>
          </a:p>
          <a:p>
            <a:r>
              <a:rPr lang="cs-CZ" dirty="0" smtClean="0"/>
              <a:t>ocel: nosné konstrukce                  (koleje, plechy, lešení)</a:t>
            </a:r>
            <a:endParaRPr lang="cs-CZ" dirty="0"/>
          </a:p>
        </p:txBody>
      </p:sp>
      <p:pic>
        <p:nvPicPr>
          <p:cNvPr id="5122" name="Picture 2" descr="http://www.vyukovematerialy.cz/chemie/rocnik9/foto/vysoka%20pe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294181"/>
            <a:ext cx="3495675" cy="43624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eshop.enbra.cz/img/kotle%20na%20tp/kotel-ferroli-gfn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389232"/>
            <a:ext cx="4097708" cy="417234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stavbazar-jinak.cz/media/produkty/1_1277741301-dvoudeskove-radiator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080762"/>
            <a:ext cx="4091772" cy="306882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modelova-zeleznice.eu/media/catalog/category/koleje_stavba_kolejst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4430" y="3743135"/>
            <a:ext cx="4239040" cy="25666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599444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www.vyukovematerialy.cz/chemie/rocnik9/reak01.htm</a:t>
            </a:r>
            <a:r>
              <a:rPr lang="cs-CZ" dirty="0" smtClean="0"/>
              <a:t> </a:t>
            </a:r>
          </a:p>
          <a:p>
            <a:r>
              <a:rPr lang="cs-CZ" dirty="0">
                <a:hlinkClick r:id="rId3"/>
              </a:rPr>
              <a:t>http://eshop.enbra.cz/kotle/tuha-paliva/ferroli-gf-n-8-sv-litinovy-kotel-tuha-paliva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http://www.stavbazar-jinak.cz/litinove-radiatory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www.modelova-zeleznice.eu/koleje-stavba-kolejiste.html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628663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Měď (</a:t>
            </a:r>
            <a:r>
              <a:rPr lang="cs-CZ" i="1" dirty="0" err="1" smtClean="0"/>
              <a:t>Cuprum</a:t>
            </a:r>
            <a:r>
              <a:rPr lang="cs-CZ" dirty="0" smtClean="0"/>
              <a:t>) - </a:t>
            </a:r>
            <a:r>
              <a:rPr lang="cs-CZ" dirty="0" err="1" smtClean="0"/>
              <a:t>Cu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Výskyt:  čistá - vzácně	</a:t>
            </a:r>
          </a:p>
          <a:p>
            <a:pPr marL="36576" indent="0">
              <a:buNone/>
            </a:pPr>
            <a:r>
              <a:rPr lang="cs-CZ" dirty="0" smtClean="0"/>
              <a:t>		nerost - chalkopyrit</a:t>
            </a:r>
            <a:endParaRPr lang="cs-CZ" dirty="0"/>
          </a:p>
        </p:txBody>
      </p:sp>
      <p:pic>
        <p:nvPicPr>
          <p:cNvPr id="6146" name="Picture 2" descr="http://static.akvarista.cz/web/imgs/clanky/tmp/000836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08920"/>
            <a:ext cx="4248472" cy="395241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crystalradio.net/minerals/Chalcopyrit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996952"/>
            <a:ext cx="3866453" cy="28353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35873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mujzapisnik.blog.cz/1104/med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www.crystalradio.net/minerals/index.shtml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0940138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Měď (</a:t>
            </a:r>
            <a:r>
              <a:rPr lang="cs-CZ" i="1" dirty="0" err="1"/>
              <a:t>Cuprum</a:t>
            </a:r>
            <a:r>
              <a:rPr lang="cs-CZ" dirty="0"/>
              <a:t>) - </a:t>
            </a:r>
            <a:r>
              <a:rPr lang="cs-CZ" dirty="0" err="1"/>
              <a:t>Cu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591009"/>
            <a:ext cx="8507288" cy="4525963"/>
          </a:xfrm>
        </p:spPr>
        <p:txBody>
          <a:bodyPr/>
          <a:lstStyle/>
          <a:p>
            <a:r>
              <a:rPr lang="cs-CZ" dirty="0" smtClean="0"/>
              <a:t>Vlastnosti: červenohnědý kov, vede elektrický proud a teplo, pokrývá se měděnkou (ochrana před korozí)</a:t>
            </a:r>
          </a:p>
          <a:p>
            <a:r>
              <a:rPr lang="cs-CZ" dirty="0" smtClean="0"/>
              <a:t>Využití:					</a:t>
            </a:r>
            <a:r>
              <a:rPr lang="cs-CZ" dirty="0"/>
              <a:t>	</a:t>
            </a:r>
            <a:r>
              <a:rPr lang="cs-CZ" dirty="0" smtClean="0"/>
              <a:t>elektrotechnika</a:t>
            </a:r>
          </a:p>
          <a:p>
            <a:pPr marL="36576" indent="0">
              <a:buNone/>
            </a:pPr>
            <a:r>
              <a:rPr lang="cs-CZ" dirty="0" smtClean="0"/>
              <a:t>Bronz (</a:t>
            </a:r>
            <a:r>
              <a:rPr lang="cs-CZ" dirty="0" err="1" smtClean="0"/>
              <a:t>Cu</a:t>
            </a:r>
            <a:r>
              <a:rPr lang="cs-CZ" dirty="0" smtClean="0"/>
              <a:t> + </a:t>
            </a:r>
            <a:r>
              <a:rPr lang="cs-CZ" dirty="0" err="1" smtClean="0"/>
              <a:t>Sn</a:t>
            </a:r>
            <a:r>
              <a:rPr lang="cs-CZ" dirty="0" smtClean="0"/>
              <a:t>) – sochy</a:t>
            </a:r>
          </a:p>
          <a:p>
            <a:pPr marL="36576" indent="0">
              <a:buNone/>
            </a:pPr>
            <a:r>
              <a:rPr lang="cs-CZ" dirty="0" smtClean="0"/>
              <a:t>Mosaz (</a:t>
            </a:r>
            <a:r>
              <a:rPr lang="cs-CZ" dirty="0" err="1" smtClean="0"/>
              <a:t>Cu</a:t>
            </a:r>
            <a:r>
              <a:rPr lang="cs-CZ" dirty="0" smtClean="0"/>
              <a:t> + </a:t>
            </a:r>
            <a:r>
              <a:rPr lang="cs-CZ" dirty="0" err="1" smtClean="0"/>
              <a:t>Zn</a:t>
            </a:r>
            <a:r>
              <a:rPr lang="cs-CZ" dirty="0" smtClean="0"/>
              <a:t>) – 					hudební nástroje</a:t>
            </a:r>
            <a:endParaRPr lang="cs-CZ" dirty="0"/>
          </a:p>
        </p:txBody>
      </p:sp>
      <p:pic>
        <p:nvPicPr>
          <p:cNvPr id="7170" name="Picture 2" descr="http://www.realelektro.cz/obr/akce/cu_drat-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852936"/>
            <a:ext cx="3554351" cy="36728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ideje.cz/uploads/image/data/49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3255" y="2825615"/>
            <a:ext cx="4572000" cy="3429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img.ceskyinternet.cz/clanky/odstavce/20701-542759-1_shutterstock_6593229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0612" y="2963258"/>
            <a:ext cx="4730572" cy="31537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33878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www.realelektro.cz/novinky.php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www.ideje.cz/cz/clanky/kapitolska-vlcice-pochazi-ze-stredoveku</a:t>
            </a:r>
            <a:r>
              <a:rPr lang="cs-CZ" dirty="0" smtClean="0"/>
              <a:t>  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www.ceskestavby.cz/clanky/jak-osetrovat-a-cistit-kovy-20701.html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29483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Zlato (</a:t>
            </a:r>
            <a:r>
              <a:rPr lang="cs-CZ" i="1" dirty="0" err="1" smtClean="0"/>
              <a:t>Aurum</a:t>
            </a:r>
            <a:r>
              <a:rPr lang="cs-CZ" dirty="0" smtClean="0"/>
              <a:t>) - Au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92514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Výskyt: ryzí – písčité řeky, rudné žíly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Vlastnosti: žlutý, lesklý, měkký kov, vede elektrický proud, </a:t>
            </a:r>
            <a:r>
              <a:rPr lang="cs-CZ" dirty="0" smtClean="0">
                <a:solidFill>
                  <a:schemeClr val="accent1"/>
                </a:solidFill>
              </a:rPr>
              <a:t>odolný vůči kyselinám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194" name="Picture 2" descr="http://static.ddmcdn.com/gif/2-sarah-palin-panning-for-gold-400x3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32856"/>
            <a:ext cx="3711602" cy="27837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www.detektory-tesoro.cz/img/2009/viky/viky20090413_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132856"/>
            <a:ext cx="3168352" cy="31683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77327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tlc.howstuffworks.com/family/alaska-panning-for-gold-pictures1.htm</a:t>
            </a:r>
            <a:r>
              <a:rPr lang="cs-CZ" dirty="0" smtClean="0"/>
              <a:t> 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www.detektory-tesoro.cz/home/o-hledani-zlata-17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4657870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Zlato (</a:t>
            </a:r>
            <a:r>
              <a:rPr lang="cs-CZ" i="1" dirty="0" err="1"/>
              <a:t>Aurum</a:t>
            </a:r>
            <a:r>
              <a:rPr lang="cs-CZ" dirty="0"/>
              <a:t>) - Au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Využití: </a:t>
            </a:r>
          </a:p>
          <a:p>
            <a:pPr marL="36576" indent="0">
              <a:buNone/>
            </a:pPr>
            <a:r>
              <a:rPr lang="cs-CZ" dirty="0" smtClean="0"/>
              <a:t>Šperky</a:t>
            </a:r>
          </a:p>
          <a:p>
            <a:pPr marL="36576" indent="0">
              <a:buNone/>
            </a:pPr>
            <a:r>
              <a:rPr lang="cs-CZ" dirty="0" smtClean="0"/>
              <a:t>Pozlacení předmětů</a:t>
            </a:r>
          </a:p>
          <a:p>
            <a:pPr marL="36576" indent="0">
              <a:buNone/>
            </a:pPr>
            <a:r>
              <a:rPr lang="cs-CZ" dirty="0" smtClean="0"/>
              <a:t>Medaile</a:t>
            </a:r>
          </a:p>
          <a:p>
            <a:pPr marL="36576" indent="0">
              <a:buNone/>
            </a:pPr>
            <a:r>
              <a:rPr lang="cs-CZ" dirty="0" smtClean="0"/>
              <a:t>Elektrotechnické                               součástky</a:t>
            </a:r>
          </a:p>
          <a:p>
            <a:pPr marL="36576" indent="0">
              <a:buNone/>
            </a:pPr>
            <a:r>
              <a:rPr lang="cs-CZ" dirty="0" smtClean="0"/>
              <a:t>Zuby </a:t>
            </a:r>
            <a:endParaRPr lang="cs-CZ" dirty="0"/>
          </a:p>
        </p:txBody>
      </p:sp>
      <p:pic>
        <p:nvPicPr>
          <p:cNvPr id="9222" name="Picture 6" descr="http://img.alibaba.com/wsphoto/v0/292803030/3D-Jewelry-Model-CAD-Design-Wax-Free-Shippi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278091"/>
            <a:ext cx="5326601" cy="39949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http://www.people.cz/mag/articles_photo/1569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1512" y="1249074"/>
            <a:ext cx="5326601" cy="33750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media.novinky.cz/533/145339-article-y74a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001" y="1262189"/>
            <a:ext cx="4512501" cy="33843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http://www.dreamstime.com/gold-medal-of-honour-thumb482426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508" y="1506702"/>
            <a:ext cx="4166957" cy="48959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http://i.lidovky.cz/09/082/lngal/MEV2d043e_zlaty_zub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7129" y="1988840"/>
            <a:ext cx="4381500" cy="29051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57573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www.novinky.cz/kultura/153167-na-prazskem-hrade-jsou-k-videni-zlate-poklady-inku.html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www.people.cz/mag/cs/articles-detail/aid-12262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://jewelryse.com/jewelry-model-wax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www.dreamstime.com/stock-images-stock-images-gold-medal-honour-image4824264</a:t>
            </a:r>
            <a:endParaRPr lang="cs-CZ" dirty="0" smtClean="0"/>
          </a:p>
          <a:p>
            <a:r>
              <a:rPr lang="cs-CZ" dirty="0">
                <a:hlinkClick r:id="rId6"/>
              </a:rPr>
              <a:t>http://byznys.lidovky.cz/cesi-zaplavuji-zlatnictvi-prstynky-a-zlatymi-zuby-fx5-/</a:t>
            </a:r>
            <a:r>
              <a:rPr lang="cs-CZ" dirty="0" smtClean="0">
                <a:hlinkClick r:id="rId6"/>
              </a:rPr>
              <a:t>firmy-trhy.asp?c=A110824_122839_firmy-trhy_nev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738902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Stříbro (</a:t>
            </a:r>
            <a:r>
              <a:rPr lang="cs-CZ" i="1" dirty="0" err="1" smtClean="0"/>
              <a:t>Argentum</a:t>
            </a:r>
            <a:r>
              <a:rPr lang="cs-CZ" dirty="0" smtClean="0"/>
              <a:t>) - </a:t>
            </a:r>
            <a:r>
              <a:rPr lang="cs-CZ" dirty="0" err="1" smtClean="0"/>
              <a:t>Ag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Výskyt: stříbrné rudy (argentit)</a:t>
            </a:r>
          </a:p>
          <a:p>
            <a:r>
              <a:rPr lang="cs-CZ" dirty="0" smtClean="0"/>
              <a:t>Vlastnosti: šedý, lesklý, měkký kov, </a:t>
            </a:r>
            <a:r>
              <a:rPr lang="cs-CZ" dirty="0" smtClean="0">
                <a:solidFill>
                  <a:schemeClr val="accent1"/>
                </a:solidFill>
              </a:rPr>
              <a:t>časem černá</a:t>
            </a:r>
          </a:p>
          <a:p>
            <a:r>
              <a:rPr lang="cs-CZ" dirty="0" smtClean="0"/>
              <a:t>Využití:</a:t>
            </a:r>
          </a:p>
          <a:p>
            <a:pPr marL="36576" indent="0">
              <a:buNone/>
            </a:pPr>
            <a:r>
              <a:rPr lang="cs-CZ" dirty="0" smtClean="0"/>
              <a:t>Šperky</a:t>
            </a:r>
          </a:p>
          <a:p>
            <a:pPr marL="36576" indent="0">
              <a:buNone/>
            </a:pPr>
            <a:r>
              <a:rPr lang="cs-CZ" dirty="0" smtClean="0"/>
              <a:t>Pamětní mince</a:t>
            </a:r>
          </a:p>
          <a:p>
            <a:pPr marL="36576" indent="0">
              <a:buNone/>
            </a:pPr>
            <a:r>
              <a:rPr lang="cs-CZ" dirty="0" smtClean="0"/>
              <a:t>Medaile</a:t>
            </a:r>
          </a:p>
          <a:p>
            <a:pPr marL="36576" indent="0">
              <a:buNone/>
            </a:pPr>
            <a:r>
              <a:rPr lang="cs-CZ" dirty="0"/>
              <a:t>Z</a:t>
            </a:r>
            <a:r>
              <a:rPr lang="cs-CZ" dirty="0" smtClean="0"/>
              <a:t>rcadlo  </a:t>
            </a:r>
            <a:endParaRPr lang="cs-CZ" dirty="0"/>
          </a:p>
        </p:txBody>
      </p:sp>
      <p:pic>
        <p:nvPicPr>
          <p:cNvPr id="10242" name="Picture 2" descr="http://www.rockhound.cz/english/sulfidy/514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235" y="2996952"/>
            <a:ext cx="4971812" cy="33267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http://www.corazonlatino.com/newimages/brac-closeup/aphrodite-silver-bangl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2662" y="2767856"/>
            <a:ext cx="4415802" cy="37849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http://www.silver-gold.cz/fotky14659/fotos/_vyrn_78stribro_investicni-stribro_stribrna-mince_Dragon_1kg-cel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6591" y="2621208"/>
            <a:ext cx="3747943" cy="37354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http://forum.valka.cz/attachments/12593/St__brn__medaile_Krymsk__v_lk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235" y="3008289"/>
            <a:ext cx="4896544" cy="322367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http://t1.gstatic.com/images?q=tbn:ANd9GcTM7Gny1zBquqp0lPIprPFWyOURM8eU2DxkdCsYW1WnzDu8RvK2FyLmBrdsvw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6591" y="2310979"/>
            <a:ext cx="4232188" cy="42321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90486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www.rockhound.cz/detail.php?cislo=5148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www.corazonlatino.com/blog/pt/blog/default.aspx?dtf=20090901000000&amp;dtt=20090930235959</a:t>
            </a:r>
            <a:r>
              <a:rPr lang="cs-CZ" dirty="0" smtClean="0"/>
              <a:t> 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www.silver-gold.cz/silver-gold-cz/eshop/3-1-Stribro-investicni-mince/23-3-Stribro-YEAR-OF-THE-DRAGON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forum.valka.cz/viewtopic.php/t/95457</a:t>
            </a:r>
            <a:r>
              <a:rPr lang="cs-CZ" dirty="0" smtClean="0"/>
              <a:t> </a:t>
            </a:r>
          </a:p>
          <a:p>
            <a:r>
              <a:rPr lang="cs-CZ" dirty="0">
                <a:hlinkClick r:id="rId6"/>
              </a:rPr>
              <a:t>http://www.sinaishop.cz/zrcadla/dekorativni-zrcadlo-s-velkym-stribrnym-ramem</a:t>
            </a:r>
            <a:r>
              <a:rPr lang="cs-CZ" dirty="0" smtClean="0">
                <a:hlinkClick r:id="rId6"/>
              </a:rPr>
              <a:t>/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5041592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Olovo (</a:t>
            </a:r>
            <a:r>
              <a:rPr lang="cs-CZ" i="1" dirty="0" err="1" smtClean="0"/>
              <a:t>Plumbum</a:t>
            </a:r>
            <a:r>
              <a:rPr lang="cs-CZ" dirty="0" smtClean="0"/>
              <a:t>) - </a:t>
            </a:r>
            <a:r>
              <a:rPr lang="cs-CZ" dirty="0" err="1" smtClean="0"/>
              <a:t>Pb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Výskyt: olověná ruda (galenit - </a:t>
            </a:r>
            <a:r>
              <a:rPr lang="cs-CZ" dirty="0" err="1" smtClean="0"/>
              <a:t>PbS</a:t>
            </a:r>
            <a:r>
              <a:rPr lang="cs-CZ" dirty="0" smtClean="0"/>
              <a:t>)</a:t>
            </a:r>
          </a:p>
          <a:p>
            <a:r>
              <a:rPr lang="cs-CZ" dirty="0" smtClean="0"/>
              <a:t>Vlastnosti: těžký, </a:t>
            </a:r>
            <a:r>
              <a:rPr lang="cs-CZ" dirty="0" smtClean="0">
                <a:solidFill>
                  <a:schemeClr val="accent1"/>
                </a:solidFill>
              </a:rPr>
              <a:t>jedova</a:t>
            </a:r>
            <a:r>
              <a:rPr lang="cs-CZ" dirty="0" smtClean="0"/>
              <a:t>tý kov</a:t>
            </a:r>
          </a:p>
          <a:p>
            <a:r>
              <a:rPr lang="cs-CZ" dirty="0" smtClean="0"/>
              <a:t>Využití: </a:t>
            </a:r>
          </a:p>
          <a:p>
            <a:pPr marL="36576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do akumulátorů</a:t>
            </a:r>
          </a:p>
          <a:p>
            <a:pPr marL="36576" indent="0">
              <a:buNone/>
            </a:pPr>
            <a:r>
              <a:rPr lang="cs-CZ" dirty="0" smtClean="0"/>
              <a:t>náboje</a:t>
            </a:r>
          </a:p>
          <a:p>
            <a:pPr marL="36576" indent="0">
              <a:buNone/>
            </a:pPr>
            <a:r>
              <a:rPr lang="cs-CZ" dirty="0" smtClean="0"/>
              <a:t>ochrana před zářením</a:t>
            </a:r>
            <a:endParaRPr lang="cs-CZ" dirty="0"/>
          </a:p>
        </p:txBody>
      </p:sp>
      <p:pic>
        <p:nvPicPr>
          <p:cNvPr id="1026" name="Picture 2" descr="http://geologie.vsb.cz/loziska/suroviny/rudy/galenit%2002_resiz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780928"/>
            <a:ext cx="4512501" cy="33843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Zväčšiť obrázok YTX5L-BS MOTOSTART Super MF - SUPER MF - AG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060848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pise.cz/blog/img/mjf/22966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146" y="2780928"/>
            <a:ext cx="4394156" cy="28562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96458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geologie.vsb.cz/loziska/suroviny/rudy/galenit.html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http://www.akumulator.sk/motobaterie/motostart/super-mf---</a:t>
            </a:r>
            <a:r>
              <a:rPr lang="cs-CZ" dirty="0" smtClean="0">
                <a:hlinkClick r:id="rId3"/>
              </a:rPr>
              <a:t>agm/ytx5l-bs-moto-start-super-mf-12v-4ah.html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mjf.pise.cz/139196-olovo.html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7048215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Zinek (</a:t>
            </a:r>
            <a:r>
              <a:rPr lang="cs-CZ" i="1" dirty="0" err="1" smtClean="0"/>
              <a:t>Zincum</a:t>
            </a:r>
            <a:r>
              <a:rPr lang="cs-CZ" dirty="0" smtClean="0"/>
              <a:t>) - </a:t>
            </a:r>
            <a:r>
              <a:rPr lang="cs-CZ" dirty="0" err="1" smtClean="0"/>
              <a:t>Zn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Výskyt: sfalerit (</a:t>
            </a:r>
            <a:r>
              <a:rPr lang="cs-CZ" dirty="0" err="1" smtClean="0"/>
              <a:t>ZnS</a:t>
            </a:r>
            <a:r>
              <a:rPr lang="cs-CZ" dirty="0" smtClean="0"/>
              <a:t>)</a:t>
            </a:r>
          </a:p>
          <a:p>
            <a:r>
              <a:rPr lang="cs-CZ" dirty="0" smtClean="0"/>
              <a:t>Vlastnosti: šedobílý, lehce tavitelný, stálý kov</a:t>
            </a:r>
          </a:p>
          <a:p>
            <a:r>
              <a:rPr lang="cs-CZ" dirty="0" smtClean="0"/>
              <a:t>Využití: </a:t>
            </a:r>
          </a:p>
          <a:p>
            <a:pPr marL="36576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ochrana železa před korozí</a:t>
            </a:r>
          </a:p>
          <a:p>
            <a:pPr marL="36576" indent="0">
              <a:buNone/>
            </a:pPr>
            <a:r>
              <a:rPr lang="cs-CZ" dirty="0" smtClean="0"/>
              <a:t>(pozinkování)</a:t>
            </a:r>
          </a:p>
          <a:p>
            <a:pPr marL="36576" indent="0">
              <a:buNone/>
            </a:pPr>
            <a:r>
              <a:rPr lang="cs-CZ" dirty="0"/>
              <a:t>v</a:t>
            </a:r>
            <a:r>
              <a:rPr lang="cs-CZ" dirty="0" smtClean="0"/>
              <a:t>ýroba baterií, monočlánků</a:t>
            </a:r>
          </a:p>
          <a:p>
            <a:pPr marL="36576" indent="0">
              <a:buNone/>
            </a:pPr>
            <a:r>
              <a:rPr lang="cs-CZ" dirty="0"/>
              <a:t>s</a:t>
            </a:r>
            <a:r>
              <a:rPr lang="cs-CZ" dirty="0" smtClean="0"/>
              <a:t>litiny (mosaz – </a:t>
            </a:r>
            <a:r>
              <a:rPr lang="cs-CZ" dirty="0" err="1" smtClean="0"/>
              <a:t>Cu</a:t>
            </a:r>
            <a:r>
              <a:rPr lang="cs-CZ" dirty="0" smtClean="0"/>
              <a:t> + </a:t>
            </a:r>
            <a:r>
              <a:rPr lang="cs-CZ" dirty="0" err="1" smtClean="0"/>
              <a:t>Zn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2050" name="Picture 2" descr="http://geologie.vsb.cz/loziska/suroviny/rudy/sfalerit%2002_resiz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1375" y="2708920"/>
            <a:ext cx="3874005" cy="29055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venkovni-lavicky.cz/images/popelnice_big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1375" y="2351963"/>
            <a:ext cx="3672408" cy="408045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lustry-zarovky.cz/22-63-large/plocha-baterie-45v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1375" y="2477681"/>
            <a:ext cx="3829016" cy="38290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deosum.com/Images/bateri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2564904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neumanns.cz/images/sort/fitinky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6183" y="1683104"/>
            <a:ext cx="3657600" cy="4762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33168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www.venkovni-lavicky.cz/popelnice_kovova_pozinkovana.html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www.lustry-zarovky.cz/zinkochloridove-baterie/22-plocha-baterie-45v-8595159805207.html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deosum.com/Articles/65-baterie-a-akumulatory.aspx</a:t>
            </a:r>
            <a:r>
              <a:rPr lang="cs-CZ" dirty="0" smtClean="0"/>
              <a:t> 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neumanns.cz/armatury-fitinky-mosaz.php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052183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Rtuť (</a:t>
            </a:r>
            <a:r>
              <a:rPr lang="cs-CZ" i="1" dirty="0" err="1" smtClean="0"/>
              <a:t>Hydrargyrum</a:t>
            </a:r>
            <a:r>
              <a:rPr lang="cs-CZ" dirty="0" smtClean="0"/>
              <a:t>) - </a:t>
            </a:r>
            <a:r>
              <a:rPr lang="cs-CZ" dirty="0" err="1" smtClean="0"/>
              <a:t>Hg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28800"/>
            <a:ext cx="8579296" cy="4968552"/>
          </a:xfrm>
        </p:spPr>
        <p:txBody>
          <a:bodyPr>
            <a:normAutofit/>
          </a:bodyPr>
          <a:lstStyle/>
          <a:p>
            <a:r>
              <a:rPr lang="cs-CZ" dirty="0" smtClean="0"/>
              <a:t>Výskyt: rumělka (</a:t>
            </a:r>
            <a:r>
              <a:rPr lang="cs-CZ" dirty="0" err="1" smtClean="0"/>
              <a:t>HgS</a:t>
            </a:r>
            <a:r>
              <a:rPr lang="cs-CZ" dirty="0" smtClean="0"/>
              <a:t>)</a:t>
            </a:r>
          </a:p>
          <a:p>
            <a:r>
              <a:rPr lang="cs-CZ" dirty="0" smtClean="0"/>
              <a:t>Vlastnosti: kapalný kov, stříbřitý,</a:t>
            </a:r>
            <a:r>
              <a:rPr lang="cs-CZ" dirty="0" smtClean="0">
                <a:solidFill>
                  <a:schemeClr val="accent1"/>
                </a:solidFill>
              </a:rPr>
              <a:t> jedovatý 	(i jeho sloučeniny)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Využití: </a:t>
            </a:r>
          </a:p>
          <a:p>
            <a:pPr marL="36576" indent="0">
              <a:buNone/>
            </a:pPr>
            <a:r>
              <a:rPr lang="cs-CZ" dirty="0" smtClean="0"/>
              <a:t>Měřící přístroje (teploměry)</a:t>
            </a:r>
          </a:p>
          <a:p>
            <a:pPr marL="36576" indent="0">
              <a:buNone/>
            </a:pPr>
            <a:r>
              <a:rPr lang="cs-CZ" dirty="0" smtClean="0"/>
              <a:t>Slitina (</a:t>
            </a:r>
            <a:r>
              <a:rPr lang="cs-CZ" dirty="0" err="1" smtClean="0"/>
              <a:t>Hg</a:t>
            </a:r>
            <a:r>
              <a:rPr lang="cs-CZ" dirty="0" smtClean="0"/>
              <a:t> + </a:t>
            </a:r>
            <a:r>
              <a:rPr lang="cs-CZ" dirty="0" err="1" smtClean="0"/>
              <a:t>Ag</a:t>
            </a:r>
            <a:r>
              <a:rPr lang="cs-CZ" dirty="0" smtClean="0"/>
              <a:t>): zubní lékařství (</a:t>
            </a:r>
            <a:r>
              <a:rPr lang="cs-CZ" dirty="0" err="1" smtClean="0"/>
              <a:t>amalgány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3074" name="Picture 2" descr="http://upload.wikimedia.org/wikipedia/commons/thumb/c/c7/Cinnabar.jpg/248px-Cinnaba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3972" y="2780928"/>
            <a:ext cx="3570027" cy="29510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stefajir.cz/files/Rtu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140968"/>
            <a:ext cx="3384376" cy="21575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deti.bazac.cz/_data/foto/323976a1x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844824"/>
            <a:ext cx="4579606" cy="343470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armyvyprodej.cz/shop/images/zdravotnic_mat/030027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40768"/>
            <a:ext cx="2592288" cy="46290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www.ecspraha.cz/images/114_porovnani_plomb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556792"/>
            <a:ext cx="4211960" cy="37685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42911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hlinkClick r:id="rId2"/>
              </a:rPr>
              <a:t>http://www.stefajir.cz/index.php?q=otrava-rtuti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cs.wikipedia.org/wiki/Cinabarit</a:t>
            </a:r>
            <a:r>
              <a:rPr lang="cs-CZ" dirty="0" smtClean="0"/>
              <a:t> </a:t>
            </a:r>
          </a:p>
          <a:p>
            <a:r>
              <a:rPr lang="cs-CZ" dirty="0">
                <a:hlinkClick r:id="rId3"/>
              </a:rPr>
              <a:t>http://deti.bazac.cz/z/323976-lekarsky-rtutovy-teplomer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www.armyvyprodej.cz/shop/tonometr-rtutovy-p-1129.html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www.ecspraha.cz/ecs/cz/home/akce/vymena-amalgamovych-plomb-za-bile.html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2603683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276872"/>
            <a:ext cx="8712968" cy="3849291"/>
          </a:xfrm>
        </p:spPr>
        <p:txBody>
          <a:bodyPr/>
          <a:lstStyle/>
          <a:p>
            <a:endParaRPr lang="cs-CZ" dirty="0" smtClean="0"/>
          </a:p>
          <a:p>
            <a:pPr marL="1042416" lvl="3" indent="0">
              <a:buNone/>
            </a:pPr>
            <a:r>
              <a:rPr lang="cs-CZ" sz="6000" dirty="0" smtClean="0">
                <a:solidFill>
                  <a:schemeClr val="accent1"/>
                </a:solidFill>
              </a:rPr>
              <a:t>Děkuji </a:t>
            </a:r>
            <a:r>
              <a:rPr lang="cs-CZ" sz="6000" dirty="0">
                <a:solidFill>
                  <a:schemeClr val="accent1"/>
                </a:solidFill>
              </a:rPr>
              <a:t>za pozornost</a:t>
            </a:r>
          </a:p>
        </p:txBody>
      </p:sp>
    </p:spTree>
    <p:extLst>
      <p:ext uri="{BB962C8B-B14F-4D97-AF65-F5344CB8AC3E}">
        <p14:creationId xmlns="" xmlns:p14="http://schemas.microsoft.com/office/powerpoint/2010/main" val="1617634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Užitá literatura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: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MACH, Jiří; PLUCKOVÁ, Irena; ŠIBOR, Jiří. </a:t>
            </a:r>
            <a:r>
              <a:rPr lang="cs-CZ" sz="1800" i="1" dirty="0" smtClean="0"/>
              <a:t>Chemie pro 8. ročník - Úvod do obecné a anorganické chemie</a:t>
            </a:r>
            <a:r>
              <a:rPr lang="cs-CZ" sz="1800" dirty="0" smtClean="0"/>
              <a:t>. Brno: Nová škola, s.r.o., 2010, ISBN 978-80-7289-133-7.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Obrázky z webu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400" dirty="0" smtClean="0"/>
              <a:t>NEUVEDEN. </a:t>
            </a:r>
            <a:r>
              <a:rPr lang="cs-CZ" sz="1400" i="1" dirty="0" smtClean="0"/>
              <a:t>http://referaty.aktuality.sk</a:t>
            </a:r>
            <a:r>
              <a:rPr lang="cs-CZ" sz="1400" dirty="0" smtClean="0"/>
              <a:t> [online]. [cit. 13.6.2012]. Dostupný na WWW: &lt;http://referaty.aktuality.sk/sodik/referat-19473&gt;. </a:t>
            </a:r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natur.cuni.cz</a:t>
            </a:r>
            <a:r>
              <a:rPr lang="cs-CZ" sz="1400" dirty="0" smtClean="0"/>
              <a:t> [online]. [cit. 13.6.2012]. Dostupný na WWW: &lt;http://www.</a:t>
            </a:r>
            <a:r>
              <a:rPr lang="cs-CZ" sz="1400" dirty="0" err="1" smtClean="0"/>
              <a:t>natur.cuni.cz</a:t>
            </a:r>
            <a:r>
              <a:rPr lang="cs-CZ" sz="1400" dirty="0" smtClean="0"/>
              <a:t>/geologie/aktuality/media-s-</a:t>
            </a:r>
            <a:r>
              <a:rPr lang="cs-CZ" sz="1400" dirty="0" err="1" smtClean="0"/>
              <a:t>nami</a:t>
            </a:r>
            <a:r>
              <a:rPr lang="cs-CZ" sz="1400" dirty="0" smtClean="0"/>
              <a:t>-a-o-</a:t>
            </a:r>
            <a:r>
              <a:rPr lang="cs-CZ" sz="1400" dirty="0" err="1" smtClean="0"/>
              <a:t>nas</a:t>
            </a:r>
            <a:r>
              <a:rPr lang="cs-CZ" sz="1400" dirty="0" smtClean="0"/>
              <a:t>-olovo-je-</a:t>
            </a:r>
            <a:r>
              <a:rPr lang="cs-CZ" sz="1400" dirty="0" err="1" smtClean="0"/>
              <a:t>vsude</a:t>
            </a:r>
            <a:r>
              <a:rPr lang="cs-CZ" sz="1400" dirty="0" smtClean="0"/>
              <a:t>-</a:t>
            </a:r>
            <a:r>
              <a:rPr lang="cs-CZ" sz="1400" dirty="0" err="1" smtClean="0"/>
              <a:t>uz</a:t>
            </a:r>
            <a:r>
              <a:rPr lang="cs-CZ" sz="1400" dirty="0" smtClean="0"/>
              <a:t>-i-v-</a:t>
            </a:r>
            <a:r>
              <a:rPr lang="cs-CZ" sz="1400" dirty="0" err="1" smtClean="0"/>
              <a:t>antarktide</a:t>
            </a:r>
            <a:r>
              <a:rPr lang="cs-CZ" sz="1400" dirty="0" smtClean="0"/>
              <a:t>-</a:t>
            </a:r>
            <a:r>
              <a:rPr lang="cs-CZ" sz="1400" dirty="0" err="1" smtClean="0"/>
              <a:t>lidove</a:t>
            </a:r>
            <a:r>
              <a:rPr lang="cs-CZ" sz="1400" dirty="0" smtClean="0"/>
              <a:t>-noviny-15.-3.-2011&gt;. </a:t>
            </a:r>
          </a:p>
          <a:p>
            <a:r>
              <a:rPr lang="cs-CZ" sz="1400" dirty="0" smtClean="0"/>
              <a:t>JIRÁSEK, J. </a:t>
            </a:r>
            <a:r>
              <a:rPr lang="cs-CZ" sz="1400" i="1" dirty="0" smtClean="0"/>
              <a:t>http://geologie.</a:t>
            </a:r>
            <a:r>
              <a:rPr lang="cs-CZ" sz="1400" i="1" dirty="0" err="1" smtClean="0"/>
              <a:t>vsb.cz</a:t>
            </a:r>
            <a:r>
              <a:rPr lang="cs-CZ" sz="1400" dirty="0" smtClean="0"/>
              <a:t> [online]. [cit. 13.6.2012]. Dostupný na WWW: &lt;http://geologie.</a:t>
            </a:r>
            <a:r>
              <a:rPr lang="cs-CZ" sz="1400" dirty="0" err="1" smtClean="0"/>
              <a:t>vsb.cz</a:t>
            </a:r>
            <a:r>
              <a:rPr lang="cs-CZ" sz="1400" dirty="0" smtClean="0"/>
              <a:t>/</a:t>
            </a:r>
            <a:r>
              <a:rPr lang="cs-CZ" sz="1400" dirty="0" err="1" smtClean="0"/>
              <a:t>loziska</a:t>
            </a:r>
            <a:r>
              <a:rPr lang="cs-CZ" sz="1400" dirty="0" smtClean="0"/>
              <a:t>/suroviny/rudy/</a:t>
            </a:r>
            <a:r>
              <a:rPr lang="cs-CZ" sz="1400" dirty="0" err="1" smtClean="0"/>
              <a:t>ryz</a:t>
            </a:r>
            <a:r>
              <a:rPr lang="cs-CZ" sz="1400" dirty="0" smtClean="0"/>
              <a:t>%C3%AD%20Ptkovy.html&gt;. </a:t>
            </a:r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http://21stoleti.cz</a:t>
            </a:r>
            <a:r>
              <a:rPr lang="cs-CZ" sz="1400" dirty="0" smtClean="0"/>
              <a:t> [online]. [cit. 13.6.2012]. Dostupný na WWW: &lt;http://21stoleti.cz/blog/2010/06/19/</a:t>
            </a:r>
            <a:r>
              <a:rPr lang="cs-CZ" sz="1400" dirty="0" err="1" smtClean="0"/>
              <a:t>supermaterial</a:t>
            </a:r>
            <a:r>
              <a:rPr lang="cs-CZ" sz="1400" dirty="0" smtClean="0"/>
              <a:t>-pro-budoucnost-</a:t>
            </a:r>
            <a:r>
              <a:rPr lang="cs-CZ" sz="1400" dirty="0" err="1" smtClean="0"/>
              <a:t>horcik</a:t>
            </a:r>
            <a:r>
              <a:rPr lang="cs-CZ" sz="1400" dirty="0" smtClean="0"/>
              <a:t>/&gt;. </a:t>
            </a:r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http://investicnizlato.com</a:t>
            </a:r>
            <a:r>
              <a:rPr lang="cs-CZ" sz="1400" dirty="0" smtClean="0"/>
              <a:t> [online]. [cit. 13.6.2012]. Dostupný na WWW: &lt;http://investicnizlato.com/zlato/vlastnosti&gt;. </a:t>
            </a:r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http://cs.wikipedia.org</a:t>
            </a:r>
            <a:r>
              <a:rPr lang="cs-CZ" sz="1400" dirty="0" smtClean="0"/>
              <a:t> [online]. [cit. 13.6.2012]. Dostupný na WWW: &lt;http://cs.wikipedia.org/wiki/Zinek&gt;. </a:t>
            </a:r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http://world-of-starshine-legacy.blog.cz</a:t>
            </a:r>
            <a:r>
              <a:rPr lang="cs-CZ" sz="1400" dirty="0" smtClean="0"/>
              <a:t> [online]. [cit. 13.6.2012]. Dostupný na WWW: &lt;http://world-of-starshine-legacy.blog.cz/1011/preklad-jmena-tin-can&gt;. </a:t>
            </a:r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http://ciernobiely.blog.cz</a:t>
            </a:r>
            <a:r>
              <a:rPr lang="cs-CZ" sz="1400" dirty="0" smtClean="0"/>
              <a:t> [online]. [cit. 13.6.2012]. Dostupný na WWW: &lt;http://ciernobiely.blog.cz/1103/alobal-neobycajne-pouzitie&gt;. </a:t>
            </a:r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sportshop</a:t>
            </a:r>
            <a:r>
              <a:rPr lang="cs-CZ" sz="1400" i="1" dirty="0" smtClean="0"/>
              <a:t>-kladno.</a:t>
            </a:r>
            <a:r>
              <a:rPr lang="cs-CZ" sz="1400" i="1" dirty="0" err="1" smtClean="0"/>
              <a:t>cz</a:t>
            </a:r>
            <a:r>
              <a:rPr lang="cs-CZ" sz="1400" dirty="0" smtClean="0"/>
              <a:t> [online]. [cit. 13.6.2012]. Dostupný na WWW: &lt;http://www.</a:t>
            </a:r>
            <a:r>
              <a:rPr lang="cs-CZ" sz="1400" dirty="0" err="1" smtClean="0"/>
              <a:t>sportshop</a:t>
            </a:r>
            <a:r>
              <a:rPr lang="cs-CZ" sz="1400" dirty="0" smtClean="0"/>
              <a:t>-kladno.</a:t>
            </a:r>
            <a:r>
              <a:rPr lang="cs-CZ" sz="1400" dirty="0" err="1" smtClean="0"/>
              <a:t>cz</a:t>
            </a:r>
            <a:r>
              <a:rPr lang="cs-CZ" sz="1400" dirty="0" smtClean="0"/>
              <a:t>/index.</a:t>
            </a:r>
            <a:r>
              <a:rPr lang="cs-CZ" sz="1400" dirty="0" err="1" smtClean="0"/>
              <a:t>php</a:t>
            </a:r>
            <a:r>
              <a:rPr lang="cs-CZ" sz="1400" dirty="0" smtClean="0"/>
              <a:t>?</a:t>
            </a:r>
            <a:r>
              <a:rPr lang="cs-CZ" sz="1400" dirty="0" err="1" smtClean="0"/>
              <a:t>main</a:t>
            </a:r>
            <a:r>
              <a:rPr lang="cs-CZ" sz="1400" dirty="0" smtClean="0"/>
              <a:t>_</a:t>
            </a:r>
            <a:r>
              <a:rPr lang="cs-CZ" sz="1400" dirty="0" err="1" smtClean="0"/>
              <a:t>page</a:t>
            </a:r>
            <a:r>
              <a:rPr lang="cs-CZ" sz="1400" dirty="0" smtClean="0"/>
              <a:t>=</a:t>
            </a:r>
            <a:r>
              <a:rPr lang="cs-CZ" sz="1400" dirty="0" err="1" smtClean="0"/>
              <a:t>product</a:t>
            </a:r>
            <a:r>
              <a:rPr lang="cs-CZ" sz="1400" dirty="0" smtClean="0"/>
              <a:t>_</a:t>
            </a:r>
            <a:r>
              <a:rPr lang="cs-CZ" sz="1400" dirty="0" err="1" smtClean="0"/>
              <a:t>info</a:t>
            </a:r>
            <a:r>
              <a:rPr lang="cs-CZ" sz="1400" dirty="0" smtClean="0"/>
              <a:t>&amp;</a:t>
            </a:r>
            <a:r>
              <a:rPr lang="cs-CZ" sz="1400" dirty="0" err="1" smtClean="0"/>
              <a:t>cPath</a:t>
            </a:r>
            <a:r>
              <a:rPr lang="cs-CZ" sz="1400" dirty="0" smtClean="0"/>
              <a:t>=9_164&amp;</a:t>
            </a:r>
            <a:r>
              <a:rPr lang="cs-CZ" sz="1400" dirty="0" err="1" smtClean="0"/>
              <a:t>products</a:t>
            </a:r>
            <a:r>
              <a:rPr lang="cs-CZ" sz="1400" dirty="0" smtClean="0"/>
              <a:t>_id=798&gt;. </a:t>
            </a:r>
          </a:p>
          <a:p>
            <a:endParaRPr lang="cs-CZ" sz="1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7467600" cy="5793507"/>
          </a:xfrm>
        </p:spPr>
        <p:txBody>
          <a:bodyPr>
            <a:normAutofit/>
          </a:bodyPr>
          <a:lstStyle/>
          <a:p>
            <a:r>
              <a:rPr lang="cs-CZ" sz="1400" dirty="0" smtClean="0"/>
              <a:t>NEUVEDEN. </a:t>
            </a:r>
            <a:r>
              <a:rPr lang="cs-CZ" sz="1400" i="1" dirty="0" smtClean="0"/>
              <a:t>www.blesk.</a:t>
            </a:r>
            <a:r>
              <a:rPr lang="cs-CZ" sz="1400" i="1" dirty="0" err="1" smtClean="0"/>
              <a:t>cz</a:t>
            </a:r>
            <a:r>
              <a:rPr lang="cs-CZ" sz="1400" dirty="0" smtClean="0"/>
              <a:t> [online]. [cit. 13.6.2012]. Dostupný na WWW: &lt;http://www.blesk.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clanek</a:t>
            </a:r>
            <a:r>
              <a:rPr lang="cs-CZ" sz="1400" dirty="0" smtClean="0"/>
              <a:t>/</a:t>
            </a:r>
            <a:r>
              <a:rPr lang="cs-CZ" sz="1400" dirty="0" err="1" smtClean="0"/>
              <a:t>radce</a:t>
            </a:r>
            <a:r>
              <a:rPr lang="cs-CZ" sz="1400" dirty="0" smtClean="0"/>
              <a:t>-</a:t>
            </a:r>
            <a:r>
              <a:rPr lang="cs-CZ" sz="1400" dirty="0" err="1" smtClean="0"/>
              <a:t>penize</a:t>
            </a:r>
            <a:r>
              <a:rPr lang="cs-CZ" sz="1400" dirty="0" smtClean="0"/>
              <a:t>/93296/</a:t>
            </a:r>
            <a:r>
              <a:rPr lang="cs-CZ" sz="1400" dirty="0" err="1" smtClean="0"/>
              <a:t>hlinik</a:t>
            </a:r>
            <a:r>
              <a:rPr lang="cs-CZ" sz="1400" dirty="0" smtClean="0"/>
              <a:t>-se-31-srpna-</a:t>
            </a:r>
            <a:r>
              <a:rPr lang="cs-CZ" sz="1400" dirty="0" err="1" smtClean="0"/>
              <a:t>odstehuje</a:t>
            </a:r>
            <a:r>
              <a:rPr lang="cs-CZ" sz="1400" dirty="0" smtClean="0"/>
              <a:t>-do-</a:t>
            </a:r>
            <a:r>
              <a:rPr lang="cs-CZ" sz="1400" dirty="0" err="1" smtClean="0"/>
              <a:t>sberu.html</a:t>
            </a:r>
            <a:r>
              <a:rPr lang="cs-CZ" sz="1400" dirty="0" smtClean="0"/>
              <a:t>&gt;. </a:t>
            </a:r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http://clanky.iobchody.com</a:t>
            </a:r>
            <a:r>
              <a:rPr lang="cs-CZ" sz="1400" dirty="0" smtClean="0"/>
              <a:t> [online]. [cit. 13.6.2012]. Dostupný na WWW: &lt;http://clanky.iobchody.com/category/internetove-obchody/page/2/&gt;. </a:t>
            </a:r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zajimavosti.info</a:t>
            </a:r>
            <a:r>
              <a:rPr lang="cs-CZ" sz="1400" dirty="0" smtClean="0"/>
              <a:t> [online]. [cit. 13.6.2012]. Dostupný na WWW: &lt;http://www.</a:t>
            </a:r>
            <a:r>
              <a:rPr lang="cs-CZ" sz="1400" dirty="0" err="1" smtClean="0"/>
              <a:t>zajimavosti.info</a:t>
            </a:r>
            <a:r>
              <a:rPr lang="cs-CZ" sz="1400" dirty="0" smtClean="0"/>
              <a:t>/</a:t>
            </a:r>
            <a:r>
              <a:rPr lang="cs-CZ" sz="1400" dirty="0" err="1" smtClean="0"/>
              <a:t>neuveritelne</a:t>
            </a:r>
            <a:r>
              <a:rPr lang="cs-CZ" sz="1400" dirty="0" smtClean="0"/>
              <a:t>/</a:t>
            </a:r>
            <a:r>
              <a:rPr lang="cs-CZ" sz="1400" dirty="0" err="1" smtClean="0"/>
              <a:t>luxusni</a:t>
            </a:r>
            <a:r>
              <a:rPr lang="cs-CZ" sz="1400" dirty="0" smtClean="0"/>
              <a:t>-plavba-lodi-</a:t>
            </a:r>
            <a:r>
              <a:rPr lang="cs-CZ" sz="1400" dirty="0" err="1" smtClean="0"/>
              <a:t>lod</a:t>
            </a:r>
            <a:r>
              <a:rPr lang="cs-CZ" sz="1400" dirty="0" smtClean="0"/>
              <a:t>-liberty&gt;. </a:t>
            </a:r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pojisteneauto.cz</a:t>
            </a:r>
            <a:r>
              <a:rPr lang="cs-CZ" sz="1400" dirty="0" smtClean="0"/>
              <a:t> [online]. [cit. 13.6.2012]. Dostupný na WWW: &lt;http://www.</a:t>
            </a:r>
            <a:r>
              <a:rPr lang="cs-CZ" sz="1400" dirty="0" err="1" smtClean="0"/>
              <a:t>pojisteneauto.cz</a:t>
            </a:r>
            <a:r>
              <a:rPr lang="cs-CZ" sz="1400" dirty="0" smtClean="0"/>
              <a:t>/&gt;. </a:t>
            </a:r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http://www.komik.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obrazky</a:t>
            </a:r>
            <a:r>
              <a:rPr lang="cs-CZ" sz="1400" i="1" dirty="0" smtClean="0"/>
              <a:t>/7323-</a:t>
            </a:r>
            <a:r>
              <a:rPr lang="cs-CZ" sz="1400" i="1" dirty="0" err="1" smtClean="0"/>
              <a:t>zajimave</a:t>
            </a:r>
            <a:r>
              <a:rPr lang="cs-CZ" sz="1400" i="1" dirty="0" smtClean="0"/>
              <a:t>-kolo/</a:t>
            </a:r>
            <a:r>
              <a:rPr lang="cs-CZ" sz="1400" dirty="0" smtClean="0"/>
              <a:t> [online]. [cit. 13.6.2012]. Dostupný na WWW: &lt;www.komik.</a:t>
            </a:r>
            <a:r>
              <a:rPr lang="cs-CZ" sz="1400" dirty="0" err="1" smtClean="0"/>
              <a:t>cz</a:t>
            </a:r>
            <a:r>
              <a:rPr lang="cs-CZ" sz="1400" dirty="0" smtClean="0"/>
              <a:t>&gt;. </a:t>
            </a:r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web.</a:t>
            </a:r>
            <a:r>
              <a:rPr lang="cs-CZ" sz="1400" i="1" dirty="0" err="1" smtClean="0"/>
              <a:t>natur.cuni.cz</a:t>
            </a:r>
            <a:r>
              <a:rPr lang="cs-CZ" sz="1400" dirty="0" smtClean="0"/>
              <a:t> [online]. [cit. 13.6.2012]. Dostupný na WWW: &lt;http://web.</a:t>
            </a:r>
            <a:r>
              <a:rPr lang="cs-CZ" sz="1400" dirty="0" err="1" smtClean="0"/>
              <a:t>natur.cuni.cz</a:t>
            </a:r>
            <a:r>
              <a:rPr lang="cs-CZ" sz="1400" dirty="0" smtClean="0"/>
              <a:t>/</a:t>
            </a:r>
            <a:r>
              <a:rPr lang="cs-CZ" sz="1400" dirty="0" err="1" smtClean="0"/>
              <a:t>ugmnz</a:t>
            </a:r>
            <a:r>
              <a:rPr lang="cs-CZ" sz="1400" dirty="0" smtClean="0"/>
              <a:t>/</a:t>
            </a:r>
            <a:r>
              <a:rPr lang="cs-CZ" sz="1400" dirty="0" err="1" smtClean="0"/>
              <a:t>mineral</a:t>
            </a:r>
            <a:r>
              <a:rPr lang="cs-CZ" sz="1400" dirty="0" smtClean="0"/>
              <a:t>/</a:t>
            </a:r>
            <a:r>
              <a:rPr lang="cs-CZ" sz="1400" dirty="0" err="1" smtClean="0"/>
              <a:t>mineral</a:t>
            </a:r>
            <a:r>
              <a:rPr lang="cs-CZ" sz="1400" dirty="0" smtClean="0"/>
              <a:t>/magnetit.</a:t>
            </a:r>
            <a:r>
              <a:rPr lang="cs-CZ" sz="1400" dirty="0" err="1" smtClean="0"/>
              <a:t>html</a:t>
            </a:r>
            <a:r>
              <a:rPr lang="cs-CZ" sz="1400" dirty="0" smtClean="0"/>
              <a:t>&gt;. </a:t>
            </a:r>
          </a:p>
          <a:p>
            <a:r>
              <a:rPr lang="cs-CZ" sz="1400" dirty="0" smtClean="0"/>
              <a:t>SÁNCHEZ, Luis </a:t>
            </a:r>
            <a:r>
              <a:rPr lang="cs-CZ" sz="1400" dirty="0" err="1" smtClean="0"/>
              <a:t>Miguel</a:t>
            </a:r>
            <a:r>
              <a:rPr lang="cs-CZ" sz="1400" dirty="0" smtClean="0"/>
              <a:t> </a:t>
            </a:r>
            <a:r>
              <a:rPr lang="cs-CZ" sz="1400" dirty="0" err="1" smtClean="0"/>
              <a:t>Bugallo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cs.wikipedia.org</a:t>
            </a:r>
            <a:r>
              <a:rPr lang="cs-CZ" sz="1400" dirty="0" smtClean="0"/>
              <a:t> [online]. [cit. 13.6.2012]. Dostupný na WWW: &lt;http://cs.wikipedia.org/wiki/Hematit&gt;. </a:t>
            </a:r>
          </a:p>
          <a:p>
            <a:r>
              <a:rPr lang="cs-CZ" sz="1400" dirty="0" smtClean="0"/>
              <a:t>NEUVEDEN. </a:t>
            </a:r>
            <a:r>
              <a:rPr lang="cs-CZ" sz="1400" i="1" dirty="0" err="1" smtClean="0"/>
              <a:t>permonik.host.sk</a:t>
            </a:r>
            <a:r>
              <a:rPr lang="cs-CZ" sz="1400" dirty="0" smtClean="0"/>
              <a:t> [online]. [cit. 13.6.2012]. Dostupný na WWW: &lt;http://permonik.host.sk/</a:t>
            </a:r>
            <a:r>
              <a:rPr lang="cs-CZ" sz="1400" dirty="0" err="1" smtClean="0"/>
              <a:t>zbierka</a:t>
            </a:r>
            <a:r>
              <a:rPr lang="cs-CZ" sz="1400" dirty="0" smtClean="0"/>
              <a:t>/sideritNS.jpg&gt;. </a:t>
            </a:r>
          </a:p>
          <a:p>
            <a:r>
              <a:rPr lang="cs-CZ" sz="1400" dirty="0"/>
              <a:t>NEUVEDEN. </a:t>
            </a:r>
            <a:r>
              <a:rPr lang="cs-CZ" sz="1400" i="1" dirty="0"/>
              <a:t>www.vyukovematerialy.cz</a:t>
            </a:r>
            <a:r>
              <a:rPr lang="cs-CZ" sz="1400" dirty="0"/>
              <a:t> [online]. [cit. 14.6.2012]. Dostupný na WWW: &lt;http://www.vyukovematerialy.cz/chemie/rocnik9/reak01.htm&gt;. </a:t>
            </a:r>
            <a:endParaRPr lang="cs-CZ" sz="1400" dirty="0" smtClean="0"/>
          </a:p>
          <a:p>
            <a:r>
              <a:rPr lang="cs-CZ" sz="1400" dirty="0"/>
              <a:t>NEUVEDEN. </a:t>
            </a:r>
            <a:r>
              <a:rPr lang="cs-CZ" sz="1400" i="1" dirty="0"/>
              <a:t>eshop.enbra.cz</a:t>
            </a:r>
            <a:r>
              <a:rPr lang="cs-CZ" sz="1400" dirty="0"/>
              <a:t> [online]. [cit. 14.6.2012]. Dostupný na WWW: &lt;http://eshop.enbra.cz/kotle/tuha-paliva/ferroli-gf-n-8-sv-litinovy-kotel-tuha-paliva/&gt;.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064896" cy="6048672"/>
          </a:xfrm>
        </p:spPr>
        <p:txBody>
          <a:bodyPr>
            <a:normAutofit/>
          </a:bodyPr>
          <a:lstStyle/>
          <a:p>
            <a:r>
              <a:rPr lang="cs-CZ" sz="1400" dirty="0"/>
              <a:t>NEUVEDEN. </a:t>
            </a:r>
            <a:r>
              <a:rPr lang="cs-CZ" sz="1400" i="1" dirty="0"/>
              <a:t>www.stavbazar-jinak.cz</a:t>
            </a:r>
            <a:r>
              <a:rPr lang="cs-CZ" sz="1400" dirty="0"/>
              <a:t> [online]. [cit. 14.6.2012]. Dostupný na WWW: &lt;http://www.stavbazar-jinak.cz/</a:t>
            </a:r>
            <a:r>
              <a:rPr lang="cs-CZ" sz="1400" dirty="0" err="1"/>
              <a:t>litinove-radiatory</a:t>
            </a:r>
            <a:r>
              <a:rPr lang="cs-CZ" sz="1400" dirty="0"/>
              <a:t>/&gt;. </a:t>
            </a:r>
            <a:endParaRPr lang="cs-CZ" sz="1400" dirty="0" smtClean="0"/>
          </a:p>
          <a:p>
            <a:r>
              <a:rPr lang="cs-CZ" sz="1400" dirty="0"/>
              <a:t>NEUVEDEN. </a:t>
            </a:r>
            <a:r>
              <a:rPr lang="cs-CZ" sz="1400" i="1" dirty="0"/>
              <a:t>www.modelova-zeleznice.eu</a:t>
            </a:r>
            <a:r>
              <a:rPr lang="cs-CZ" sz="1400" dirty="0"/>
              <a:t> [online]. [cit. 14.6.2012]. Dostupný na WWW: &lt;http://www.modelova-zeleznice.eu/koleje-stavba-kolejiste.html&gt;. </a:t>
            </a:r>
            <a:endParaRPr lang="cs-CZ" sz="1400" dirty="0" smtClean="0"/>
          </a:p>
          <a:p>
            <a:r>
              <a:rPr lang="cs-CZ" sz="1400" dirty="0"/>
              <a:t>NEUVEDEN. </a:t>
            </a:r>
            <a:r>
              <a:rPr lang="cs-CZ" sz="1400" i="1" dirty="0"/>
              <a:t>mujzapisnik.blog.cz</a:t>
            </a:r>
            <a:r>
              <a:rPr lang="cs-CZ" sz="1400" dirty="0"/>
              <a:t> [online]. [cit. 14.6.2012]. Dostupný na WWW: &lt;http://mujzapisnik.blog.cz/1104/med&gt;. </a:t>
            </a:r>
            <a:endParaRPr lang="cs-CZ" sz="1400" dirty="0" smtClean="0"/>
          </a:p>
          <a:p>
            <a:r>
              <a:rPr lang="cs-CZ" sz="1400" dirty="0"/>
              <a:t>BOYD, </a:t>
            </a:r>
            <a:r>
              <a:rPr lang="cs-CZ" sz="1400" dirty="0" err="1"/>
              <a:t>Darryl</a:t>
            </a:r>
            <a:r>
              <a:rPr lang="cs-CZ" sz="1400" dirty="0"/>
              <a:t>. </a:t>
            </a:r>
            <a:r>
              <a:rPr lang="cs-CZ" sz="1400" i="1" dirty="0"/>
              <a:t>www.crystalradio.net</a:t>
            </a:r>
            <a:r>
              <a:rPr lang="cs-CZ" sz="1400" dirty="0"/>
              <a:t> [online]. [cit. 14.6.2012]. Dostupný na WWW: &lt;http://www.crystalradio.net/</a:t>
            </a:r>
            <a:r>
              <a:rPr lang="cs-CZ" sz="1400" dirty="0" err="1"/>
              <a:t>minerals</a:t>
            </a:r>
            <a:r>
              <a:rPr lang="cs-CZ" sz="1400" dirty="0"/>
              <a:t>/index.shtml&gt;. </a:t>
            </a:r>
            <a:endParaRPr lang="cs-CZ" sz="1400" dirty="0" smtClean="0"/>
          </a:p>
          <a:p>
            <a:r>
              <a:rPr lang="cs-CZ" sz="1400" dirty="0"/>
              <a:t>NEUVEDEN. </a:t>
            </a:r>
            <a:r>
              <a:rPr lang="cs-CZ" sz="1400" i="1" dirty="0"/>
              <a:t>www.realelektro.cz</a:t>
            </a:r>
            <a:r>
              <a:rPr lang="cs-CZ" sz="1400" dirty="0"/>
              <a:t> [online]. [cit. 14.6.2012]. Dostupný na WWW: &lt;http://www.realelektro.cz/</a:t>
            </a:r>
            <a:r>
              <a:rPr lang="cs-CZ" sz="1400" dirty="0" err="1"/>
              <a:t>novinky.php</a:t>
            </a:r>
            <a:r>
              <a:rPr lang="cs-CZ" sz="1400" dirty="0"/>
              <a:t>&gt;. </a:t>
            </a:r>
            <a:endParaRPr lang="cs-CZ" sz="1400" dirty="0" smtClean="0"/>
          </a:p>
          <a:p>
            <a:r>
              <a:rPr lang="cs-CZ" sz="1400" dirty="0"/>
              <a:t>NEUVEDEN. </a:t>
            </a:r>
            <a:r>
              <a:rPr lang="cs-CZ" sz="1400" i="1" dirty="0"/>
              <a:t>www.ideje.cz</a:t>
            </a:r>
            <a:r>
              <a:rPr lang="cs-CZ" sz="1400" dirty="0"/>
              <a:t> [online]. [cit. 14.6.2012]. Dostupný na WWW: &lt;http://www.ideje.cz/</a:t>
            </a:r>
            <a:r>
              <a:rPr lang="cs-CZ" sz="1400" dirty="0" err="1"/>
              <a:t>cz</a:t>
            </a:r>
            <a:r>
              <a:rPr lang="cs-CZ" sz="1400" dirty="0"/>
              <a:t>/</a:t>
            </a:r>
            <a:r>
              <a:rPr lang="cs-CZ" sz="1400" dirty="0" err="1"/>
              <a:t>clanky</a:t>
            </a:r>
            <a:r>
              <a:rPr lang="cs-CZ" sz="1400" dirty="0"/>
              <a:t>/</a:t>
            </a:r>
            <a:r>
              <a:rPr lang="cs-CZ" sz="1400" dirty="0" err="1"/>
              <a:t>kapitolska</a:t>
            </a:r>
            <a:r>
              <a:rPr lang="cs-CZ" sz="1400" dirty="0"/>
              <a:t>-</a:t>
            </a:r>
            <a:r>
              <a:rPr lang="cs-CZ" sz="1400" dirty="0" err="1"/>
              <a:t>vlcice</a:t>
            </a:r>
            <a:r>
              <a:rPr lang="cs-CZ" sz="1400" dirty="0"/>
              <a:t>-</a:t>
            </a:r>
            <a:r>
              <a:rPr lang="cs-CZ" sz="1400" dirty="0" err="1"/>
              <a:t>pochazi</a:t>
            </a:r>
            <a:r>
              <a:rPr lang="cs-CZ" sz="1400" dirty="0"/>
              <a:t>-ze-</a:t>
            </a:r>
            <a:r>
              <a:rPr lang="cs-CZ" sz="1400" dirty="0" err="1"/>
              <a:t>stredoveku</a:t>
            </a:r>
            <a:r>
              <a:rPr lang="cs-CZ" sz="1400" dirty="0"/>
              <a:t>&gt;. </a:t>
            </a:r>
            <a:endParaRPr lang="cs-CZ" sz="1400" dirty="0" smtClean="0"/>
          </a:p>
          <a:p>
            <a:r>
              <a:rPr lang="cs-CZ" sz="1400" dirty="0"/>
              <a:t>SHUTTERSTOCK.COM. </a:t>
            </a:r>
            <a:r>
              <a:rPr lang="cs-CZ" sz="1400" i="1" dirty="0"/>
              <a:t>www.ceskestavby.cz</a:t>
            </a:r>
            <a:r>
              <a:rPr lang="cs-CZ" sz="1400" dirty="0"/>
              <a:t> [online]. [cit. 14.6.2012]. Dostupný na WWW: &lt;http://www.ceskestavby.cz/</a:t>
            </a:r>
            <a:r>
              <a:rPr lang="cs-CZ" sz="1400" dirty="0" err="1"/>
              <a:t>clanky</a:t>
            </a:r>
            <a:r>
              <a:rPr lang="cs-CZ" sz="1400" dirty="0"/>
              <a:t>/jak-osetrovat-a-cistit-kovy-20701.html&gt;. </a:t>
            </a:r>
            <a:endParaRPr lang="cs-CZ" sz="1400" dirty="0" smtClean="0"/>
          </a:p>
          <a:p>
            <a:r>
              <a:rPr lang="cs-CZ" sz="1400" dirty="0"/>
              <a:t>NEUVEDEN. </a:t>
            </a:r>
            <a:r>
              <a:rPr lang="cs-CZ" sz="1400" i="1" dirty="0"/>
              <a:t>tlc.howstuffworks.com</a:t>
            </a:r>
            <a:r>
              <a:rPr lang="cs-CZ" sz="1400" dirty="0"/>
              <a:t> [online]. [cit. 14.6.2012]. Dostupný na WWW: &lt;http://tlc.howstuffworks.com/</a:t>
            </a:r>
            <a:r>
              <a:rPr lang="cs-CZ" sz="1400" dirty="0" err="1"/>
              <a:t>family</a:t>
            </a:r>
            <a:r>
              <a:rPr lang="cs-CZ" sz="1400" dirty="0"/>
              <a:t>/alaska-panning-for-gold-pictures1.htm&gt;. </a:t>
            </a:r>
            <a:endParaRPr lang="cs-CZ" sz="1400" dirty="0" smtClean="0"/>
          </a:p>
          <a:p>
            <a:r>
              <a:rPr lang="cs-CZ" sz="1400" dirty="0" smtClean="0"/>
              <a:t>VIKY</a:t>
            </a:r>
            <a:r>
              <a:rPr lang="cs-CZ" sz="1400" dirty="0"/>
              <a:t>. </a:t>
            </a:r>
            <a:r>
              <a:rPr lang="cs-CZ" sz="1400" i="1" dirty="0"/>
              <a:t>www.detektory-tesoro.cz</a:t>
            </a:r>
            <a:r>
              <a:rPr lang="cs-CZ" sz="1400" dirty="0"/>
              <a:t> [online]. [cit. 14.6.2012]. Dostupný na WWW: &lt;http://www.detektory-tesoro.cz/</a:t>
            </a:r>
            <a:r>
              <a:rPr lang="cs-CZ" sz="1400" dirty="0" err="1"/>
              <a:t>home</a:t>
            </a:r>
            <a:r>
              <a:rPr lang="cs-CZ" sz="1400" dirty="0"/>
              <a:t>/o-hledani-zlata-17&gt;. </a:t>
            </a:r>
            <a:endParaRPr lang="cs-CZ" sz="1400" dirty="0" smtClean="0"/>
          </a:p>
          <a:p>
            <a:r>
              <a:rPr lang="cs-CZ" sz="1400" dirty="0"/>
              <a:t>NEUVEDEN. </a:t>
            </a:r>
            <a:r>
              <a:rPr lang="cs-CZ" sz="1400" i="1" dirty="0"/>
              <a:t>www.novinky.cz</a:t>
            </a:r>
            <a:r>
              <a:rPr lang="cs-CZ" sz="1400" dirty="0"/>
              <a:t> [online]. [cit. 14.6.2012]. Dostupný na WWW: &lt;http://www.novinky.cz/kultura/153167-na-prazskem-hrade-jsou-k-videni-zlate-poklady-inku.html&gt;. </a:t>
            </a:r>
            <a:endParaRPr lang="cs-CZ" sz="14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11513508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91264" cy="6048672"/>
          </a:xfrm>
        </p:spPr>
        <p:txBody>
          <a:bodyPr>
            <a:normAutofit/>
          </a:bodyPr>
          <a:lstStyle/>
          <a:p>
            <a:r>
              <a:rPr lang="cs-CZ" sz="1400" dirty="0"/>
              <a:t>NEUVEDEN. </a:t>
            </a:r>
            <a:r>
              <a:rPr lang="cs-CZ" sz="1400" i="1" dirty="0"/>
              <a:t>www.people.cz</a:t>
            </a:r>
            <a:r>
              <a:rPr lang="cs-CZ" sz="1400" dirty="0"/>
              <a:t> [online]. [cit. 14.6.2012]. Dostupný na WWW: &lt;http://www.people.cz/</a:t>
            </a:r>
            <a:r>
              <a:rPr lang="cs-CZ" sz="1400" dirty="0" err="1"/>
              <a:t>mag</a:t>
            </a:r>
            <a:r>
              <a:rPr lang="cs-CZ" sz="1400" dirty="0"/>
              <a:t>/</a:t>
            </a:r>
            <a:r>
              <a:rPr lang="cs-CZ" sz="1400" dirty="0" err="1"/>
              <a:t>cs</a:t>
            </a:r>
            <a:r>
              <a:rPr lang="cs-CZ" sz="1400" dirty="0"/>
              <a:t>/</a:t>
            </a:r>
            <a:r>
              <a:rPr lang="cs-CZ" sz="1400" dirty="0" err="1"/>
              <a:t>articles</a:t>
            </a:r>
            <a:r>
              <a:rPr lang="cs-CZ" sz="1400" dirty="0"/>
              <a:t>-detail/aid-12262&gt;. </a:t>
            </a:r>
            <a:endParaRPr lang="cs-CZ" sz="1400" dirty="0" smtClean="0"/>
          </a:p>
          <a:p>
            <a:r>
              <a:rPr lang="cs-CZ" sz="1400" dirty="0"/>
              <a:t>NEUVEDEN. </a:t>
            </a:r>
            <a:r>
              <a:rPr lang="cs-CZ" sz="1400" i="1" dirty="0"/>
              <a:t>jewelryse.com</a:t>
            </a:r>
            <a:r>
              <a:rPr lang="cs-CZ" sz="1400" dirty="0"/>
              <a:t> [online]. [cit. 14.6.2012]. Dostupný na WWW: </a:t>
            </a:r>
            <a:r>
              <a:rPr lang="cs-CZ" sz="1400" dirty="0" smtClean="0"/>
              <a:t>&lt;http</a:t>
            </a:r>
            <a:r>
              <a:rPr lang="cs-CZ" sz="1400" dirty="0"/>
              <a:t>://jewelryse.com/</a:t>
            </a:r>
            <a:r>
              <a:rPr lang="cs-CZ" sz="1400" dirty="0" err="1"/>
              <a:t>jewelry</a:t>
            </a:r>
            <a:r>
              <a:rPr lang="cs-CZ" sz="1400" dirty="0"/>
              <a:t>-model-</a:t>
            </a:r>
            <a:r>
              <a:rPr lang="cs-CZ" sz="1400" dirty="0" err="1"/>
              <a:t>wax</a:t>
            </a:r>
            <a:r>
              <a:rPr lang="cs-CZ" sz="1400" dirty="0" smtClean="0"/>
              <a:t>/&gt;.</a:t>
            </a:r>
          </a:p>
          <a:p>
            <a:r>
              <a:rPr lang="cs-CZ" sz="1400" dirty="0"/>
              <a:t>NEUVEDEN. </a:t>
            </a:r>
            <a:r>
              <a:rPr lang="cs-CZ" sz="1400" i="1" dirty="0"/>
              <a:t>www.dreamstime.com</a:t>
            </a:r>
            <a:r>
              <a:rPr lang="cs-CZ" sz="1400" dirty="0"/>
              <a:t> [online]. [cit. 14.6.2012]. Dostupný na WWW: &lt;http://www.dreamstime.com/stock-images-stock-images-gold-medal-honour-image4824264&gt;. </a:t>
            </a:r>
            <a:endParaRPr lang="cs-CZ" sz="1400" dirty="0" smtClean="0"/>
          </a:p>
          <a:p>
            <a:r>
              <a:rPr lang="cs-CZ" sz="1400" dirty="0"/>
              <a:t>SHUTTERSTOCK. </a:t>
            </a:r>
            <a:r>
              <a:rPr lang="cs-CZ" sz="1400" i="1" dirty="0"/>
              <a:t>byznys.lidovky.cz</a:t>
            </a:r>
            <a:r>
              <a:rPr lang="cs-CZ" sz="1400" dirty="0"/>
              <a:t> [online]. [cit. 14.6.2012]. Dostupný na WWW: &lt;http://byznys.lidovky.cz/cesi-zaplavuji-zlatnictvi-prstynky-a-zlatymi-zuby-fx5-/</a:t>
            </a:r>
            <a:r>
              <a:rPr lang="cs-CZ" sz="1400" dirty="0" err="1"/>
              <a:t>firmy-trhy.asp?c</a:t>
            </a:r>
            <a:r>
              <a:rPr lang="cs-CZ" sz="1400" dirty="0"/>
              <a:t>=A110824_122839_firmy-trhy_nev&gt;. </a:t>
            </a:r>
            <a:endParaRPr lang="cs-CZ" sz="1400" dirty="0" smtClean="0"/>
          </a:p>
          <a:p>
            <a:r>
              <a:rPr lang="cs-CZ" sz="1400" dirty="0"/>
              <a:t>FERENC, Lubor. </a:t>
            </a:r>
            <a:r>
              <a:rPr lang="cs-CZ" sz="1400" i="1" dirty="0"/>
              <a:t>www.rockhound.cz</a:t>
            </a:r>
            <a:r>
              <a:rPr lang="cs-CZ" sz="1400" dirty="0"/>
              <a:t> [online]. [cit. 14.6.2012]. Dostupný na WWW: &lt;http://www.rockhound.cz/</a:t>
            </a:r>
            <a:r>
              <a:rPr lang="cs-CZ" sz="1400" dirty="0" err="1"/>
              <a:t>detail.php?cislo</a:t>
            </a:r>
            <a:r>
              <a:rPr lang="cs-CZ" sz="1400" dirty="0"/>
              <a:t>=5148&gt;. </a:t>
            </a:r>
            <a:endParaRPr lang="cs-CZ" sz="1400" dirty="0" smtClean="0"/>
          </a:p>
          <a:p>
            <a:r>
              <a:rPr lang="cs-CZ" sz="1400" dirty="0"/>
              <a:t>NEUVEDEN. </a:t>
            </a:r>
            <a:r>
              <a:rPr lang="cs-CZ" sz="1400" i="1" dirty="0"/>
              <a:t>www.corazonlatino.com</a:t>
            </a:r>
            <a:r>
              <a:rPr lang="cs-CZ" sz="1400" dirty="0"/>
              <a:t> [online]. [cit. 14.6.2012]. Dostupný na WWW: &lt;http://www.corazonlatino.com/blog/</a:t>
            </a:r>
            <a:r>
              <a:rPr lang="cs-CZ" sz="1400" dirty="0" err="1"/>
              <a:t>pt</a:t>
            </a:r>
            <a:r>
              <a:rPr lang="cs-CZ" sz="1400" dirty="0"/>
              <a:t>/blog/</a:t>
            </a:r>
            <a:r>
              <a:rPr lang="cs-CZ" sz="1400" dirty="0" err="1"/>
              <a:t>default.aspx?dtf</a:t>
            </a:r>
            <a:r>
              <a:rPr lang="cs-CZ" sz="1400" dirty="0"/>
              <a:t>=20090901000000&amp;dtt=20090930235959&gt;. </a:t>
            </a:r>
            <a:endParaRPr lang="cs-CZ" sz="1400" dirty="0" smtClean="0"/>
          </a:p>
          <a:p>
            <a:r>
              <a:rPr lang="cs-CZ" sz="1400" dirty="0"/>
              <a:t>NEUVEDEN. </a:t>
            </a:r>
            <a:r>
              <a:rPr lang="cs-CZ" sz="1400" i="1" dirty="0"/>
              <a:t>www.silver-gold.cz/silver-gold-cz</a:t>
            </a:r>
            <a:r>
              <a:rPr lang="cs-CZ" sz="1400" dirty="0"/>
              <a:t> [online]. [cit. 14.6.2012]. Dostupný na WWW: &lt;http://www.silver-gold.cz/</a:t>
            </a:r>
            <a:r>
              <a:rPr lang="cs-CZ" sz="1400" dirty="0" err="1"/>
              <a:t>silver-gold-cz</a:t>
            </a:r>
            <a:r>
              <a:rPr lang="cs-CZ" sz="1400" dirty="0"/>
              <a:t>/</a:t>
            </a:r>
            <a:r>
              <a:rPr lang="cs-CZ" sz="1400" dirty="0" err="1"/>
              <a:t>eshop</a:t>
            </a:r>
            <a:r>
              <a:rPr lang="cs-CZ" sz="1400" dirty="0"/>
              <a:t>/3-1-Stribro-investicni-mince/23-3-Stribro-YEAR-OF-THE-DRAGON&gt;. </a:t>
            </a:r>
            <a:endParaRPr lang="cs-CZ" sz="1400" dirty="0" smtClean="0"/>
          </a:p>
          <a:p>
            <a:r>
              <a:rPr lang="cs-CZ" sz="1400" dirty="0"/>
              <a:t>NEUVEDEN. </a:t>
            </a:r>
            <a:r>
              <a:rPr lang="cs-CZ" sz="1400" i="1" dirty="0"/>
              <a:t>http://forum.valka.cz/viewtopic.php/t/95457</a:t>
            </a:r>
            <a:r>
              <a:rPr lang="cs-CZ" sz="1400" dirty="0"/>
              <a:t> [online]. [cit. 14.6.2012]. Dostupný na WWW: &lt;http://forum.valka.cz/</a:t>
            </a:r>
            <a:r>
              <a:rPr lang="cs-CZ" sz="1400" dirty="0" err="1"/>
              <a:t>viewtopic.php</a:t>
            </a:r>
            <a:r>
              <a:rPr lang="cs-CZ" sz="1400" dirty="0"/>
              <a:t>/t/95457&gt;. </a:t>
            </a:r>
            <a:endParaRPr lang="cs-CZ" sz="1400" dirty="0" smtClean="0"/>
          </a:p>
          <a:p>
            <a:r>
              <a:rPr lang="cs-CZ" sz="1400" dirty="0"/>
              <a:t>NEUVEDEN. </a:t>
            </a:r>
            <a:r>
              <a:rPr lang="cs-CZ" sz="1400" i="1" dirty="0"/>
              <a:t>http://www.sinaishop.cz/zrcadla/dekorativni-zrcadlo-s-velkym-stribrnym-ramem/</a:t>
            </a:r>
            <a:r>
              <a:rPr lang="cs-CZ" sz="1400" dirty="0"/>
              <a:t> [online]. [cit. 14.6.2012]. Dostupný na WWW: &lt;http://www.sinaishop.cz/zrcadla/</a:t>
            </a:r>
            <a:r>
              <a:rPr lang="cs-CZ" sz="1400" dirty="0" err="1"/>
              <a:t>dekorativni</a:t>
            </a:r>
            <a:r>
              <a:rPr lang="cs-CZ" sz="1400" dirty="0"/>
              <a:t>-zrcadlo-s-</a:t>
            </a:r>
            <a:r>
              <a:rPr lang="cs-CZ" sz="1400" dirty="0" err="1"/>
              <a:t>velkym</a:t>
            </a:r>
            <a:r>
              <a:rPr lang="cs-CZ" sz="1400" dirty="0"/>
              <a:t>-</a:t>
            </a:r>
            <a:r>
              <a:rPr lang="cs-CZ" sz="1400" dirty="0" err="1"/>
              <a:t>stribrnym-ramem</a:t>
            </a:r>
            <a:r>
              <a:rPr lang="cs-CZ" sz="1400" dirty="0"/>
              <a:t>/&gt;. </a:t>
            </a:r>
            <a:endParaRPr lang="cs-CZ" sz="14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291446649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435280" cy="6192688"/>
          </a:xfrm>
        </p:spPr>
        <p:txBody>
          <a:bodyPr>
            <a:normAutofit lnSpcReduction="10000"/>
          </a:bodyPr>
          <a:lstStyle/>
          <a:p>
            <a:r>
              <a:rPr lang="cs-CZ" sz="1500" dirty="0"/>
              <a:t>JIRÁSEK, J. </a:t>
            </a:r>
            <a:r>
              <a:rPr lang="cs-CZ" sz="1500" i="1" dirty="0"/>
              <a:t>geologie.vsb.cz</a:t>
            </a:r>
            <a:r>
              <a:rPr lang="cs-CZ" sz="1500" dirty="0"/>
              <a:t> [online]. [cit. 14.6.2012]. Dostupný na WWW: &lt;http://geologie.vsb.cz/</a:t>
            </a:r>
            <a:r>
              <a:rPr lang="cs-CZ" sz="1500" dirty="0" err="1"/>
              <a:t>loziska</a:t>
            </a:r>
            <a:r>
              <a:rPr lang="cs-CZ" sz="1500" dirty="0"/>
              <a:t>/suroviny/rudy/galenit.html&gt;. </a:t>
            </a:r>
            <a:endParaRPr lang="cs-CZ" sz="1500" dirty="0" smtClean="0"/>
          </a:p>
          <a:p>
            <a:r>
              <a:rPr lang="cs-CZ" sz="1500" dirty="0"/>
              <a:t>NEUVEDEN. </a:t>
            </a:r>
            <a:r>
              <a:rPr lang="cs-CZ" sz="1500" i="1" dirty="0"/>
              <a:t>www.akumulator.sk</a:t>
            </a:r>
            <a:r>
              <a:rPr lang="cs-CZ" sz="1500" dirty="0"/>
              <a:t> [online]. [cit. 14.6.2012]. Dostupný na WWW: &lt;http://www.akumulator.sk/</a:t>
            </a:r>
            <a:r>
              <a:rPr lang="cs-CZ" sz="1500" dirty="0" err="1"/>
              <a:t>motobaterie</a:t>
            </a:r>
            <a:r>
              <a:rPr lang="cs-CZ" sz="1500" dirty="0"/>
              <a:t>/</a:t>
            </a:r>
            <a:r>
              <a:rPr lang="cs-CZ" sz="1500" dirty="0" err="1"/>
              <a:t>motostart</a:t>
            </a:r>
            <a:r>
              <a:rPr lang="cs-CZ" sz="1500" dirty="0"/>
              <a:t>/super-</a:t>
            </a:r>
            <a:r>
              <a:rPr lang="cs-CZ" sz="1500" dirty="0" err="1"/>
              <a:t>mf</a:t>
            </a:r>
            <a:r>
              <a:rPr lang="cs-CZ" sz="1500" dirty="0"/>
              <a:t>---</a:t>
            </a:r>
            <a:r>
              <a:rPr lang="cs-CZ" sz="1500" dirty="0" err="1" smtClean="0"/>
              <a:t>agm</a:t>
            </a:r>
            <a:r>
              <a:rPr lang="cs-CZ" sz="1500" dirty="0" smtClean="0"/>
              <a:t>/ytx5l-bs-moto-start-super-mf-12v-4ah.html</a:t>
            </a:r>
            <a:r>
              <a:rPr lang="cs-CZ" sz="1500" dirty="0"/>
              <a:t>&gt;. </a:t>
            </a:r>
            <a:endParaRPr lang="cs-CZ" sz="1500" dirty="0" smtClean="0"/>
          </a:p>
          <a:p>
            <a:r>
              <a:rPr lang="cs-CZ" sz="1500" dirty="0"/>
              <a:t>NEUVEDEN. </a:t>
            </a:r>
            <a:r>
              <a:rPr lang="cs-CZ" sz="1500" i="1" dirty="0"/>
              <a:t>mjf.pise.cz</a:t>
            </a:r>
            <a:r>
              <a:rPr lang="cs-CZ" sz="1500" dirty="0"/>
              <a:t> [online]. [cit. 14.6.2012]. Dostupný na WWW: &lt;http://mjf.pise.cz/139196-olovo.html&gt;. </a:t>
            </a:r>
            <a:endParaRPr lang="cs-CZ" sz="1500" dirty="0" smtClean="0"/>
          </a:p>
          <a:p>
            <a:r>
              <a:rPr lang="cs-CZ" sz="1500" dirty="0"/>
              <a:t>NEUVEDEN. </a:t>
            </a:r>
            <a:r>
              <a:rPr lang="cs-CZ" sz="1500" i="1" dirty="0"/>
              <a:t>www.venkovni-lavicky.cz</a:t>
            </a:r>
            <a:r>
              <a:rPr lang="cs-CZ" sz="1500" dirty="0"/>
              <a:t> [online]. [cit. 14.6.2012]. Dostupný na WWW: &lt;http://www.venkovni-lavicky.cz/popelnice_kovova_pozinkovana.html&gt;. </a:t>
            </a:r>
            <a:endParaRPr lang="cs-CZ" sz="1500" dirty="0" smtClean="0"/>
          </a:p>
          <a:p>
            <a:r>
              <a:rPr lang="cs-CZ" sz="1500" dirty="0"/>
              <a:t>NEUVEDEN. </a:t>
            </a:r>
            <a:r>
              <a:rPr lang="cs-CZ" sz="1500" i="1" dirty="0"/>
              <a:t>www.lustry-zarovky.cz</a:t>
            </a:r>
            <a:r>
              <a:rPr lang="cs-CZ" sz="1500" dirty="0"/>
              <a:t> [online]. [cit. 14.6.2012]. Dostupný na WWW: &lt;http://www.lustry-zarovky.cz/</a:t>
            </a:r>
            <a:r>
              <a:rPr lang="cs-CZ" sz="1500" dirty="0" err="1"/>
              <a:t>zinkochloridove</a:t>
            </a:r>
            <a:r>
              <a:rPr lang="cs-CZ" sz="1500" dirty="0"/>
              <a:t>-baterie/22-plocha-baterie-45v-8595159805207.html&gt;. </a:t>
            </a:r>
            <a:endParaRPr lang="cs-CZ" sz="1500" dirty="0" smtClean="0"/>
          </a:p>
          <a:p>
            <a:r>
              <a:rPr lang="cs-CZ" sz="1500" dirty="0"/>
              <a:t>NEUVEDEN. </a:t>
            </a:r>
            <a:r>
              <a:rPr lang="cs-CZ" sz="1500" i="1" dirty="0"/>
              <a:t>deosum.com</a:t>
            </a:r>
            <a:r>
              <a:rPr lang="cs-CZ" sz="1500" dirty="0"/>
              <a:t> [online]. [cit. 14.6.2012]. Dostupný na WWW: &lt;http://deosum.com/</a:t>
            </a:r>
            <a:r>
              <a:rPr lang="cs-CZ" sz="1500" dirty="0" err="1"/>
              <a:t>Articles</a:t>
            </a:r>
            <a:r>
              <a:rPr lang="cs-CZ" sz="1500" dirty="0"/>
              <a:t>/65-baterie-a-akumulatory.aspx&gt;. </a:t>
            </a:r>
            <a:endParaRPr lang="cs-CZ" sz="1500" dirty="0" smtClean="0"/>
          </a:p>
          <a:p>
            <a:r>
              <a:rPr lang="cs-CZ" sz="1500" dirty="0"/>
              <a:t>NEUVEDEN. </a:t>
            </a:r>
            <a:r>
              <a:rPr lang="cs-CZ" sz="1500" i="1" dirty="0"/>
              <a:t>neumanns.cz</a:t>
            </a:r>
            <a:r>
              <a:rPr lang="cs-CZ" sz="1500" dirty="0"/>
              <a:t> [online]. [cit. 14.6.2012]. Dostupný na WWW: &lt;http://neumanns.cz/armatury-fitinky-mosaz.php&gt;. </a:t>
            </a:r>
            <a:endParaRPr lang="cs-CZ" sz="1500" dirty="0" smtClean="0"/>
          </a:p>
          <a:p>
            <a:r>
              <a:rPr lang="cs-CZ" sz="1500" dirty="0" smtClean="0"/>
              <a:t>NEUVEDEN. </a:t>
            </a:r>
            <a:r>
              <a:rPr lang="cs-CZ" sz="1500" i="1" dirty="0" smtClean="0"/>
              <a:t>www.</a:t>
            </a:r>
            <a:r>
              <a:rPr lang="cs-CZ" sz="1500" i="1" dirty="0" err="1" smtClean="0"/>
              <a:t>stefajir.cz</a:t>
            </a:r>
            <a:r>
              <a:rPr lang="cs-CZ" sz="1500" dirty="0" smtClean="0"/>
              <a:t> [online]. [cit. 15.6.2012]. Dostupný na WWW: &lt;http://www.</a:t>
            </a:r>
            <a:r>
              <a:rPr lang="cs-CZ" sz="1500" dirty="0" err="1" smtClean="0"/>
              <a:t>stefajir.cz</a:t>
            </a:r>
            <a:r>
              <a:rPr lang="cs-CZ" sz="1500" dirty="0" smtClean="0"/>
              <a:t>/index.</a:t>
            </a:r>
            <a:r>
              <a:rPr lang="cs-CZ" sz="1500" dirty="0" err="1" smtClean="0"/>
              <a:t>php</a:t>
            </a:r>
            <a:r>
              <a:rPr lang="cs-CZ" sz="1500" dirty="0" smtClean="0"/>
              <a:t>?q=otrava-rtuti&gt;. </a:t>
            </a:r>
          </a:p>
          <a:p>
            <a:r>
              <a:rPr lang="cs-CZ" sz="1500" dirty="0" smtClean="0"/>
              <a:t>NEUVEDEN. </a:t>
            </a:r>
            <a:r>
              <a:rPr lang="cs-CZ" sz="1500" i="1" dirty="0" err="1" smtClean="0"/>
              <a:t>cs.wikipedia.org</a:t>
            </a:r>
            <a:r>
              <a:rPr lang="cs-CZ" sz="1500" dirty="0" smtClean="0"/>
              <a:t> [online]. [cit. 15.6.2012]. Dostupný na WWW: &lt;http://cs.wikipedia.org/wiki/Cinabarit&gt;. </a:t>
            </a:r>
          </a:p>
          <a:p>
            <a:r>
              <a:rPr lang="cs-CZ" sz="1500" dirty="0" smtClean="0"/>
              <a:t>NEUVEDEN. </a:t>
            </a:r>
            <a:r>
              <a:rPr lang="cs-CZ" sz="1500" i="1" dirty="0" err="1" smtClean="0"/>
              <a:t>deti.bazac.cz</a:t>
            </a:r>
            <a:r>
              <a:rPr lang="cs-CZ" sz="1500" dirty="0" smtClean="0"/>
              <a:t> [online]. [cit. 15.6.2012]. Dostupný na WWW: &lt;http://deti.bazac.cz/z/323976-lekarsky-rtutovy-teplomer/&gt;. </a:t>
            </a:r>
          </a:p>
          <a:p>
            <a:r>
              <a:rPr lang="cs-CZ" sz="1500" dirty="0" smtClean="0"/>
              <a:t>NEUVEDEN. </a:t>
            </a:r>
            <a:r>
              <a:rPr lang="cs-CZ" sz="1500" i="1" dirty="0" smtClean="0"/>
              <a:t>www.</a:t>
            </a:r>
            <a:r>
              <a:rPr lang="cs-CZ" sz="1500" i="1" dirty="0" err="1" smtClean="0"/>
              <a:t>armyvyprodej.cz</a:t>
            </a:r>
            <a:r>
              <a:rPr lang="cs-CZ" sz="1500" dirty="0" smtClean="0"/>
              <a:t> [online]. [cit. 15.6.2012]. Dostupný na WWW: &lt;http://www.</a:t>
            </a:r>
            <a:r>
              <a:rPr lang="cs-CZ" sz="1500" dirty="0" err="1" smtClean="0"/>
              <a:t>armyvyprodej.cz</a:t>
            </a:r>
            <a:r>
              <a:rPr lang="cs-CZ" sz="1500" dirty="0" smtClean="0"/>
              <a:t>/</a:t>
            </a:r>
            <a:r>
              <a:rPr lang="cs-CZ" sz="1500" dirty="0" err="1" smtClean="0"/>
              <a:t>shop</a:t>
            </a:r>
            <a:r>
              <a:rPr lang="cs-CZ" sz="1500" dirty="0" smtClean="0"/>
              <a:t>/tonometr-</a:t>
            </a:r>
            <a:r>
              <a:rPr lang="cs-CZ" sz="1500" dirty="0" err="1" smtClean="0"/>
              <a:t>rtutovy</a:t>
            </a:r>
            <a:r>
              <a:rPr lang="cs-CZ" sz="1500" dirty="0" smtClean="0"/>
              <a:t>-p-1129.html&gt;. </a:t>
            </a:r>
          </a:p>
          <a:p>
            <a:r>
              <a:rPr lang="cs-CZ" sz="1500" dirty="0" smtClean="0"/>
              <a:t>NEUVEDEN. </a:t>
            </a:r>
            <a:r>
              <a:rPr lang="cs-CZ" sz="1500" i="1" dirty="0" smtClean="0"/>
              <a:t>www.</a:t>
            </a:r>
            <a:r>
              <a:rPr lang="cs-CZ" sz="1500" i="1" dirty="0" err="1" smtClean="0"/>
              <a:t>ecspraha.cz</a:t>
            </a:r>
            <a:r>
              <a:rPr lang="cs-CZ" sz="1500" dirty="0" smtClean="0"/>
              <a:t> [online]. [cit. 15.6.2012]. Dostupný na WWW: &lt;http://www.</a:t>
            </a:r>
            <a:r>
              <a:rPr lang="cs-CZ" sz="1500" dirty="0" err="1" smtClean="0"/>
              <a:t>ecspraha.cz</a:t>
            </a:r>
            <a:r>
              <a:rPr lang="cs-CZ" sz="1500" dirty="0" smtClean="0"/>
              <a:t>/</a:t>
            </a:r>
            <a:r>
              <a:rPr lang="cs-CZ" sz="1500" dirty="0" err="1" smtClean="0"/>
              <a:t>ecs</a:t>
            </a:r>
            <a:r>
              <a:rPr lang="cs-CZ" sz="1500" dirty="0" smtClean="0"/>
              <a:t>/</a:t>
            </a:r>
            <a:r>
              <a:rPr lang="cs-CZ" sz="1500" dirty="0" err="1" smtClean="0"/>
              <a:t>cz</a:t>
            </a:r>
            <a:r>
              <a:rPr lang="cs-CZ" sz="1500" dirty="0" smtClean="0"/>
              <a:t>/</a:t>
            </a:r>
            <a:r>
              <a:rPr lang="cs-CZ" sz="1500" dirty="0" err="1" smtClean="0"/>
              <a:t>home</a:t>
            </a:r>
            <a:r>
              <a:rPr lang="cs-CZ" sz="1500" dirty="0" smtClean="0"/>
              <a:t>/akce/</a:t>
            </a:r>
            <a:r>
              <a:rPr lang="cs-CZ" sz="1500" dirty="0" err="1" smtClean="0"/>
              <a:t>vymena</a:t>
            </a:r>
            <a:r>
              <a:rPr lang="cs-CZ" sz="1500" dirty="0" smtClean="0"/>
              <a:t>-</a:t>
            </a:r>
            <a:r>
              <a:rPr lang="cs-CZ" sz="1500" dirty="0" err="1" smtClean="0"/>
              <a:t>amalgamovych</a:t>
            </a:r>
            <a:r>
              <a:rPr lang="cs-CZ" sz="1500" dirty="0" smtClean="0"/>
              <a:t>-plomb-za-</a:t>
            </a:r>
            <a:r>
              <a:rPr lang="cs-CZ" sz="1500" dirty="0" err="1" smtClean="0"/>
              <a:t>bile.html</a:t>
            </a:r>
            <a:r>
              <a:rPr lang="cs-CZ" sz="1500" dirty="0" smtClean="0"/>
              <a:t>&gt;. 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9654974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540</TotalTime>
  <Words>1801</Words>
  <Application>Microsoft Office PowerPoint</Application>
  <PresentationFormat>Předvádění na obrazovce (4:3)</PresentationFormat>
  <Paragraphs>225</Paragraphs>
  <Slides>35</Slides>
  <Notes>0</Notes>
  <HiddenSlides>19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Technický</vt:lpstr>
      <vt:lpstr>Kovy (hliník, železo, měď, zlato, stříbro, olovo, zinek, rtuť)</vt:lpstr>
      <vt:lpstr>Snímek 2</vt:lpstr>
      <vt:lpstr>Dělení kovů</vt:lpstr>
      <vt:lpstr>Snímek 4</vt:lpstr>
      <vt:lpstr>Hliník (Aluminium) - Al</vt:lpstr>
      <vt:lpstr>Snímek 6</vt:lpstr>
      <vt:lpstr>Dural (Al + Mg + Cu + Mn)</vt:lpstr>
      <vt:lpstr>Snímek 8</vt:lpstr>
      <vt:lpstr>Železo (Ferrum) - Fe</vt:lpstr>
      <vt:lpstr>Snímek 10</vt:lpstr>
      <vt:lpstr>Železo (Ferrum) - Fe</vt:lpstr>
      <vt:lpstr>Snímek 12</vt:lpstr>
      <vt:lpstr>Měď (Cuprum) - Cu</vt:lpstr>
      <vt:lpstr>Snímek 14</vt:lpstr>
      <vt:lpstr>Měď (Cuprum) - Cu</vt:lpstr>
      <vt:lpstr>Snímek 16</vt:lpstr>
      <vt:lpstr>Zlato (Aurum) - Au</vt:lpstr>
      <vt:lpstr>Snímek 18</vt:lpstr>
      <vt:lpstr>Zlato (Aurum) - Au</vt:lpstr>
      <vt:lpstr>Snímek 20</vt:lpstr>
      <vt:lpstr>Stříbro (Argentum) - Ag</vt:lpstr>
      <vt:lpstr>Snímek 22</vt:lpstr>
      <vt:lpstr>Olovo (Plumbum) - Pb</vt:lpstr>
      <vt:lpstr>Snímek 24</vt:lpstr>
      <vt:lpstr>Zinek (Zincum) - Zn</vt:lpstr>
      <vt:lpstr>Snímek 26</vt:lpstr>
      <vt:lpstr>Rtuť (Hydrargyrum) - Hg</vt:lpstr>
      <vt:lpstr>Snímek 28</vt:lpstr>
      <vt:lpstr>Snímek 29</vt:lpstr>
      <vt:lpstr>Užitá literatura:</vt:lpstr>
      <vt:lpstr>Obrázky z webu</vt:lpstr>
      <vt:lpstr>Snímek 32</vt:lpstr>
      <vt:lpstr>Snímek 33</vt:lpstr>
      <vt:lpstr>Snímek 34</vt:lpstr>
      <vt:lpstr>Snímek 35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Kovy</dc:title>
  <dc:creator>Iveta Studená</dc:creator>
  <cp:lastModifiedBy>ucitel</cp:lastModifiedBy>
  <cp:revision>48</cp:revision>
  <dcterms:created xsi:type="dcterms:W3CDTF">2012-04-08T06:55:02Z</dcterms:created>
  <dcterms:modified xsi:type="dcterms:W3CDTF">2012-06-15T07:25:21Z</dcterms:modified>
</cp:coreProperties>
</file>