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56" r:id="rId2"/>
    <p:sldId id="261" r:id="rId3"/>
    <p:sldId id="258" r:id="rId4"/>
    <p:sldId id="259" r:id="rId5"/>
    <p:sldId id="257" r:id="rId6"/>
    <p:sldId id="260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813DC8-072B-42AC-83CB-D8DE95F5F02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3502B2-0EC7-4AAE-B6E6-42B08FC06E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49804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3502B2-0EC7-4AAE-B6E6-42B08FC06EF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3502B2-0EC7-4AAE-B6E6-42B08FC06EF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3502B2-0EC7-4AAE-B6E6-42B08FC06EF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3502B2-0EC7-4AAE-B6E6-42B08FC06EF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3502B2-0EC7-4AAE-B6E6-42B08FC06EF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3502B2-0EC7-4AAE-B6E6-42B08FC06EF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3502B2-0EC7-4AAE-B6E6-42B08FC06EF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3502B2-0EC7-4AAE-B6E6-42B08FC06EF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3502B2-0EC7-4AAE-B6E6-42B08FC06EF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B9C1E-229D-4A50-83B2-18A048D3FD0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4977C98-B531-457A-86D6-CCA2F5E50E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B9C1E-229D-4A50-83B2-18A048D3FD0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4977C98-B531-457A-86D6-CCA2F5E50E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B9C1E-229D-4A50-83B2-18A048D3FD0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77C98-B531-457A-86D6-CCA2F5E50E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B9C1E-229D-4A50-83B2-18A048D3FD0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77C98-B531-457A-86D6-CCA2F5E50E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B9C1E-229D-4A50-83B2-18A048D3FD0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4977C98-B531-457A-86D6-CCA2F5E50E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B9C1E-229D-4A50-83B2-18A048D3FD0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77C98-B531-457A-86D6-CCA2F5E50E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B9C1E-229D-4A50-83B2-18A048D3FD0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77C98-B531-457A-86D6-CCA2F5E50E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B9C1E-229D-4A50-83B2-18A048D3FD0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77C98-B531-457A-86D6-CCA2F5E50E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B9C1E-229D-4A50-83B2-18A048D3FD0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77C98-B531-457A-86D6-CCA2F5E50E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B9C1E-229D-4A50-83B2-18A048D3FD0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77C98-B531-457A-86D6-CCA2F5E50E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B9C1E-229D-4A50-83B2-18A048D3FD0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77C98-B531-457A-86D6-CCA2F5E50E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16B9C1E-229D-4A50-83B2-18A048D3FD0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4977C98-B531-457A-86D6-CCA2F5E50E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949280"/>
            <a:ext cx="6783288" cy="12650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81000" y="6165304"/>
            <a:ext cx="8458200" cy="216024"/>
          </a:xfrm>
        </p:spPr>
        <p:txBody>
          <a:bodyPr>
            <a:normAutofit fontScale="40000" lnSpcReduction="20000"/>
          </a:bodyPr>
          <a:lstStyle/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89713072"/>
              </p:ext>
            </p:extLst>
          </p:nvPr>
        </p:nvGraphicFramePr>
        <p:xfrm>
          <a:off x="761066" y="2204864"/>
          <a:ext cx="748334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8334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10.1.2012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VY_32_INOVACE_06_DĚJEPIS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Pravěk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starověk – Kultura a vzdělanost v Řecku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6.-7.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Kultura a vzdělanost v Řecku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Náboženství: </a:t>
            </a:r>
            <a:r>
              <a:rPr lang="cs-CZ" dirty="0" smtClean="0"/>
              <a:t>mnohobožství                      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sz="3000" dirty="0" smtClean="0"/>
              <a:t>Zeus</a:t>
            </a:r>
            <a:r>
              <a:rPr lang="cs-CZ" dirty="0" smtClean="0"/>
              <a:t> – vládce bohů                 </a:t>
            </a:r>
          </a:p>
          <a:p>
            <a:pPr>
              <a:buNone/>
            </a:pPr>
            <a:r>
              <a:rPr lang="cs-CZ" smtClean="0"/>
              <a:t>   </a:t>
            </a:r>
            <a:r>
              <a:rPr lang="cs-CZ" smtClean="0"/>
              <a:t>Héra </a:t>
            </a:r>
            <a:r>
              <a:rPr lang="cs-CZ" dirty="0" smtClean="0"/>
              <a:t>– manželka Dia</a:t>
            </a:r>
          </a:p>
          <a:p>
            <a:pPr>
              <a:buNone/>
            </a:pPr>
            <a:r>
              <a:rPr lang="cs-CZ" dirty="0" smtClean="0"/>
              <a:t>   Poseidon – bůh moře</a:t>
            </a:r>
          </a:p>
          <a:p>
            <a:pPr>
              <a:buNone/>
            </a:pPr>
            <a:r>
              <a:rPr lang="cs-CZ" dirty="0" smtClean="0"/>
              <a:t>   Hádes – bůh podsvětí</a:t>
            </a:r>
          </a:p>
          <a:p>
            <a:pPr>
              <a:buNone/>
            </a:pPr>
            <a:r>
              <a:rPr lang="cs-CZ" dirty="0" smtClean="0"/>
              <a:t>   Athéna – bohyně moudrosti</a:t>
            </a:r>
          </a:p>
          <a:p>
            <a:pPr>
              <a:buNone/>
            </a:pPr>
            <a:r>
              <a:rPr lang="cs-CZ" dirty="0" smtClean="0"/>
              <a:t>   Dionýsos – bůh vína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525963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11200" b="1" dirty="0" smtClean="0"/>
              <a:t>Malířství: </a:t>
            </a:r>
            <a:r>
              <a:rPr lang="cs-CZ" sz="11200" dirty="0" smtClean="0"/>
              <a:t>malba na keramice</a:t>
            </a:r>
          </a:p>
          <a:p>
            <a:pPr>
              <a:buNone/>
            </a:pPr>
            <a:r>
              <a:rPr lang="cs-CZ" sz="11200" dirty="0" smtClean="0"/>
              <a:t>                 fresky na stěnách</a:t>
            </a:r>
          </a:p>
          <a:p>
            <a:pPr>
              <a:buNone/>
            </a:pPr>
            <a:r>
              <a:rPr lang="cs-CZ" sz="11200" dirty="0" smtClean="0"/>
              <a:t>                 mytologické náměty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5600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6387" name="Picture 3" descr="C:\Users\Milena\Desktop\2011-11-18 keramiky\keramiky 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1844824"/>
            <a:ext cx="2736304" cy="381642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143000"/>
          </a:xfrm>
        </p:spPr>
        <p:txBody>
          <a:bodyPr>
            <a:normAutofit/>
          </a:bodyPr>
          <a:lstStyle/>
          <a:p>
            <a:pPr algn="l"/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686800" cy="452596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/>
              <a:t>Sochařství:</a:t>
            </a:r>
          </a:p>
          <a:p>
            <a:pPr>
              <a:buNone/>
            </a:pPr>
            <a:r>
              <a:rPr lang="cs-CZ" dirty="0" smtClean="0"/>
              <a:t>        sochy z mramoru, bronzu</a:t>
            </a:r>
          </a:p>
          <a:p>
            <a:pPr>
              <a:buNone/>
            </a:pPr>
            <a:r>
              <a:rPr lang="cs-CZ" dirty="0" smtClean="0"/>
              <a:t>        sochaři: </a:t>
            </a:r>
            <a:r>
              <a:rPr lang="cs-CZ" dirty="0" err="1" smtClean="0"/>
              <a:t>Praxiteles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</a:t>
            </a:r>
            <a:r>
              <a:rPr lang="cs-CZ" dirty="0" err="1" smtClean="0"/>
              <a:t>Polykleitos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</a:t>
            </a:r>
            <a:r>
              <a:rPr lang="cs-CZ" dirty="0" err="1" smtClean="0"/>
              <a:t>Myron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1700" dirty="0" smtClean="0"/>
          </a:p>
          <a:p>
            <a:pPr>
              <a:buNone/>
            </a:pPr>
            <a:endParaRPr lang="cs-CZ" sz="1700" dirty="0" smtClean="0"/>
          </a:p>
          <a:p>
            <a:pPr>
              <a:buNone/>
            </a:pPr>
            <a:endParaRPr lang="cs-CZ" sz="2100" dirty="0" smtClean="0"/>
          </a:p>
          <a:p>
            <a:pPr>
              <a:buNone/>
            </a:pPr>
            <a:r>
              <a:rPr lang="cs-CZ" sz="2100" dirty="0" smtClean="0"/>
              <a:t>                               Diskobolos od </a:t>
            </a:r>
            <a:r>
              <a:rPr lang="cs-CZ" sz="2100" dirty="0" err="1" smtClean="0"/>
              <a:t>Myrona</a:t>
            </a:r>
            <a:endParaRPr lang="cs-CZ" sz="2100" dirty="0" smtClean="0"/>
          </a:p>
          <a:p>
            <a:pPr>
              <a:buNone/>
            </a:pPr>
            <a:endParaRPr lang="cs-CZ" sz="1700" dirty="0" smtClean="0"/>
          </a:p>
        </p:txBody>
      </p:sp>
      <p:pic>
        <p:nvPicPr>
          <p:cNvPr id="17410" name="Picture 2" descr="C:\Users\Milena\Desktop\2011-11-18 diskobolos\diskobolos 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6859" y="2276872"/>
            <a:ext cx="2396232" cy="3451423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Architektura:</a:t>
            </a:r>
          </a:p>
          <a:p>
            <a:pPr>
              <a:buNone/>
            </a:pPr>
            <a:r>
              <a:rPr lang="cs-CZ" dirty="0" smtClean="0"/>
              <a:t>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</a:t>
            </a:r>
            <a:r>
              <a:rPr lang="cs-CZ" smtClean="0"/>
              <a:t>loup </a:t>
            </a:r>
            <a:r>
              <a:rPr lang="cs-CZ" dirty="0" smtClean="0"/>
              <a:t>dórský     sloup </a:t>
            </a:r>
            <a:r>
              <a:rPr lang="cs-CZ" dirty="0" err="1" smtClean="0"/>
              <a:t>ionský</a:t>
            </a:r>
            <a:r>
              <a:rPr lang="cs-CZ" dirty="0" smtClean="0"/>
              <a:t>    sloup korintský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5368" name="Picture 8" descr="C:\Users\Milena\Desktop\2011-11-18 sloupx\sloupx 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2276872"/>
            <a:ext cx="1872208" cy="2520280"/>
          </a:xfrm>
          <a:prstGeom prst="rect">
            <a:avLst/>
          </a:prstGeom>
          <a:noFill/>
        </p:spPr>
      </p:pic>
      <p:pic>
        <p:nvPicPr>
          <p:cNvPr id="15369" name="Picture 9" descr="C:\Users\Milena\Desktop\sloupx 001 (3)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2276872"/>
            <a:ext cx="1800200" cy="2520280"/>
          </a:xfrm>
          <a:prstGeom prst="rect">
            <a:avLst/>
          </a:prstGeom>
          <a:noFill/>
        </p:spPr>
      </p:pic>
      <p:pic>
        <p:nvPicPr>
          <p:cNvPr id="15370" name="Picture 10" descr="C:\Users\Milena\Desktop\sloupx 00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2276872"/>
            <a:ext cx="1800200" cy="259228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sz="4500" b="1" dirty="0" smtClean="0"/>
              <a:t>Písmo:</a:t>
            </a:r>
          </a:p>
          <a:p>
            <a:pPr>
              <a:buNone/>
            </a:pPr>
            <a:r>
              <a:rPr lang="cs-CZ" dirty="0" smtClean="0"/>
              <a:t>    hláskové – přejaté od Féničanů</a:t>
            </a:r>
          </a:p>
          <a:p>
            <a:pPr>
              <a:buNone/>
            </a:pPr>
            <a:r>
              <a:rPr lang="cs-CZ" dirty="0" smtClean="0"/>
              <a:t>    historické a filozofické spisy</a:t>
            </a:r>
          </a:p>
          <a:p>
            <a:pPr>
              <a:buNone/>
            </a:pPr>
            <a:r>
              <a:rPr lang="cs-CZ" dirty="0" smtClean="0"/>
              <a:t>    eposy – Ilias a Odyssea</a:t>
            </a:r>
          </a:p>
          <a:p>
            <a:pPr>
              <a:buNone/>
            </a:pPr>
            <a:r>
              <a:rPr lang="cs-CZ" sz="4500" b="1" dirty="0" smtClean="0"/>
              <a:t>Divadlo:</a:t>
            </a:r>
          </a:p>
          <a:p>
            <a:pPr>
              <a:buNone/>
            </a:pPr>
            <a:r>
              <a:rPr lang="cs-CZ" b="1" dirty="0" smtClean="0"/>
              <a:t>    </a:t>
            </a:r>
            <a:r>
              <a:rPr lang="cs-CZ" dirty="0" smtClean="0"/>
              <a:t>komedie (</a:t>
            </a:r>
            <a:r>
              <a:rPr lang="cs-CZ" dirty="0" err="1" smtClean="0"/>
              <a:t>Aristofanes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 smtClean="0"/>
              <a:t>    tragédie (</a:t>
            </a:r>
            <a:r>
              <a:rPr lang="cs-CZ" dirty="0" err="1" smtClean="0"/>
              <a:t>Euripides</a:t>
            </a:r>
            <a:r>
              <a:rPr lang="cs-CZ" dirty="0" smtClean="0"/>
              <a:t>,</a:t>
            </a:r>
            <a:r>
              <a:rPr lang="cs-CZ" dirty="0" err="1" smtClean="0"/>
              <a:t>Sofokles</a:t>
            </a:r>
            <a:r>
              <a:rPr lang="cs-CZ" dirty="0" smtClean="0"/>
              <a:t>, </a:t>
            </a:r>
            <a:r>
              <a:rPr lang="cs-CZ" dirty="0" err="1" smtClean="0"/>
              <a:t>Aischylos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r>
              <a:rPr lang="cs-CZ" dirty="0" smtClean="0"/>
              <a:t>    půlkruhová a stupňovitá divadla</a:t>
            </a:r>
          </a:p>
          <a:p>
            <a:pPr>
              <a:buNone/>
            </a:pPr>
            <a:r>
              <a:rPr lang="cs-CZ" dirty="0" smtClean="0"/>
              <a:t>    = amfiteátry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5362" name="Picture 2" descr="C:\Users\Milena\Desktop\2011-11-18 div. masky\div. masky 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628800"/>
            <a:ext cx="3240360" cy="374441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Sport a hry:</a:t>
            </a:r>
          </a:p>
          <a:p>
            <a:pPr>
              <a:buNone/>
            </a:pPr>
            <a:r>
              <a:rPr lang="cs-CZ" dirty="0" smtClean="0"/>
              <a:t> Konaly se od r. 776 př.n.l. na Olympu</a:t>
            </a:r>
          </a:p>
          <a:p>
            <a:pPr>
              <a:buNone/>
            </a:pPr>
            <a:r>
              <a:rPr lang="cs-CZ" dirty="0" smtClean="0"/>
              <a:t> trvaly 5-7 dní</a:t>
            </a:r>
          </a:p>
          <a:p>
            <a:pPr>
              <a:buNone/>
            </a:pPr>
            <a:r>
              <a:rPr lang="cs-CZ" dirty="0" smtClean="0"/>
              <a:t> disciplíny: běh, běh v plné zbroji, pěstní zápas, zápas ve volném stylu, pětiboj (skok, běh, hod diskem, hod oštěpem, zápas)</a:t>
            </a:r>
          </a:p>
          <a:p>
            <a:pPr>
              <a:buNone/>
            </a:pPr>
            <a:r>
              <a:rPr lang="cs-CZ" dirty="0" smtClean="0"/>
              <a:t> odměna: úcta, sláva, olivový věnec</a:t>
            </a:r>
          </a:p>
          <a:p>
            <a:pPr>
              <a:buNone/>
            </a:pPr>
            <a:r>
              <a:rPr lang="cs-CZ" b="1" dirty="0" smtClean="0"/>
              <a:t>    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b="1" dirty="0" smtClean="0"/>
              <a:t>Věda: </a:t>
            </a:r>
          </a:p>
          <a:p>
            <a:pPr>
              <a:buNone/>
            </a:pPr>
            <a:r>
              <a:rPr lang="cs-CZ" dirty="0" smtClean="0"/>
              <a:t>  Položen základ mnoha vědám</a:t>
            </a:r>
          </a:p>
          <a:p>
            <a:pPr>
              <a:buNone/>
            </a:pPr>
            <a:r>
              <a:rPr lang="cs-CZ" dirty="0" smtClean="0"/>
              <a:t>  </a:t>
            </a:r>
            <a:r>
              <a:rPr lang="cs-CZ" u="sng" dirty="0" smtClean="0"/>
              <a:t>lékařství </a:t>
            </a:r>
            <a:r>
              <a:rPr lang="cs-CZ" dirty="0" smtClean="0"/>
              <a:t>– </a:t>
            </a:r>
            <a:r>
              <a:rPr lang="cs-CZ" dirty="0" err="1" smtClean="0"/>
              <a:t>Hippokratos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  <a:r>
              <a:rPr lang="cs-CZ" u="sng" dirty="0" smtClean="0"/>
              <a:t>astronomie</a:t>
            </a:r>
            <a:r>
              <a:rPr lang="cs-CZ" dirty="0" smtClean="0"/>
              <a:t> – Země je kulatá, točí se kolem své osy,   </a:t>
            </a:r>
          </a:p>
          <a:p>
            <a:pPr>
              <a:buNone/>
            </a:pPr>
            <a:r>
              <a:rPr lang="cs-CZ" dirty="0" smtClean="0"/>
              <a:t>     pohybuje se ve vesmíru, zatmění Slunce a Měsíce</a:t>
            </a:r>
          </a:p>
          <a:p>
            <a:pPr>
              <a:buNone/>
            </a:pPr>
            <a:r>
              <a:rPr lang="cs-CZ" dirty="0" smtClean="0"/>
              <a:t>  </a:t>
            </a:r>
            <a:r>
              <a:rPr lang="cs-CZ" u="sng" dirty="0" smtClean="0"/>
              <a:t>matematika</a:t>
            </a:r>
            <a:r>
              <a:rPr lang="cs-CZ" dirty="0" smtClean="0"/>
              <a:t> – Thales, Pythagoras, Archimedes</a:t>
            </a:r>
          </a:p>
          <a:p>
            <a:pPr>
              <a:buNone/>
            </a:pPr>
            <a:r>
              <a:rPr lang="cs-CZ" dirty="0" smtClean="0"/>
              <a:t>  </a:t>
            </a:r>
            <a:r>
              <a:rPr lang="cs-CZ" u="sng" dirty="0" smtClean="0"/>
              <a:t>dějepisectví</a:t>
            </a:r>
            <a:r>
              <a:rPr lang="cs-CZ" dirty="0" smtClean="0"/>
              <a:t> – </a:t>
            </a:r>
            <a:r>
              <a:rPr lang="cs-CZ" dirty="0" err="1" smtClean="0"/>
              <a:t>Herodotos</a:t>
            </a:r>
            <a:r>
              <a:rPr lang="cs-CZ" dirty="0" smtClean="0"/>
              <a:t>, Thukydides</a:t>
            </a:r>
          </a:p>
          <a:p>
            <a:pPr>
              <a:buNone/>
            </a:pPr>
            <a:r>
              <a:rPr lang="cs-CZ" dirty="0" smtClean="0"/>
              <a:t>  </a:t>
            </a:r>
            <a:r>
              <a:rPr lang="cs-CZ" u="sng" dirty="0" smtClean="0"/>
              <a:t>filozofie</a:t>
            </a:r>
            <a:r>
              <a:rPr lang="cs-CZ" dirty="0" smtClean="0"/>
              <a:t> – Platon, Sokrates, Aristoteles</a:t>
            </a:r>
          </a:p>
          <a:p>
            <a:pPr>
              <a:buNone/>
            </a:pPr>
            <a:r>
              <a:rPr lang="cs-CZ" dirty="0" smtClean="0"/>
              <a:t>                     zkoumali podstatu života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Citace:</a:t>
            </a:r>
          </a:p>
          <a:p>
            <a:pPr>
              <a:buNone/>
            </a:pPr>
            <a:r>
              <a:rPr lang="cs-CZ" i="1" dirty="0" smtClean="0"/>
              <a:t>Dějepis 6</a:t>
            </a:r>
            <a:r>
              <a:rPr lang="cs-CZ" dirty="0" smtClean="0"/>
              <a:t>: </a:t>
            </a:r>
            <a:r>
              <a:rPr lang="cs-CZ" i="1" dirty="0" smtClean="0"/>
              <a:t>Pravěk a starověk pro základní školy</a:t>
            </a:r>
            <a:r>
              <a:rPr lang="cs-CZ" dirty="0" smtClean="0"/>
              <a:t>. Praha: SPN-pedagogické nakladatelství, akciová společnost, 2006. ISBN 80-7235-337-3.</a:t>
            </a:r>
          </a:p>
          <a:p>
            <a:pPr>
              <a:buNone/>
            </a:pPr>
            <a:r>
              <a:rPr lang="cs-CZ"/>
              <a:t>Anotace</a:t>
            </a:r>
            <a:r>
              <a:rPr lang="cs-CZ" smtClean="0"/>
              <a:t>: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Žáci se seznámí s kulturním přínosem starověkého Řecka a jeho významem pro další vývoj lidstva.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68</TotalTime>
  <Words>353</Words>
  <Application>Microsoft Office PowerPoint</Application>
  <PresentationFormat>Předvádění na obrazovce (4:3)</PresentationFormat>
  <Paragraphs>109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Kultura a vzdělanost v Řecku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U1</cp:lastModifiedBy>
  <cp:revision>26</cp:revision>
  <dcterms:created xsi:type="dcterms:W3CDTF">2011-11-18T11:42:15Z</dcterms:created>
  <dcterms:modified xsi:type="dcterms:W3CDTF">2012-03-05T22:56:35Z</dcterms:modified>
</cp:coreProperties>
</file>