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36487-D9D5-45F1-9E2A-8B16D8628C8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5D823A-59D5-4B63-9570-CF7521BB9D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729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EE367A3-02F5-4144-9088-DCB8350A30E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8E4BF09-2BFC-4949-9196-385C3F944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1340768"/>
            <a:ext cx="3313355" cy="1702160"/>
          </a:xfrm>
        </p:spPr>
        <p:txBody>
          <a:bodyPr/>
          <a:lstStyle/>
          <a:p>
            <a:r>
              <a:rPr lang="cs-CZ" dirty="0" smtClean="0"/>
              <a:t>Oxidy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2996952"/>
            <a:ext cx="3309803" cy="1260629"/>
          </a:xfrm>
        </p:spPr>
        <p:txBody>
          <a:bodyPr/>
          <a:lstStyle/>
          <a:p>
            <a:r>
              <a:rPr lang="cs-CZ" dirty="0" smtClean="0"/>
              <a:t>Autor: Mgr. Iveta Studená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0814986"/>
              </p:ext>
            </p:extLst>
          </p:nvPr>
        </p:nvGraphicFramePr>
        <p:xfrm>
          <a:off x="251520" y="4123066"/>
          <a:ext cx="4248472" cy="2196358"/>
        </p:xfrm>
        <a:graphic>
          <a:graphicData uri="http://schemas.openxmlformats.org/drawingml/2006/table">
            <a:tbl>
              <a:tblPr/>
              <a:tblGrid>
                <a:gridCol w="1580481"/>
                <a:gridCol w="2667991"/>
              </a:tblGrid>
              <a:tr h="441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7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0193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6507808"/>
              </p:ext>
            </p:extLst>
          </p:nvPr>
        </p:nvGraphicFramePr>
        <p:xfrm>
          <a:off x="395536" y="332656"/>
          <a:ext cx="8424936" cy="6120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5470"/>
                <a:gridCol w="4549466"/>
              </a:tblGrid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DUM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Oxidy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Šablona číslo: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XI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Sada číslo: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Pořadové číslo DUM: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Iveta Studená</a:t>
                      </a:r>
                      <a:endParaRPr lang="cs-CZ" dirty="0"/>
                    </a:p>
                  </a:txBody>
                  <a:tcPr/>
                </a:tc>
              </a:tr>
              <a:tr h="97116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8. třídy ZŠ. Vysvětluje postup při tvorbě názvů</a:t>
                      </a:r>
                      <a:r>
                        <a:rPr lang="cs-CZ" baseline="0" dirty="0" smtClean="0"/>
                        <a:t> oxidů. 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1262513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zapisují postup</a:t>
                      </a:r>
                      <a:r>
                        <a:rPr lang="cs-CZ" baseline="0" dirty="0" smtClean="0"/>
                        <a:t> při tvorbě vzorců oxidů do sešitů. Samostatně řeší ostatní úkoly. 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PowerPointová</a:t>
                      </a:r>
                      <a:r>
                        <a:rPr lang="cs-CZ" dirty="0" smtClean="0"/>
                        <a:t>  prezentace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13 -14 let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Oxidy, názvosloví, oxidační číslo</a:t>
                      </a:r>
                      <a:endParaRPr lang="cs-CZ" dirty="0"/>
                    </a:p>
                  </a:txBody>
                  <a:tcPr/>
                </a:tc>
              </a:tr>
              <a:tr h="38846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 a materiál: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Interaktivní</a:t>
                      </a:r>
                      <a:r>
                        <a:rPr lang="cs-CZ" baseline="0" dirty="0" smtClean="0"/>
                        <a:t> tabule</a:t>
                      </a:r>
                      <a:endParaRPr lang="cs-CZ" dirty="0"/>
                    </a:p>
                  </a:txBody>
                  <a:tcPr/>
                </a:tc>
              </a:tr>
              <a:tr h="390813">
                <a:tc>
                  <a:txBody>
                    <a:bodyPr/>
                    <a:lstStyle/>
                    <a:p>
                      <a:r>
                        <a:rPr lang="cs-CZ" dirty="0" smtClean="0"/>
                        <a:t>Potřebný čas pro výuku DUM: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30 </a:t>
                      </a:r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3282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1143000"/>
          </a:xfrm>
        </p:spPr>
        <p:txBody>
          <a:bodyPr/>
          <a:lstStyle/>
          <a:p>
            <a:r>
              <a:rPr lang="cs-CZ" dirty="0" smtClean="0"/>
              <a:t>Názvosloví oxidů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Název je složen z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podstatného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jména </a:t>
            </a:r>
            <a:r>
              <a:rPr lang="cs-CZ" dirty="0" smtClean="0">
                <a:solidFill>
                  <a:schemeClr val="tx1"/>
                </a:solidFill>
              </a:rPr>
              <a:t>(oxid) </a:t>
            </a:r>
            <a:r>
              <a:rPr lang="cs-CZ" dirty="0"/>
              <a:t>a z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přídavného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jména </a:t>
            </a:r>
            <a:r>
              <a:rPr lang="cs-CZ" dirty="0" smtClean="0">
                <a:solidFill>
                  <a:schemeClr val="tx1"/>
                </a:solidFill>
              </a:rPr>
              <a:t>(odpovídá oxidačnímu číslu)</a:t>
            </a:r>
          </a:p>
          <a:p>
            <a:pPr marL="68580" lvl="0" indent="0">
              <a:buNone/>
            </a:pPr>
            <a:endParaRPr lang="cs-CZ" dirty="0"/>
          </a:p>
          <a:p>
            <a:pPr lvl="0"/>
            <a:r>
              <a:rPr lang="cs-CZ" dirty="0"/>
              <a:t>Kyslík má v oxidech vždy oxidační číslo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–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II</a:t>
            </a:r>
          </a:p>
          <a:p>
            <a:pPr lvl="0"/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Součet oxidačních čísel ve sloučenině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= 0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069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Tabulka oxidačních čísel a jejich koncovek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1724928"/>
              </p:ext>
            </p:extLst>
          </p:nvPr>
        </p:nvGraphicFramePr>
        <p:xfrm>
          <a:off x="1042988" y="2324100"/>
          <a:ext cx="6777036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Oxidační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Zakončení příd.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dusný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II.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vápenatý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III.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</a:t>
                      </a:r>
                      <a:r>
                        <a:rPr lang="cs-CZ" baseline="0" dirty="0" smtClean="0"/>
                        <a:t> hlinitý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ičitý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uhličitý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ičný</a:t>
                      </a:r>
                      <a:endParaRPr lang="cs-CZ" dirty="0" smtClean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dusičný</a:t>
                      </a:r>
                    </a:p>
                    <a:p>
                      <a:r>
                        <a:rPr lang="cs-CZ" dirty="0" smtClean="0"/>
                        <a:t>Oxid fosforečný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sírový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istý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manganistý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ičelý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osmičelý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22146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8"/>
            <a:r>
              <a:rPr lang="cs-CZ" sz="2800" b="1" dirty="0" smtClean="0"/>
              <a:t>Oxid hlinitý</a:t>
            </a:r>
          </a:p>
          <a:p>
            <a:pPr marL="68580" indent="0">
              <a:buNone/>
            </a:pPr>
            <a:r>
              <a:rPr lang="cs-CZ" dirty="0" smtClean="0"/>
              <a:t>1) Zápis značek prvků			</a:t>
            </a:r>
            <a:r>
              <a:rPr lang="cs-CZ" dirty="0" err="1" smtClean="0"/>
              <a:t>AlO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2) Označení oxidačních čísel		</a:t>
            </a:r>
            <a:r>
              <a:rPr lang="cs-CZ" dirty="0" err="1" smtClean="0">
                <a:solidFill>
                  <a:schemeClr val="tx1"/>
                </a:solidFill>
              </a:rPr>
              <a:t>Al</a:t>
            </a:r>
            <a:r>
              <a:rPr lang="cs-CZ" baseline="62000" dirty="0" err="1" smtClean="0">
                <a:solidFill>
                  <a:schemeClr val="tx1"/>
                </a:solidFill>
              </a:rPr>
              <a:t>III</a:t>
            </a:r>
            <a:r>
              <a:rPr lang="cs-CZ" dirty="0" smtClean="0">
                <a:solidFill>
                  <a:schemeClr val="tx1"/>
                </a:solidFill>
              </a:rPr>
              <a:t> O</a:t>
            </a:r>
            <a:r>
              <a:rPr lang="cs-CZ" baseline="62000" dirty="0" smtClean="0">
                <a:solidFill>
                  <a:schemeClr val="tx1"/>
                </a:solidFill>
              </a:rPr>
              <a:t>-II</a:t>
            </a:r>
          </a:p>
          <a:p>
            <a:pPr marL="68580" indent="0">
              <a:buNone/>
            </a:pPr>
            <a:endParaRPr lang="cs-CZ" baseline="620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3) Křížové pravidlo			Al</a:t>
            </a:r>
            <a:r>
              <a:rPr lang="cs-CZ" baseline="-25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O</a:t>
            </a:r>
            <a:r>
              <a:rPr lang="cs-CZ" baseline="-25000" dirty="0" smtClean="0">
                <a:solidFill>
                  <a:schemeClr val="tx1"/>
                </a:solidFill>
              </a:rPr>
              <a:t>3</a:t>
            </a: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(Pokud lze oxidační čísla krátit – zkrátíme je)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6948264" y="3789040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948264" y="3789040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20312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Oxid vápenatý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dirty="0" err="1" smtClean="0"/>
              <a:t>CaO</a:t>
            </a:r>
            <a:endParaRPr lang="cs-CZ" dirty="0" smtClean="0"/>
          </a:p>
          <a:p>
            <a:r>
              <a:rPr lang="cs-CZ" dirty="0" smtClean="0"/>
              <a:t>Oxid uhličitý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	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Oxid dusný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	N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 smtClean="0"/>
              <a:t>Oxid sírový	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	SO</a:t>
            </a:r>
            <a:r>
              <a:rPr lang="cs-CZ" baseline="-25000" dirty="0" smtClean="0"/>
              <a:t>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6383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848872" cy="3508977"/>
          </a:xfrm>
        </p:spPr>
        <p:txBody>
          <a:bodyPr/>
          <a:lstStyle/>
          <a:p>
            <a:pPr lvl="8"/>
            <a:r>
              <a:rPr lang="cs-CZ" dirty="0" smtClean="0"/>
              <a:t> </a:t>
            </a:r>
            <a:r>
              <a:rPr lang="cs-CZ" sz="2800" b="1" dirty="0" smtClean="0"/>
              <a:t>Mn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7</a:t>
            </a:r>
          </a:p>
          <a:p>
            <a:pPr marL="525780" indent="-457200">
              <a:buAutoNum type="arabicParenR"/>
            </a:pPr>
            <a:r>
              <a:rPr lang="cs-CZ" dirty="0" smtClean="0"/>
              <a:t>Použijeme křížové pravidlo		         </a:t>
            </a:r>
            <a:r>
              <a:rPr lang="cs-CZ" dirty="0" err="1" smtClean="0"/>
              <a:t>Mn</a:t>
            </a:r>
            <a:r>
              <a:rPr lang="cs-CZ" baseline="64000" dirty="0" err="1" smtClean="0"/>
              <a:t>VII</a:t>
            </a:r>
            <a:r>
              <a:rPr lang="cs-CZ" dirty="0" err="1" smtClean="0"/>
              <a:t>O</a:t>
            </a:r>
            <a:r>
              <a:rPr lang="cs-CZ" baseline="64000" dirty="0" smtClean="0"/>
              <a:t>-II</a:t>
            </a:r>
          </a:p>
          <a:p>
            <a:pPr marL="525780" indent="-457200">
              <a:buFont typeface="Wingdings 2" pitchFamily="18" charset="2"/>
              <a:buAutoNum type="arabicParenR"/>
            </a:pPr>
            <a:r>
              <a:rPr lang="cs-CZ" dirty="0" smtClean="0"/>
              <a:t>Určíme podstatné jméno	            	O</a:t>
            </a:r>
            <a:r>
              <a:rPr lang="cs-CZ" baseline="64000" dirty="0" smtClean="0"/>
              <a:t>-</a:t>
            </a:r>
            <a:r>
              <a:rPr lang="cs-CZ" baseline="64000" dirty="0" err="1" smtClean="0"/>
              <a:t>II</a:t>
            </a:r>
            <a:r>
              <a:rPr lang="cs-CZ" dirty="0" err="1" smtClean="0"/>
              <a:t>oxid</a:t>
            </a:r>
            <a:endParaRPr lang="cs-CZ" dirty="0" smtClean="0"/>
          </a:p>
          <a:p>
            <a:pPr marL="525780" indent="-457200">
              <a:buAutoNum type="arabicParenR"/>
            </a:pPr>
            <a:r>
              <a:rPr lang="cs-CZ" dirty="0" smtClean="0"/>
              <a:t>Určíme přídavné jméno	       </a:t>
            </a:r>
            <a:r>
              <a:rPr lang="cs-CZ" dirty="0" err="1" smtClean="0"/>
              <a:t>Mn</a:t>
            </a:r>
            <a:r>
              <a:rPr lang="cs-CZ" baseline="64000" dirty="0" err="1" smtClean="0"/>
              <a:t>VII</a:t>
            </a:r>
            <a:r>
              <a:rPr lang="cs-CZ" dirty="0" err="1" smtClean="0"/>
              <a:t>manganistý</a:t>
            </a:r>
            <a:endParaRPr lang="cs-CZ" dirty="0" smtClean="0"/>
          </a:p>
          <a:p>
            <a:pPr marL="525780" indent="-457200">
              <a:buAutoNum type="arabicParenR"/>
            </a:pPr>
            <a:r>
              <a:rPr lang="cs-CZ" dirty="0" smtClean="0"/>
              <a:t>Název oxidu		          	       oxid manganistý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0100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CO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oxid uhelnatý</a:t>
            </a:r>
          </a:p>
          <a:p>
            <a:r>
              <a:rPr lang="cs-CZ" dirty="0" smtClean="0"/>
              <a:t>SiO</a:t>
            </a:r>
            <a:r>
              <a:rPr lang="cs-CZ" baseline="-25000" dirty="0" smtClean="0"/>
              <a:t>2</a:t>
            </a:r>
            <a:r>
              <a:rPr lang="cs-CZ" dirty="0" smtClean="0"/>
              <a:t>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oxid křemičitý</a:t>
            </a:r>
          </a:p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O		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oxid draselný</a:t>
            </a:r>
          </a:p>
          <a:p>
            <a:r>
              <a:rPr lang="cs-CZ" dirty="0" smtClean="0"/>
              <a:t>Br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		</a:t>
            </a:r>
          </a:p>
          <a:p>
            <a:pPr marL="68580" indent="0">
              <a:buNone/>
            </a:pPr>
            <a:r>
              <a:rPr lang="cs-CZ" baseline="-25000" dirty="0"/>
              <a:t>	</a:t>
            </a:r>
            <a:r>
              <a:rPr lang="cs-CZ" baseline="-25000" dirty="0" smtClean="0"/>
              <a:t>				</a:t>
            </a:r>
            <a:r>
              <a:rPr lang="cs-CZ" dirty="0" smtClean="0"/>
              <a:t>oxid bromičný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6566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MACH, Jiří; PLUCKOVÁ, Irena; ŠIBOR, Jiří. </a:t>
            </a:r>
            <a:r>
              <a:rPr lang="cs-CZ" i="1" dirty="0" smtClean="0"/>
              <a:t>Chemie pro 8. ročník - Úvod do obecné a anorganické chemie</a:t>
            </a:r>
            <a:r>
              <a:rPr lang="cs-CZ" dirty="0" smtClean="0"/>
              <a:t>. Brno: Nová škola, s.r.o., 2010, ISBN 978-80-7289-133-7.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239</TotalTime>
  <Words>290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Oxidy </vt:lpstr>
      <vt:lpstr>Snímek 2</vt:lpstr>
      <vt:lpstr>Názvosloví oxidů</vt:lpstr>
      <vt:lpstr>Tabulka oxidačních čísel a jejich koncovek</vt:lpstr>
      <vt:lpstr>Tvorba vzorce</vt:lpstr>
      <vt:lpstr>Procvičení</vt:lpstr>
      <vt:lpstr>Tvorba názvu</vt:lpstr>
      <vt:lpstr>Procvičení</vt:lpstr>
      <vt:lpstr>Doporučená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Iveta Studená</dc:creator>
  <cp:lastModifiedBy>ucitel</cp:lastModifiedBy>
  <cp:revision>22</cp:revision>
  <dcterms:created xsi:type="dcterms:W3CDTF">2012-05-02T14:53:26Z</dcterms:created>
  <dcterms:modified xsi:type="dcterms:W3CDTF">2012-06-15T07:26:27Z</dcterms:modified>
</cp:coreProperties>
</file>