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6" r:id="rId6"/>
    <p:sldId id="267" r:id="rId7"/>
    <p:sldId id="263" r:id="rId8"/>
    <p:sldId id="268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VY_42_INOVACE_16_1_Těžnice a těžiště trojúhelníku – 2. díl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sestrojení těžnice a těžiště trojúhelníku. Zjišťování vztahů mezi těžnicemi a výškami u rovnoramenného a rovnostranného trojúhelníku. Určování délky těžnic a její částí.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smtClean="0"/>
              <a:t>: 23.5.2012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23.5.2012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Těžnice a těžiště trojúhelníku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díl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- těžnice a těžiště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endParaRPr lang="cs-CZ" sz="2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267744" y="1916832"/>
            <a:ext cx="4464496" cy="3384376"/>
          </a:xfrm>
          <a:prstGeom prst="triangle">
            <a:avLst>
              <a:gd name="adj" fmla="val 6788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2267744" y="3609020"/>
            <a:ext cx="3747699" cy="169218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3783195" y="3609020"/>
            <a:ext cx="2949045" cy="169218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V="1">
            <a:off x="4499992" y="1916832"/>
            <a:ext cx="798654" cy="338437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499992" y="515719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635896" y="3501008"/>
            <a:ext cx="284749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5868144" y="3573016"/>
            <a:ext cx="288032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979712" y="530120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530120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148478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83968" y="5373216"/>
            <a:ext cx="4331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3224589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252330" y="3140968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16634" y="2996952"/>
            <a:ext cx="3874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635896" y="4664749"/>
            <a:ext cx="4138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64706" y="4725144"/>
            <a:ext cx="3986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a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499992" y="3656637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Vystřihni z tvrdého papíru libovolný trojúhelník</a:t>
            </a:r>
          </a:p>
          <a:p>
            <a:endParaRPr lang="cs-CZ" dirty="0" smtClean="0"/>
          </a:p>
          <a:p>
            <a:r>
              <a:rPr lang="cs-CZ" dirty="0" smtClean="0"/>
              <a:t>Sestroj těžnice a vyznač těžiště</a:t>
            </a:r>
          </a:p>
          <a:p>
            <a:endParaRPr lang="cs-CZ" dirty="0" smtClean="0"/>
          </a:p>
          <a:p>
            <a:r>
              <a:rPr lang="cs-CZ" dirty="0" smtClean="0"/>
              <a:t>Polož vystřižený trojúhelník na hrot kružítka kdekoliv mimo těžiště a poté přesně na těžiště</a:t>
            </a:r>
          </a:p>
          <a:p>
            <a:endParaRPr lang="cs-CZ" dirty="0" smtClean="0"/>
          </a:p>
          <a:p>
            <a:r>
              <a:rPr lang="cs-CZ" dirty="0" smtClean="0"/>
              <a:t>Co jsme zjistily?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3893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Narýsuj rovnoramenný trojúhelník ABC se základnou AB a sestroj těžnice </a:t>
            </a:r>
            <a:r>
              <a:rPr lang="cs-CZ" dirty="0" smtClean="0"/>
              <a:t>společně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/>
              <a:t>výškami.</a:t>
            </a:r>
          </a:p>
          <a:p>
            <a:endParaRPr lang="cs-CZ" dirty="0" smtClean="0"/>
          </a:p>
          <a:p>
            <a:r>
              <a:rPr lang="cs-CZ" dirty="0" smtClean="0"/>
              <a:t>Na co jsi přišel(a)?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 rovnoramenného trojúhelníku: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těžnice k základně splývá s výškou kolmou na základnu.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těžnice k ramenům jsou shodné.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012160" y="2564904"/>
            <a:ext cx="2952328" cy="338437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0"/>
            <a:endCxn id="4" idx="3"/>
          </p:cNvCxnSpPr>
          <p:nvPr/>
        </p:nvCxnSpPr>
        <p:spPr>
          <a:xfrm>
            <a:off x="7488324" y="2564904"/>
            <a:ext cx="0" cy="33843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</p:cNvCxnSpPr>
          <p:nvPr/>
        </p:nvCxnSpPr>
        <p:spPr>
          <a:xfrm flipH="1" flipV="1">
            <a:off x="6516216" y="4797152"/>
            <a:ext cx="2448272" cy="1152128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2"/>
          </p:cNvCxnSpPr>
          <p:nvPr/>
        </p:nvCxnSpPr>
        <p:spPr>
          <a:xfrm flipV="1">
            <a:off x="6012160" y="4797152"/>
            <a:ext cx="2448272" cy="1152128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7164368" y="5589320"/>
            <a:ext cx="720000" cy="720000"/>
          </a:xfrm>
          <a:prstGeom prst="arc">
            <a:avLst>
              <a:gd name="adj1" fmla="val 15733803"/>
              <a:gd name="adj2" fmla="val 213622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louk 14"/>
          <p:cNvSpPr/>
          <p:nvPr/>
        </p:nvSpPr>
        <p:spPr>
          <a:xfrm rot="14712179">
            <a:off x="8087608" y="4377968"/>
            <a:ext cx="720000" cy="720000"/>
          </a:xfrm>
          <a:prstGeom prst="arc">
            <a:avLst>
              <a:gd name="adj1" fmla="val 15733803"/>
              <a:gd name="adj2" fmla="val 213622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louk 15"/>
          <p:cNvSpPr/>
          <p:nvPr/>
        </p:nvSpPr>
        <p:spPr>
          <a:xfrm rot="1646730">
            <a:off x="6209576" y="4455800"/>
            <a:ext cx="720000" cy="720000"/>
          </a:xfrm>
          <a:prstGeom prst="arc">
            <a:avLst>
              <a:gd name="adj1" fmla="val 15733803"/>
              <a:gd name="adj2" fmla="val 213622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6696240" y="4689144"/>
            <a:ext cx="36000" cy="36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244408" y="4689144"/>
            <a:ext cx="36000" cy="36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632344" y="5769264"/>
            <a:ext cx="36000" cy="36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707142" y="5960893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803486" y="594928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2072461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3717032"/>
            <a:ext cx="4258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28384" y="4808765"/>
            <a:ext cx="449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43794" y="4808765"/>
            <a:ext cx="4523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cxnSp>
        <p:nvCxnSpPr>
          <p:cNvPr id="31" name="Přímá spojovací čára 30"/>
          <p:cNvCxnSpPr>
            <a:stCxn id="4" idx="2"/>
            <a:endCxn id="4" idx="5"/>
          </p:cNvCxnSpPr>
          <p:nvPr/>
        </p:nvCxnSpPr>
        <p:spPr>
          <a:xfrm flipV="1">
            <a:off x="6012160" y="4257092"/>
            <a:ext cx="2214246" cy="1692188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4" idx="4"/>
            <a:endCxn id="4" idx="1"/>
          </p:cNvCxnSpPr>
          <p:nvPr/>
        </p:nvCxnSpPr>
        <p:spPr>
          <a:xfrm flipH="1" flipV="1">
            <a:off x="6750242" y="4257092"/>
            <a:ext cx="2214246" cy="1692188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7452320" y="3717032"/>
            <a:ext cx="3874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876256" y="4016677"/>
            <a:ext cx="4138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740352" y="3861048"/>
            <a:ext cx="3986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a</a:t>
            </a:r>
            <a:endParaRPr lang="cs-CZ" sz="2600" baseline="-25000" dirty="0"/>
          </a:p>
        </p:txBody>
      </p:sp>
      <p:sp>
        <p:nvSpPr>
          <p:cNvPr id="54" name="Volný tvar 53"/>
          <p:cNvSpPr/>
          <p:nvPr/>
        </p:nvSpPr>
        <p:spPr>
          <a:xfrm>
            <a:off x="7489031" y="5881688"/>
            <a:ext cx="0" cy="135731"/>
          </a:xfrm>
          <a:custGeom>
            <a:avLst/>
            <a:gdLst>
              <a:gd name="connsiteX0" fmla="*/ 0 w 0"/>
              <a:gd name="connsiteY0" fmla="*/ 0 h 135731"/>
              <a:gd name="connsiteX1" fmla="*/ 0 w 0"/>
              <a:gd name="connsiteY1" fmla="*/ 135731 h 135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35731">
                <a:moveTo>
                  <a:pt x="0" y="0"/>
                </a:moveTo>
                <a:lnTo>
                  <a:pt x="0" y="135731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ovací čára 55"/>
          <p:cNvCxnSpPr/>
          <p:nvPr/>
        </p:nvCxnSpPr>
        <p:spPr>
          <a:xfrm flipV="1">
            <a:off x="8172400" y="4221088"/>
            <a:ext cx="144016" cy="720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6660232" y="4221088"/>
            <a:ext cx="144016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8172400" y="3800653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300192" y="3933056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236296" y="5888885"/>
            <a:ext cx="4331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6093296"/>
            <a:ext cx="9460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c</a:t>
            </a:r>
            <a:r>
              <a:rPr lang="cs-CZ" sz="2600" dirty="0" smtClean="0"/>
              <a:t>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81956" y="6093296"/>
            <a:ext cx="94525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a</a:t>
            </a:r>
            <a:r>
              <a:rPr lang="cs-CZ" sz="2600" dirty="0" smtClean="0"/>
              <a:t> =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/>
      <p:bldP spid="22" grpId="0"/>
      <p:bldP spid="23" grpId="0"/>
      <p:bldP spid="24" grpId="0"/>
      <p:bldP spid="25" grpId="0"/>
      <p:bldP spid="26" grpId="0"/>
      <p:bldP spid="37" grpId="0"/>
      <p:bldP spid="38" grpId="0"/>
      <p:bldP spid="39" grpId="0"/>
      <p:bldP spid="54" grpId="0" animBg="1"/>
      <p:bldP spid="59" grpId="0"/>
      <p:bldP spid="60" grpId="0"/>
      <p:bldP spid="6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sz="2600" dirty="0" smtClean="0"/>
              <a:t>Narýsuj rovnostranný trojúhelník DEF a jeho těžnice a výšky.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Na co si přišel(a)?</a:t>
            </a:r>
            <a:r>
              <a:rPr lang="cs-CZ" sz="2600" dirty="0" smtClean="0">
                <a:solidFill>
                  <a:srgbClr val="FF0000"/>
                </a:solidFill>
              </a:rPr>
              <a:t> </a:t>
            </a:r>
          </a:p>
          <a:p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>
                <a:solidFill>
                  <a:srgbClr val="FF0000"/>
                </a:solidFill>
              </a:rPr>
              <a:t>U rovnostranného trojúhelníku: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těžnice splývají s výškami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- všechny těžnice mají stejnou délku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Rovnoramenný trojúhelník 3"/>
          <p:cNvSpPr/>
          <p:nvPr/>
        </p:nvSpPr>
        <p:spPr>
          <a:xfrm>
            <a:off x="5220072" y="2780928"/>
            <a:ext cx="3600000" cy="3117600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5220072" y="4339728"/>
            <a:ext cx="2700000" cy="15588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6120072" y="4339728"/>
            <a:ext cx="2700000" cy="15588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4" idx="0"/>
            <a:endCxn id="4" idx="3"/>
          </p:cNvCxnSpPr>
          <p:nvPr/>
        </p:nvCxnSpPr>
        <p:spPr>
          <a:xfrm>
            <a:off x="7020072" y="2780928"/>
            <a:ext cx="0" cy="31176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932040" y="594928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59470" y="594928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227687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4365104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5312821"/>
            <a:ext cx="449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smtClean="0"/>
              <a:t>v</a:t>
            </a:r>
            <a:r>
              <a:rPr lang="cs-CZ" sz="2600" baseline="-25000" smtClean="0"/>
              <a:t>d</a:t>
            </a:r>
            <a:endParaRPr lang="cs-CZ" sz="2600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880" y="5312821"/>
            <a:ext cx="4426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752" y="3284984"/>
            <a:ext cx="41928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5240813"/>
            <a:ext cx="9920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d</a:t>
            </a:r>
            <a:r>
              <a:rPr lang="cs-CZ" sz="2600" dirty="0" smtClean="0"/>
              <a:t>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21" name="Oblouk 20"/>
          <p:cNvSpPr/>
          <p:nvPr/>
        </p:nvSpPr>
        <p:spPr>
          <a:xfrm>
            <a:off x="6732320" y="5517232"/>
            <a:ext cx="720000" cy="720000"/>
          </a:xfrm>
          <a:prstGeom prst="arc">
            <a:avLst>
              <a:gd name="adj1" fmla="val 15733803"/>
              <a:gd name="adj2" fmla="val 20480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louk 21"/>
          <p:cNvSpPr/>
          <p:nvPr/>
        </p:nvSpPr>
        <p:spPr>
          <a:xfrm rot="8838417">
            <a:off x="7517730" y="4011742"/>
            <a:ext cx="720000" cy="720000"/>
          </a:xfrm>
          <a:prstGeom prst="arc">
            <a:avLst>
              <a:gd name="adj1" fmla="val 15733803"/>
              <a:gd name="adj2" fmla="val 20480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louk 22"/>
          <p:cNvSpPr/>
          <p:nvPr/>
        </p:nvSpPr>
        <p:spPr>
          <a:xfrm rot="7341988">
            <a:off x="5803441" y="3997839"/>
            <a:ext cx="720000" cy="720000"/>
          </a:xfrm>
          <a:prstGeom prst="arc">
            <a:avLst>
              <a:gd name="adj1" fmla="val 16192527"/>
              <a:gd name="adj2" fmla="val 20480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7812360" y="4545128"/>
            <a:ext cx="36000" cy="36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156176" y="4545128"/>
            <a:ext cx="36000" cy="36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200296" y="5733256"/>
            <a:ext cx="36000" cy="360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995821" y="5240813"/>
            <a:ext cx="9920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e</a:t>
            </a:r>
            <a:r>
              <a:rPr lang="cs-CZ" sz="2600" dirty="0" smtClean="0"/>
              <a:t> = v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91965" y="5240813"/>
            <a:ext cx="9014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f</a:t>
            </a:r>
            <a:r>
              <a:rPr lang="cs-CZ" sz="2600" dirty="0" smtClean="0"/>
              <a:t>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054585" y="5888885"/>
            <a:ext cx="85311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 = V</a:t>
            </a:r>
            <a:endParaRPr lang="cs-CZ" sz="2600" baseline="-25000" dirty="0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7020272" y="5805264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7740352" y="4293096"/>
            <a:ext cx="288032" cy="144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 flipV="1">
            <a:off x="6012160" y="4293096"/>
            <a:ext cx="288032" cy="144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580112" y="3933056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8028384" y="3861048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732240" y="5877272"/>
            <a:ext cx="405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724648" y="4941168"/>
            <a:ext cx="4101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834231" y="4941168"/>
            <a:ext cx="40389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e</a:t>
            </a:r>
            <a:endParaRPr lang="cs-CZ" sz="2600" baseline="-250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016110" y="3284984"/>
            <a:ext cx="3642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715254" y="4365104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538165" y="5877272"/>
            <a:ext cx="1457771" cy="7591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d</a:t>
            </a:r>
            <a:r>
              <a:rPr lang="cs-CZ" sz="2600" dirty="0" smtClean="0"/>
              <a:t> =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e</a:t>
            </a:r>
            <a:r>
              <a:rPr lang="cs-CZ" sz="2600" baseline="-25000" dirty="0" smtClean="0"/>
              <a:t> </a:t>
            </a:r>
            <a:r>
              <a:rPr lang="cs-CZ" sz="2600" dirty="0" smtClean="0"/>
              <a:t>=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f</a:t>
            </a:r>
            <a:endParaRPr lang="cs-CZ" sz="2600" baseline="-25000" dirty="0" smtClean="0"/>
          </a:p>
          <a:p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8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3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8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3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4" dur="1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/>
      <p:bldP spid="28" grpId="0"/>
      <p:bldP spid="29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těžnic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Na těžnici platí, že vzdálenost vrcholu od těžiště je </a:t>
            </a:r>
            <a:r>
              <a:rPr lang="cs-CZ" sz="2600" b="1" dirty="0" smtClean="0"/>
              <a:t>dvakrát</a:t>
            </a:r>
            <a:r>
              <a:rPr lang="cs-CZ" sz="2600" dirty="0" smtClean="0"/>
              <a:t> větší než vzdálenost těžiště od středu strany.</a:t>
            </a:r>
          </a:p>
          <a:p>
            <a:endParaRPr lang="cs-CZ" sz="2600" dirty="0"/>
          </a:p>
          <a:p>
            <a:pPr>
              <a:buNone/>
            </a:pPr>
            <a:r>
              <a:rPr lang="cs-CZ" sz="2600" dirty="0" smtClean="0"/>
              <a:t>	│AT│ = 2 · │</a:t>
            </a:r>
            <a:r>
              <a:rPr lang="cs-CZ" sz="2600" dirty="0" err="1" smtClean="0"/>
              <a:t>TS</a:t>
            </a:r>
            <a:r>
              <a:rPr lang="cs-CZ" sz="2600" baseline="-25000" dirty="0" err="1" smtClean="0"/>
              <a:t>a</a:t>
            </a:r>
            <a:r>
              <a:rPr lang="cs-CZ" sz="2600" dirty="0" smtClean="0"/>
              <a:t>│ </a:t>
            </a:r>
          </a:p>
          <a:p>
            <a:pPr>
              <a:buNone/>
            </a:pPr>
            <a:r>
              <a:rPr lang="cs-CZ" sz="2600" dirty="0" smtClean="0"/>
              <a:t>	│BT│ = 2 · │</a:t>
            </a:r>
            <a:r>
              <a:rPr lang="cs-CZ" sz="2600" dirty="0" err="1" smtClean="0"/>
              <a:t>TS</a:t>
            </a:r>
            <a:r>
              <a:rPr lang="cs-CZ" sz="2600" baseline="-25000" dirty="0" err="1" smtClean="0"/>
              <a:t>b</a:t>
            </a:r>
            <a:r>
              <a:rPr lang="cs-CZ" sz="2600" dirty="0" smtClean="0"/>
              <a:t>│ </a:t>
            </a:r>
          </a:p>
          <a:p>
            <a:pPr>
              <a:buNone/>
            </a:pPr>
            <a:r>
              <a:rPr lang="cs-CZ" sz="2600" dirty="0" smtClean="0"/>
              <a:t>	│CT│ = 2 · │</a:t>
            </a:r>
            <a:r>
              <a:rPr lang="cs-CZ" sz="2600" dirty="0" err="1" smtClean="0"/>
              <a:t>TS</a:t>
            </a:r>
            <a:r>
              <a:rPr lang="cs-CZ" sz="2600" baseline="-25000" dirty="0" err="1" smtClean="0"/>
              <a:t>c</a:t>
            </a:r>
            <a:r>
              <a:rPr lang="cs-CZ" sz="2600" dirty="0" smtClean="0"/>
              <a:t>│ 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355976" y="1916832"/>
            <a:ext cx="4464496" cy="3420000"/>
          </a:xfrm>
          <a:prstGeom prst="triangle">
            <a:avLst>
              <a:gd name="adj" fmla="val 6788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4355976" y="3626832"/>
            <a:ext cx="3747699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5871427" y="3626832"/>
            <a:ext cx="2949045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V="1">
            <a:off x="6588224" y="1916832"/>
            <a:ext cx="798654" cy="338437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515719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128" y="3501008"/>
            <a:ext cx="284749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7956376" y="3573016"/>
            <a:ext cx="288032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067944" y="530120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659470" y="530120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9310" y="148478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5373216"/>
            <a:ext cx="4331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19280" y="3224589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38960" y="3140968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71238" y="3656637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24" name="Pravá složená závorka 23"/>
          <p:cNvSpPr/>
          <p:nvPr/>
        </p:nvSpPr>
        <p:spPr>
          <a:xfrm rot="14725935">
            <a:off x="7193518" y="3023590"/>
            <a:ext cx="360000" cy="1404000"/>
          </a:xfrm>
          <a:prstGeom prst="righ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Pravá složená závorka 37"/>
          <p:cNvSpPr/>
          <p:nvPr/>
        </p:nvSpPr>
        <p:spPr>
          <a:xfrm rot="14725935">
            <a:off x="5953013" y="3625139"/>
            <a:ext cx="360000" cy="1368000"/>
          </a:xfrm>
          <a:prstGeom prst="righ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Pravá složená závorka 38"/>
          <p:cNvSpPr/>
          <p:nvPr/>
        </p:nvSpPr>
        <p:spPr>
          <a:xfrm rot="14725935">
            <a:off x="4728877" y="4201202"/>
            <a:ext cx="360000" cy="1368000"/>
          </a:xfrm>
          <a:prstGeom prst="righ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38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626968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Urči velikost úsečky AT těžnice t</a:t>
            </a:r>
            <a:r>
              <a:rPr lang="cs-CZ" sz="2600" baseline="-25000" dirty="0" smtClean="0"/>
              <a:t>a</a:t>
            </a:r>
            <a:r>
              <a:rPr lang="cs-CZ" sz="2600" dirty="0" smtClean="0"/>
              <a:t>.</a:t>
            </a:r>
            <a:endParaRPr lang="cs-CZ" sz="2600" baseline="-25000" dirty="0" smtClean="0"/>
          </a:p>
          <a:p>
            <a:endParaRPr lang="cs-CZ" sz="2600" dirty="0"/>
          </a:p>
          <a:p>
            <a:pPr>
              <a:buNone/>
            </a:pPr>
            <a:r>
              <a:rPr lang="cs-CZ" sz="2600" dirty="0" smtClean="0"/>
              <a:t>	│AT│ = 4 cm </a:t>
            </a:r>
          </a:p>
          <a:p>
            <a:pPr>
              <a:buNone/>
            </a:pPr>
            <a:r>
              <a:rPr lang="cs-CZ" sz="2600" dirty="0" smtClean="0"/>
              <a:t>	 t</a:t>
            </a:r>
            <a:r>
              <a:rPr lang="cs-CZ" sz="2600" baseline="-25000" dirty="0" smtClean="0"/>
              <a:t>a</a:t>
            </a:r>
            <a:r>
              <a:rPr lang="cs-CZ" sz="2600" dirty="0" smtClean="0"/>
              <a:t> = 6 cm </a:t>
            </a:r>
          </a:p>
          <a:p>
            <a:pPr>
              <a:buNone/>
            </a:pPr>
            <a:r>
              <a:rPr lang="cs-CZ" sz="2600" dirty="0" smtClean="0"/>
              <a:t>	 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355976" y="1916832"/>
            <a:ext cx="4464496" cy="3420000"/>
          </a:xfrm>
          <a:prstGeom prst="triangle">
            <a:avLst>
              <a:gd name="adj" fmla="val 6788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4355976" y="3626832"/>
            <a:ext cx="3747699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5871427" y="3626832"/>
            <a:ext cx="2949045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V="1">
            <a:off x="6588224" y="1916832"/>
            <a:ext cx="798654" cy="338437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515719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128" y="3501008"/>
            <a:ext cx="284749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7956376" y="3573016"/>
            <a:ext cx="288032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067944" y="530120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659470" y="530120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9310" y="148478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5373216"/>
            <a:ext cx="4331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19280" y="3224589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38960" y="3140968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71238" y="3656637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24" name="Pravá složená závorka 23"/>
          <p:cNvSpPr/>
          <p:nvPr/>
        </p:nvSpPr>
        <p:spPr>
          <a:xfrm rot="14725935">
            <a:off x="7193518" y="3023590"/>
            <a:ext cx="360000" cy="1404000"/>
          </a:xfrm>
          <a:prstGeom prst="righ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76875" y="3140968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 cm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Urči velikost úsečky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f</a:t>
            </a:r>
            <a:r>
              <a:rPr lang="cs-CZ" sz="2600" dirty="0" err="1" smtClean="0"/>
              <a:t>T</a:t>
            </a:r>
            <a:r>
              <a:rPr lang="cs-CZ" sz="2600" dirty="0" smtClean="0"/>
              <a:t> těžnice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f</a:t>
            </a:r>
            <a:r>
              <a:rPr lang="cs-CZ" sz="2600" dirty="0" smtClean="0"/>
              <a:t>.</a:t>
            </a:r>
            <a:endParaRPr lang="cs-CZ" sz="2600" baseline="-25000" dirty="0" smtClean="0"/>
          </a:p>
          <a:p>
            <a:endParaRPr lang="cs-CZ" sz="2600" dirty="0"/>
          </a:p>
          <a:p>
            <a:pPr>
              <a:buNone/>
            </a:pPr>
            <a:r>
              <a:rPr lang="cs-CZ" sz="2600" dirty="0" smtClean="0"/>
              <a:t>	│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f</a:t>
            </a:r>
            <a:r>
              <a:rPr lang="cs-CZ" sz="2600" dirty="0" err="1" smtClean="0"/>
              <a:t>T</a:t>
            </a:r>
            <a:r>
              <a:rPr lang="cs-CZ" sz="2600" dirty="0" smtClean="0"/>
              <a:t>│ = 3 cm </a:t>
            </a:r>
          </a:p>
          <a:p>
            <a:pPr>
              <a:buNone/>
            </a:pPr>
            <a:r>
              <a:rPr lang="cs-CZ" sz="2600" dirty="0" smtClean="0"/>
              <a:t>	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f</a:t>
            </a:r>
            <a:r>
              <a:rPr lang="cs-CZ" sz="2600" dirty="0" smtClean="0"/>
              <a:t> = 9 cm </a:t>
            </a:r>
          </a:p>
          <a:p>
            <a:pPr>
              <a:buNone/>
            </a:pPr>
            <a:r>
              <a:rPr lang="cs-CZ" sz="2600" dirty="0" smtClean="0"/>
              <a:t>	 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355976" y="1916832"/>
            <a:ext cx="4464496" cy="3420000"/>
          </a:xfrm>
          <a:prstGeom prst="triangle">
            <a:avLst>
              <a:gd name="adj" fmla="val 6788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4355976" y="3626832"/>
            <a:ext cx="3747699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5871427" y="3626832"/>
            <a:ext cx="2949045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V="1">
            <a:off x="6588224" y="1916832"/>
            <a:ext cx="798654" cy="338437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515719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128" y="3501008"/>
            <a:ext cx="284749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7956376" y="3573016"/>
            <a:ext cx="288032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067944" y="5301208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659470" y="5301208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9310" y="1484784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5373216"/>
            <a:ext cx="405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19280" y="3224589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38960" y="3140968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71238" y="3656637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24" name="Pravá složená závorka 23"/>
          <p:cNvSpPr/>
          <p:nvPr/>
        </p:nvSpPr>
        <p:spPr>
          <a:xfrm rot="11637278">
            <a:off x="5878316" y="1728978"/>
            <a:ext cx="1222836" cy="2341692"/>
          </a:xfrm>
          <a:prstGeom prst="righ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2348880"/>
            <a:ext cx="8691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6 dm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Urči velikost úseček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l</a:t>
            </a:r>
            <a:r>
              <a:rPr lang="cs-CZ" sz="2600" dirty="0" err="1" smtClean="0"/>
              <a:t>T</a:t>
            </a:r>
            <a:r>
              <a:rPr lang="cs-CZ" sz="2600" dirty="0" smtClean="0"/>
              <a:t> a TL.</a:t>
            </a:r>
            <a:endParaRPr lang="cs-CZ" sz="2600" baseline="-25000" dirty="0" smtClean="0"/>
          </a:p>
          <a:p>
            <a:endParaRPr lang="cs-CZ" sz="2600" dirty="0"/>
          </a:p>
          <a:p>
            <a:pPr>
              <a:buNone/>
            </a:pPr>
            <a:r>
              <a:rPr lang="cs-CZ" sz="2600" dirty="0" smtClean="0"/>
              <a:t>	│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l</a:t>
            </a:r>
            <a:r>
              <a:rPr lang="cs-CZ" sz="2600" dirty="0" err="1" smtClean="0"/>
              <a:t>T</a:t>
            </a:r>
            <a:r>
              <a:rPr lang="cs-CZ" sz="2600" dirty="0" smtClean="0"/>
              <a:t>│ = 9 m </a:t>
            </a:r>
          </a:p>
          <a:p>
            <a:pPr>
              <a:buNone/>
            </a:pPr>
            <a:r>
              <a:rPr lang="cs-CZ" sz="2600" dirty="0" smtClean="0"/>
              <a:t>	│ TL │ = 18 m </a:t>
            </a:r>
          </a:p>
          <a:p>
            <a:pPr>
              <a:buNone/>
            </a:pPr>
            <a:r>
              <a:rPr lang="cs-CZ" sz="2600" dirty="0" smtClean="0"/>
              <a:t>	 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355976" y="1916832"/>
            <a:ext cx="4464496" cy="3420000"/>
          </a:xfrm>
          <a:prstGeom prst="triangle">
            <a:avLst>
              <a:gd name="adj" fmla="val 6788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4355976" y="3626832"/>
            <a:ext cx="3747699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5871427" y="3626832"/>
            <a:ext cx="2949045" cy="171000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V="1">
            <a:off x="6588224" y="1916832"/>
            <a:ext cx="798654" cy="338437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515719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128" y="3501008"/>
            <a:ext cx="284749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7956376" y="3573016"/>
            <a:ext cx="288032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067944" y="5301208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659470" y="5301208"/>
            <a:ext cx="3241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L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9310" y="1484784"/>
            <a:ext cx="4700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5373216"/>
            <a:ext cx="5164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m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19280" y="3224589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k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38960" y="3140968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l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71238" y="3656637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24" name="Pravá složená závorka 23"/>
          <p:cNvSpPr/>
          <p:nvPr/>
        </p:nvSpPr>
        <p:spPr>
          <a:xfrm rot="18059911">
            <a:off x="7252959" y="2606370"/>
            <a:ext cx="360000" cy="3434778"/>
          </a:xfrm>
          <a:prstGeom prst="righ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52320" y="3789040"/>
            <a:ext cx="8627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27 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459</Words>
  <Application>Microsoft Office PowerPoint</Application>
  <PresentationFormat>Předvádění na obrazovce (4:3)</PresentationFormat>
  <Paragraphs>156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Těžnice a těžiště trojúhelníku</vt:lpstr>
      <vt:lpstr>Opakování - těžnice a těžiště</vt:lpstr>
      <vt:lpstr>Úkol č. 1</vt:lpstr>
      <vt:lpstr>Úkol č. 2</vt:lpstr>
      <vt:lpstr>Úkol č. 3</vt:lpstr>
      <vt:lpstr>Vlastnosti těžnic</vt:lpstr>
      <vt:lpstr>Příklady</vt:lpstr>
      <vt:lpstr>Příklady</vt:lpstr>
      <vt:lpstr>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Roman</dc:creator>
  <cp:lastModifiedBy>Roman Marshner</cp:lastModifiedBy>
  <cp:revision>32</cp:revision>
  <dcterms:created xsi:type="dcterms:W3CDTF">2012-05-20T07:18:42Z</dcterms:created>
  <dcterms:modified xsi:type="dcterms:W3CDTF">2012-06-15T10:21:29Z</dcterms:modified>
</cp:coreProperties>
</file>