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6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79" autoAdjust="0"/>
    <p:restoredTop sz="94660"/>
  </p:normalViewPr>
  <p:slideViewPr>
    <p:cSldViewPr>
      <p:cViewPr varScale="1">
        <p:scale>
          <a:sx n="103" d="100"/>
          <a:sy n="103" d="100"/>
        </p:scale>
        <p:origin x="-24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B53DD7AE-FECF-46B6-90DA-E55C77A541B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93254F40-C06A-4AD2-941C-85DDCDF969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DD7AE-FECF-46B6-90DA-E55C77A541B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4F40-C06A-4AD2-941C-85DDCDF969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DD7AE-FECF-46B6-90DA-E55C77A541B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4F40-C06A-4AD2-941C-85DDCDF969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DD7AE-FECF-46B6-90DA-E55C77A541B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4F40-C06A-4AD2-941C-85DDCDF969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DD7AE-FECF-46B6-90DA-E55C77A541B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4F40-C06A-4AD2-941C-85DDCDF969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DD7AE-FECF-46B6-90DA-E55C77A541B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4F40-C06A-4AD2-941C-85DDCDF969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DD7AE-FECF-46B6-90DA-E55C77A541B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4F40-C06A-4AD2-941C-85DDCDF969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DD7AE-FECF-46B6-90DA-E55C77A541B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4F40-C06A-4AD2-941C-85DDCDF969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DD7AE-FECF-46B6-90DA-E55C77A541B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4F40-C06A-4AD2-941C-85DDCDF969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DD7AE-FECF-46B6-90DA-E55C77A541B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4F40-C06A-4AD2-941C-85DDCDF969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DD7AE-FECF-46B6-90DA-E55C77A541B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54F40-C06A-4AD2-941C-85DDCDF969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B53DD7AE-FECF-46B6-90DA-E55C77A541B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93254F40-C06A-4AD2-941C-85DDCDF969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44008" y="2653209"/>
            <a:ext cx="3655059" cy="1702160"/>
          </a:xfrm>
        </p:spPr>
        <p:txBody>
          <a:bodyPr/>
          <a:lstStyle/>
          <a:p>
            <a:r>
              <a:rPr lang="cs-CZ" dirty="0" smtClean="0"/>
              <a:t>Nejvýznamnější oxidy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Autor: Mgr. Iveta Studená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98884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12002880"/>
              </p:ext>
            </p:extLst>
          </p:nvPr>
        </p:nvGraphicFramePr>
        <p:xfrm>
          <a:off x="107504" y="3717032"/>
          <a:ext cx="4248472" cy="2196358"/>
        </p:xfrm>
        <a:graphic>
          <a:graphicData uri="http://schemas.openxmlformats.org/drawingml/2006/table">
            <a:tbl>
              <a:tblPr/>
              <a:tblGrid>
                <a:gridCol w="1580481"/>
                <a:gridCol w="2667991"/>
              </a:tblGrid>
              <a:tr h="4412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375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92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652197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160722596"/>
              </p:ext>
            </p:extLst>
          </p:nvPr>
        </p:nvGraphicFramePr>
        <p:xfrm>
          <a:off x="467544" y="2740"/>
          <a:ext cx="8424936" cy="67688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2468"/>
                <a:gridCol w="4212468"/>
              </a:tblGrid>
              <a:tr h="468593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DUM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Nejznámější oxidy</a:t>
                      </a:r>
                      <a:endParaRPr lang="cs-CZ" dirty="0"/>
                    </a:p>
                  </a:txBody>
                  <a:tcPr/>
                </a:tc>
              </a:tr>
              <a:tr h="468593">
                <a:tc>
                  <a:txBody>
                    <a:bodyPr/>
                    <a:lstStyle/>
                    <a:p>
                      <a:r>
                        <a:rPr lang="cs-CZ" dirty="0" smtClean="0"/>
                        <a:t>Šablona číslo: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XI</a:t>
                      </a:r>
                      <a:endParaRPr lang="cs-CZ" dirty="0"/>
                    </a:p>
                  </a:txBody>
                  <a:tcPr/>
                </a:tc>
              </a:tr>
              <a:tr h="468593">
                <a:tc>
                  <a:txBody>
                    <a:bodyPr/>
                    <a:lstStyle/>
                    <a:p>
                      <a:r>
                        <a:rPr lang="cs-CZ" dirty="0" smtClean="0"/>
                        <a:t>Sada číslo: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468593">
                <a:tc>
                  <a:txBody>
                    <a:bodyPr/>
                    <a:lstStyle/>
                    <a:p>
                      <a:r>
                        <a:rPr lang="cs-CZ" dirty="0" smtClean="0"/>
                        <a:t>Pořadové číslo DUM: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</a:tr>
              <a:tr h="468593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Iveta Studená</a:t>
                      </a:r>
                      <a:endParaRPr lang="cs-CZ" dirty="0"/>
                    </a:p>
                  </a:txBody>
                  <a:tcPr/>
                </a:tc>
              </a:tr>
              <a:tr h="89664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 je určen pro žáky 8. třídy ZŠ. Popisuje výskyt,</a:t>
                      </a:r>
                      <a:r>
                        <a:rPr lang="cs-CZ" baseline="0" dirty="0" smtClean="0"/>
                        <a:t> vlastnosti a využití základních oxidů. 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996986"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výstup: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Žáci si v</a:t>
                      </a:r>
                      <a:r>
                        <a:rPr lang="cs-CZ" baseline="0" dirty="0" smtClean="0"/>
                        <a:t>ypisují do sešitů výskyt, vlastnosti a využití nejvýznamnějších oxidů. </a:t>
                      </a:r>
                      <a:endParaRPr lang="cs-CZ" dirty="0"/>
                    </a:p>
                  </a:txBody>
                  <a:tcPr/>
                </a:tc>
              </a:tr>
              <a:tr h="4685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Druh učebního materiálu: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PowerPointová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4685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Typická věková skupina: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 – 14 let</a:t>
                      </a:r>
                      <a:endParaRPr lang="cs-CZ" dirty="0"/>
                    </a:p>
                  </a:txBody>
                  <a:tcPr/>
                </a:tc>
              </a:tr>
              <a:tr h="6276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Klíčová</a:t>
                      </a:r>
                      <a:r>
                        <a:rPr lang="cs-CZ" baseline="0" dirty="0" smtClean="0"/>
                        <a:t> slova: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Oxid uhličitý, uhelnatý,</a:t>
                      </a:r>
                      <a:r>
                        <a:rPr lang="cs-CZ" baseline="0" dirty="0" smtClean="0"/>
                        <a:t> siřičitý, vápenatý, křemičitý, hlinitý</a:t>
                      </a:r>
                      <a:endParaRPr lang="cs-CZ" dirty="0"/>
                    </a:p>
                  </a:txBody>
                  <a:tcPr/>
                </a:tc>
              </a:tr>
              <a:tr h="4685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Pomůcky a materiál: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Interaktivní tabule</a:t>
                      </a:r>
                      <a:endParaRPr lang="cs-CZ" dirty="0"/>
                    </a:p>
                  </a:txBody>
                  <a:tcPr/>
                </a:tc>
              </a:tr>
              <a:tr h="4685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Potřebný čas pro výuku DUM: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30 </a:t>
                      </a:r>
                      <a:r>
                        <a:rPr lang="cs-CZ" dirty="0" smtClean="0"/>
                        <a:t>min.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192162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Oxid uhličitý – CO</a:t>
            </a:r>
            <a:r>
              <a:rPr lang="cs-CZ" sz="3200" baseline="-34000" dirty="0" smtClean="0"/>
              <a:t>2</a:t>
            </a:r>
            <a:endParaRPr lang="cs-CZ" baseline="-3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Výskyt: ve vzduchu, uvolňuje se </a:t>
            </a:r>
            <a:r>
              <a:rPr lang="cs-CZ" dirty="0" smtClean="0"/>
              <a:t>                       při </a:t>
            </a:r>
            <a:r>
              <a:rPr lang="cs-CZ" dirty="0" smtClean="0"/>
              <a:t>dýchání, vzniká při dokonalém spalování paliv, při kvašení</a:t>
            </a:r>
          </a:p>
          <a:p>
            <a:r>
              <a:rPr lang="cs-CZ" dirty="0" smtClean="0"/>
              <a:t>Vlastnosti: bezbarvý, nedýchatelný, nehořlavý plyn, těžší než vzduch</a:t>
            </a:r>
          </a:p>
          <a:p>
            <a:r>
              <a:rPr lang="cs-CZ" dirty="0" smtClean="0"/>
              <a:t>Využití: chladicí látka – „suchý led“, </a:t>
            </a:r>
            <a:r>
              <a:rPr lang="cs-CZ" dirty="0" smtClean="0"/>
              <a:t>                   do </a:t>
            </a:r>
            <a:r>
              <a:rPr lang="cs-CZ" dirty="0" smtClean="0"/>
              <a:t>sycených nápojů, hasicí přístroje</a:t>
            </a:r>
          </a:p>
          <a:p>
            <a:r>
              <a:rPr lang="cs-CZ" dirty="0" smtClean="0"/>
              <a:t>Černě značené tlakové láhve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17147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Oxid uhelnatý - CO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Výskyt: vzniká nedokonalým spalováním paliv, součást cigaretového kouře,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zdrojem jsou spalovací motory</a:t>
            </a:r>
          </a:p>
          <a:p>
            <a:r>
              <a:rPr lang="cs-CZ" dirty="0" smtClean="0"/>
              <a:t>Vlastnosti: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prudce jedovatý plyn</a:t>
            </a:r>
            <a:r>
              <a:rPr lang="cs-CZ" dirty="0" smtClean="0"/>
              <a:t>,                   </a:t>
            </a:r>
            <a:r>
              <a:rPr lang="cs-CZ" dirty="0" smtClean="0"/>
              <a:t>bez barvy a zápachu</a:t>
            </a:r>
          </a:p>
          <a:p>
            <a:r>
              <a:rPr lang="cs-CZ" dirty="0" smtClean="0"/>
              <a:t>Využití: palivo (z uhlí)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70288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Oxid siřičitý – SO</a:t>
            </a:r>
            <a:r>
              <a:rPr lang="cs-CZ" baseline="-34000" dirty="0" smtClean="0"/>
              <a:t>2</a:t>
            </a:r>
            <a:endParaRPr lang="cs-CZ" baseline="-3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Výskyt: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vzniká hořením síry</a:t>
            </a:r>
            <a:r>
              <a:rPr lang="cs-CZ" dirty="0" smtClean="0"/>
              <a:t>, při spalování méně kvalitního uhlí</a:t>
            </a:r>
          </a:p>
          <a:p>
            <a:r>
              <a:rPr lang="cs-CZ" dirty="0" smtClean="0"/>
              <a:t>Vlastnosti: bezbarvý, nehořlavý plyn, má štiplavý zápach,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jedovatý</a:t>
            </a:r>
          </a:p>
          <a:p>
            <a:r>
              <a:rPr lang="cs-CZ" dirty="0" smtClean="0"/>
              <a:t>Využití: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výroba kyseliny sírové</a:t>
            </a:r>
            <a:r>
              <a:rPr lang="cs-CZ" dirty="0" smtClean="0"/>
              <a:t>, celulózy, bělení (bavlny),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desinfekce </a:t>
            </a:r>
            <a:r>
              <a:rPr lang="cs-CZ" dirty="0" smtClean="0"/>
              <a:t>(sudů, sklepů, úlů)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62156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Oxid vápenatý - </a:t>
            </a:r>
            <a:r>
              <a:rPr lang="cs-CZ" dirty="0" err="1" smtClean="0"/>
              <a:t>CaO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Výroba: ve vápenkách z vápence</a:t>
            </a:r>
          </a:p>
          <a:p>
            <a:pPr marL="68580" indent="0">
              <a:buNone/>
            </a:pPr>
            <a:r>
              <a:rPr lang="cs-CZ" dirty="0" smtClean="0"/>
              <a:t>CaCO</a:t>
            </a:r>
            <a:r>
              <a:rPr lang="cs-CZ" baseline="-25000" dirty="0" smtClean="0"/>
              <a:t>3</a:t>
            </a:r>
            <a:r>
              <a:rPr lang="cs-CZ" dirty="0" smtClean="0"/>
              <a:t>              </a:t>
            </a:r>
            <a:r>
              <a:rPr lang="cs-CZ" dirty="0" err="1" smtClean="0"/>
              <a:t>CaO</a:t>
            </a:r>
            <a:r>
              <a:rPr lang="cs-CZ" dirty="0" smtClean="0"/>
              <a:t> + CO</a:t>
            </a:r>
            <a:r>
              <a:rPr lang="cs-CZ" baseline="-25000" dirty="0" smtClean="0"/>
              <a:t>2</a:t>
            </a:r>
            <a:endParaRPr lang="cs-CZ" dirty="0" smtClean="0"/>
          </a:p>
          <a:p>
            <a:r>
              <a:rPr lang="cs-CZ" dirty="0" smtClean="0"/>
              <a:t>Vlastnosti: bílá, pevná látka,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žíravina, leptá sliznice i pokožku</a:t>
            </a:r>
          </a:p>
          <a:p>
            <a:r>
              <a:rPr lang="cs-CZ" dirty="0" smtClean="0"/>
              <a:t>Využití: ve stavebnictví (z páleného vápna po přidání vody vzniká hašené vápno), součást cementu, vápnění překyselené půdy</a:t>
            </a:r>
          </a:p>
          <a:p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411760" y="2996952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965036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Oxid křemičitý – SiO</a:t>
            </a:r>
            <a:r>
              <a:rPr lang="cs-CZ" baseline="-34000" dirty="0" smtClean="0"/>
              <a:t>2</a:t>
            </a:r>
            <a:endParaRPr lang="cs-CZ" baseline="-3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Výskyt: nerost zvaný křemen, součást písků, pískovců, žuly</a:t>
            </a:r>
          </a:p>
          <a:p>
            <a:r>
              <a:rPr lang="cs-CZ" dirty="0" smtClean="0"/>
              <a:t>Vlastnosti: těžko tavitelná pevná látka, odolná vůči kyselinám a vodě</a:t>
            </a:r>
          </a:p>
          <a:p>
            <a:r>
              <a:rPr lang="cs-CZ" dirty="0" smtClean="0"/>
              <a:t>Využití: stavebnictví (písek do malty </a:t>
            </a:r>
            <a:r>
              <a:rPr lang="cs-CZ" dirty="0" smtClean="0"/>
              <a:t>                   a </a:t>
            </a:r>
            <a:r>
              <a:rPr lang="cs-CZ" dirty="0" smtClean="0"/>
              <a:t>betonu), </a:t>
            </a:r>
            <a:r>
              <a:rPr lang="cs-CZ" dirty="0" smtClean="0"/>
              <a:t>výroba </a:t>
            </a:r>
            <a:r>
              <a:rPr lang="cs-CZ" dirty="0" smtClean="0"/>
              <a:t>skla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62512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Oxid hlinitý – Al</a:t>
            </a:r>
            <a:r>
              <a:rPr lang="cs-CZ" baseline="-34000" dirty="0" smtClean="0"/>
              <a:t>2</a:t>
            </a:r>
            <a:r>
              <a:rPr lang="cs-CZ" dirty="0" smtClean="0"/>
              <a:t>O</a:t>
            </a:r>
            <a:r>
              <a:rPr lang="cs-CZ" baseline="-34000" dirty="0" smtClean="0"/>
              <a:t>3</a:t>
            </a:r>
            <a:endParaRPr lang="cs-CZ" baseline="-3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Výskyt: nerost zvaný korund - smirek (šedý), drahé kameny – safír (modrý), rubín (červený), součást bauxitu</a:t>
            </a:r>
          </a:p>
          <a:p>
            <a:r>
              <a:rPr lang="cs-CZ" dirty="0" smtClean="0"/>
              <a:t>Využití: </a:t>
            </a:r>
          </a:p>
          <a:p>
            <a:pPr marL="525780" indent="-457200">
              <a:buAutoNum type="alphaLcParenR"/>
            </a:pPr>
            <a:r>
              <a:rPr lang="cs-CZ" dirty="0" smtClean="0"/>
              <a:t>smirek – brusný materiál</a:t>
            </a:r>
          </a:p>
          <a:p>
            <a:pPr marL="525780" indent="-457200">
              <a:buAutoNum type="alphaLcParenR"/>
            </a:pPr>
            <a:r>
              <a:rPr lang="cs-CZ" dirty="0"/>
              <a:t>b</a:t>
            </a:r>
            <a:r>
              <a:rPr lang="cs-CZ" dirty="0" smtClean="0"/>
              <a:t>auxit – výroba hliníku</a:t>
            </a:r>
          </a:p>
          <a:p>
            <a:pPr marL="525780" indent="-457200">
              <a:buAutoNum type="alphaLcParenR"/>
            </a:pPr>
            <a:r>
              <a:rPr lang="cs-CZ" dirty="0"/>
              <a:t>r</a:t>
            </a:r>
            <a:r>
              <a:rPr lang="cs-CZ" dirty="0" smtClean="0"/>
              <a:t>ubín, safír - šperky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84233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6912884" cy="4273700"/>
          </a:xfrm>
        </p:spPr>
        <p:txBody>
          <a:bodyPr>
            <a:normAutofit/>
          </a:bodyPr>
          <a:lstStyle/>
          <a:p>
            <a:r>
              <a:rPr lang="cs-CZ" dirty="0" smtClean="0"/>
              <a:t>1) Který z uvedených oxidů je jedovatý </a:t>
            </a:r>
            <a:r>
              <a:rPr lang="cs-CZ" dirty="0" smtClean="0"/>
              <a:t>               a </a:t>
            </a:r>
            <a:r>
              <a:rPr lang="cs-CZ" dirty="0" smtClean="0"/>
              <a:t>musíš si na něj dávat pozor, protože není cítit?</a:t>
            </a:r>
          </a:p>
          <a:p>
            <a:pPr marL="68580" indent="0">
              <a:buNone/>
            </a:pPr>
            <a:r>
              <a:rPr lang="cs-CZ" dirty="0" smtClean="0"/>
              <a:t>						CO</a:t>
            </a:r>
          </a:p>
          <a:p>
            <a:r>
              <a:rPr lang="cs-CZ" dirty="0" smtClean="0"/>
              <a:t>2) Jmenuj dva oxidy, které se používají </a:t>
            </a:r>
            <a:r>
              <a:rPr lang="cs-CZ" dirty="0" smtClean="0"/>
              <a:t>             ve </a:t>
            </a:r>
            <a:r>
              <a:rPr lang="cs-CZ" dirty="0" smtClean="0"/>
              <a:t>stavebnictví.</a:t>
            </a:r>
          </a:p>
          <a:p>
            <a:pPr marL="68580" indent="0">
              <a:buNone/>
            </a:pPr>
            <a:r>
              <a:rPr lang="cs-CZ" dirty="0" smtClean="0"/>
              <a:t>					</a:t>
            </a:r>
            <a:r>
              <a:rPr lang="cs-CZ" dirty="0" err="1" smtClean="0"/>
              <a:t>CaO</a:t>
            </a:r>
            <a:r>
              <a:rPr lang="cs-CZ" dirty="0" smtClean="0"/>
              <a:t>, SiO</a:t>
            </a:r>
            <a:r>
              <a:rPr lang="cs-CZ" baseline="-34000" dirty="0" smtClean="0"/>
              <a:t>2</a:t>
            </a:r>
          </a:p>
          <a:p>
            <a:r>
              <a:rPr lang="cs-CZ" dirty="0" smtClean="0"/>
              <a:t>3) Uveď vzorec oxidu, který se používá </a:t>
            </a:r>
            <a:r>
              <a:rPr lang="cs-CZ" dirty="0" smtClean="0"/>
              <a:t>při </a:t>
            </a:r>
            <a:r>
              <a:rPr lang="cs-CZ" dirty="0" smtClean="0"/>
              <a:t>výrobě šperků a také jako brusný materiál</a:t>
            </a:r>
          </a:p>
          <a:p>
            <a:pPr marL="68580" indent="0">
              <a:buNone/>
            </a:pPr>
            <a:r>
              <a:rPr lang="cs-CZ" dirty="0"/>
              <a:t>	</a:t>
            </a:r>
            <a:r>
              <a:rPr lang="cs-CZ" dirty="0" smtClean="0"/>
              <a:t>					Al</a:t>
            </a:r>
            <a:r>
              <a:rPr lang="cs-CZ" baseline="-34000" dirty="0" smtClean="0"/>
              <a:t>2</a:t>
            </a:r>
            <a:r>
              <a:rPr lang="cs-CZ" dirty="0" smtClean="0"/>
              <a:t>O</a:t>
            </a:r>
            <a:r>
              <a:rPr lang="cs-CZ" baseline="-34000" dirty="0" smtClean="0"/>
              <a:t>3</a:t>
            </a:r>
            <a:endParaRPr lang="cs-CZ" baseline="-34000" dirty="0"/>
          </a:p>
        </p:txBody>
      </p:sp>
    </p:spTree>
    <p:extLst>
      <p:ext uri="{BB962C8B-B14F-4D97-AF65-F5344CB8AC3E}">
        <p14:creationId xmlns:p14="http://schemas.microsoft.com/office/powerpoint/2010/main" xmlns="" val="3591208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3140968"/>
            <a:ext cx="7024744" cy="1143000"/>
          </a:xfrm>
        </p:spPr>
        <p:txBody>
          <a:bodyPr/>
          <a:lstStyle/>
          <a:p>
            <a:r>
              <a:rPr lang="cs-CZ" dirty="0" smtClean="0"/>
              <a:t>	Děkuji za pozornost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Doporučená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MACH, Jiří; PLUCKOVÁ, Irena; ŠIBOR, Jiří. </a:t>
            </a:r>
            <a:r>
              <a:rPr lang="cs-CZ" sz="1800" i="1" dirty="0" smtClean="0"/>
              <a:t>Chemie pro 8. ročník - Úvod do obecné a anorganické chemie</a:t>
            </a:r>
            <a:r>
              <a:rPr lang="cs-CZ" sz="1800" dirty="0" smtClean="0"/>
              <a:t>. Brno: Nová škola, s.r.o., 2010, ISBN 978-80-7289-133-7.</a:t>
            </a:r>
          </a:p>
          <a:p>
            <a:endParaRPr lang="cs-CZ" dirty="0"/>
          </a:p>
        </p:txBody>
      </p:sp>
    </p:spTree>
  </p:cSld>
  <p:clrMapOvr>
    <a:masterClrMapping/>
  </p:clrMapOvr>
  <p:transition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47</TotalTime>
  <Words>465</Words>
  <Application>Microsoft Office PowerPoint</Application>
  <PresentationFormat>Předvádění na obrazovce (4:3)</PresentationFormat>
  <Paragraphs>70</Paragraphs>
  <Slides>11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Austin</vt:lpstr>
      <vt:lpstr>Nejvýznamnější oxidy</vt:lpstr>
      <vt:lpstr>Snímek 2</vt:lpstr>
      <vt:lpstr>Oxid uhličitý – CO2</vt:lpstr>
      <vt:lpstr>Oxid uhelnatý - CO</vt:lpstr>
      <vt:lpstr>Oxid siřičitý – SO2</vt:lpstr>
      <vt:lpstr>Oxid vápenatý - CaO</vt:lpstr>
      <vt:lpstr>Oxid křemičitý – SiO2</vt:lpstr>
      <vt:lpstr>Oxid hlinitý – Al2O3</vt:lpstr>
      <vt:lpstr>Zopakuj si:</vt:lpstr>
      <vt:lpstr> Děkuji za pozornost</vt:lpstr>
      <vt:lpstr>Doporučená literatura: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Nejznámější oxidy</dc:title>
  <dc:creator>Iveta Studená</dc:creator>
  <cp:lastModifiedBy>Dum</cp:lastModifiedBy>
  <cp:revision>9</cp:revision>
  <dcterms:created xsi:type="dcterms:W3CDTF">2012-05-22T09:01:14Z</dcterms:created>
  <dcterms:modified xsi:type="dcterms:W3CDTF">2012-06-15T10:46:15Z</dcterms:modified>
</cp:coreProperties>
</file>