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3" r:id="rId4"/>
    <p:sldId id="256" r:id="rId5"/>
    <p:sldId id="257" r:id="rId6"/>
    <p:sldId id="258" r:id="rId7"/>
    <p:sldId id="259" r:id="rId8"/>
    <p:sldId id="260" r:id="rId9"/>
    <p:sldId id="264" r:id="rId10"/>
    <p:sldId id="265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84" y="-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D15F7-9B5D-4977-9EF9-4EFFDAD353B7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FA5E2-2A95-40C2-A994-17A8D583C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4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themeOverride" Target="../theme/themeOverr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600" dirty="0" smtClean="0"/>
              <a:t>VY_42_INOVACE_17_1_Konstrukce lichoběžníku - úhlopříčka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Pomocí prezentace opakování vlastností lichoběžníku. Sestrojování lichoběžníku pomocí základen, ramena a úhlopříčky.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25.5.2012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</a:t>
            </a:r>
            <a:r>
              <a:rPr lang="cs-CZ" sz="1400" smtClean="0"/>
              <a:t> 25.5.2012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Konstrukce lichoběžníku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Když známe základny, rameno a úhlopříčku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 – lichoběžník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  <a:prstDash val="dash"/>
          </a:ln>
        </p:spPr>
        <p:txBody>
          <a:bodyPr/>
          <a:lstStyle/>
          <a:p>
            <a:r>
              <a:rPr lang="cs-CZ" dirty="0" smtClean="0"/>
              <a:t>V lichoběžníku jsou dvě protější strany rovnoběžné a zbývající dvě strany různoběžné.</a:t>
            </a:r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1403648" y="3068960"/>
            <a:ext cx="6480720" cy="2376264"/>
          </a:xfrm>
          <a:custGeom>
            <a:avLst/>
            <a:gdLst>
              <a:gd name="connsiteX0" fmla="*/ 0 w 5400600"/>
              <a:gd name="connsiteY0" fmla="*/ 2376264 h 2376264"/>
              <a:gd name="connsiteX1" fmla="*/ 1504912 w 5400600"/>
              <a:gd name="connsiteY1" fmla="*/ 0 h 2376264"/>
              <a:gd name="connsiteX2" fmla="*/ 5400600 w 5400600"/>
              <a:gd name="connsiteY2" fmla="*/ 0 h 2376264"/>
              <a:gd name="connsiteX3" fmla="*/ 3895688 w 5400600"/>
              <a:gd name="connsiteY3" fmla="*/ 2376264 h 2376264"/>
              <a:gd name="connsiteX4" fmla="*/ 0 w 5400600"/>
              <a:gd name="connsiteY4" fmla="*/ 2376264 h 2376264"/>
              <a:gd name="connsiteX0" fmla="*/ 0 w 4392488"/>
              <a:gd name="connsiteY0" fmla="*/ 2376264 h 2376264"/>
              <a:gd name="connsiteX1" fmla="*/ 1504912 w 4392488"/>
              <a:gd name="connsiteY1" fmla="*/ 0 h 2376264"/>
              <a:gd name="connsiteX2" fmla="*/ 4392488 w 4392488"/>
              <a:gd name="connsiteY2" fmla="*/ 0 h 2376264"/>
              <a:gd name="connsiteX3" fmla="*/ 3895688 w 4392488"/>
              <a:gd name="connsiteY3" fmla="*/ 2376264 h 2376264"/>
              <a:gd name="connsiteX4" fmla="*/ 0 w 4392488"/>
              <a:gd name="connsiteY4" fmla="*/ 2376264 h 2376264"/>
              <a:gd name="connsiteX0" fmla="*/ 0 w 5688632"/>
              <a:gd name="connsiteY0" fmla="*/ 2376264 h 2376264"/>
              <a:gd name="connsiteX1" fmla="*/ 1504912 w 5688632"/>
              <a:gd name="connsiteY1" fmla="*/ 0 h 2376264"/>
              <a:gd name="connsiteX2" fmla="*/ 4392488 w 5688632"/>
              <a:gd name="connsiteY2" fmla="*/ 0 h 2376264"/>
              <a:gd name="connsiteX3" fmla="*/ 5688632 w 5688632"/>
              <a:gd name="connsiteY3" fmla="*/ 2376264 h 2376264"/>
              <a:gd name="connsiteX4" fmla="*/ 0 w 5688632"/>
              <a:gd name="connsiteY4" fmla="*/ 2376264 h 2376264"/>
              <a:gd name="connsiteX0" fmla="*/ 0 w 6480720"/>
              <a:gd name="connsiteY0" fmla="*/ 2376264 h 2376264"/>
              <a:gd name="connsiteX1" fmla="*/ 2297000 w 6480720"/>
              <a:gd name="connsiteY1" fmla="*/ 0 h 2376264"/>
              <a:gd name="connsiteX2" fmla="*/ 5184576 w 6480720"/>
              <a:gd name="connsiteY2" fmla="*/ 0 h 2376264"/>
              <a:gd name="connsiteX3" fmla="*/ 6480720 w 6480720"/>
              <a:gd name="connsiteY3" fmla="*/ 2376264 h 2376264"/>
              <a:gd name="connsiteX4" fmla="*/ 0 w 6480720"/>
              <a:gd name="connsiteY4" fmla="*/ 2376264 h 2376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0720" h="2376264">
                <a:moveTo>
                  <a:pt x="0" y="2376264"/>
                </a:moveTo>
                <a:lnTo>
                  <a:pt x="2297000" y="0"/>
                </a:lnTo>
                <a:lnTo>
                  <a:pt x="5184576" y="0"/>
                </a:lnTo>
                <a:lnTo>
                  <a:pt x="6480720" y="2376264"/>
                </a:lnTo>
                <a:lnTo>
                  <a:pt x="0" y="2376264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98630" y="5384829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78602" y="5384829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02886" y="2576517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2576517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88024" y="5373216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3789040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94342" y="2564904"/>
            <a:ext cx="325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68390" y="3728645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3568" y="5877272"/>
            <a:ext cx="20677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a, c - základny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3347864" y="5877272"/>
            <a:ext cx="198278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b, d - ramena</a:t>
            </a:r>
            <a:endParaRPr lang="cs-CZ" sz="2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084168" y="5877272"/>
            <a:ext cx="27647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AC, BD - úhlopříčky</a:t>
            </a:r>
            <a:endParaRPr lang="cs-CZ" sz="2600" dirty="0"/>
          </a:p>
        </p:txBody>
      </p:sp>
      <p:cxnSp>
        <p:nvCxnSpPr>
          <p:cNvPr id="53" name="Přímá spojovací čára 52"/>
          <p:cNvCxnSpPr>
            <a:stCxn id="4" idx="0"/>
            <a:endCxn id="4" idx="2"/>
          </p:cNvCxnSpPr>
          <p:nvPr/>
        </p:nvCxnSpPr>
        <p:spPr>
          <a:xfrm flipV="1">
            <a:off x="1403648" y="3068960"/>
            <a:ext cx="5184576" cy="237626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4" idx="1"/>
            <a:endCxn id="4" idx="3"/>
          </p:cNvCxnSpPr>
          <p:nvPr/>
        </p:nvCxnSpPr>
        <p:spPr>
          <a:xfrm>
            <a:off x="3700648" y="3068960"/>
            <a:ext cx="4183720" cy="237626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41" grpId="0"/>
      <p:bldP spid="50" grpId="0"/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lichoběžník ABCD</a:t>
            </a:r>
            <a:br>
              <a:rPr lang="cs-CZ" dirty="0" smtClean="0"/>
            </a:br>
            <a:r>
              <a:rPr lang="cs-CZ" dirty="0" smtClean="0"/>
              <a:t>a = 6 cm, b = 4 cm, c = 2,5 cm, │AC│ = 5 cm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Náčrt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Načrtneme  obrázek a vyznačíme barevně známé údaje.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4355976" y="3140968"/>
            <a:ext cx="4392488" cy="2088232"/>
          </a:xfrm>
          <a:custGeom>
            <a:avLst/>
            <a:gdLst>
              <a:gd name="connsiteX0" fmla="*/ 0 w 4428000"/>
              <a:gd name="connsiteY0" fmla="*/ 2088232 h 2088232"/>
              <a:gd name="connsiteX1" fmla="*/ 1257951 w 4428000"/>
              <a:gd name="connsiteY1" fmla="*/ 0 h 2088232"/>
              <a:gd name="connsiteX2" fmla="*/ 4428000 w 4428000"/>
              <a:gd name="connsiteY2" fmla="*/ 0 h 2088232"/>
              <a:gd name="connsiteX3" fmla="*/ 3170049 w 4428000"/>
              <a:gd name="connsiteY3" fmla="*/ 2088232 h 2088232"/>
              <a:gd name="connsiteX4" fmla="*/ 0 w 4428000"/>
              <a:gd name="connsiteY4" fmla="*/ 2088232 h 2088232"/>
              <a:gd name="connsiteX0" fmla="*/ 0 w 4464496"/>
              <a:gd name="connsiteY0" fmla="*/ 2088232 h 2088232"/>
              <a:gd name="connsiteX1" fmla="*/ 1257951 w 4464496"/>
              <a:gd name="connsiteY1" fmla="*/ 0 h 2088232"/>
              <a:gd name="connsiteX2" fmla="*/ 4464496 w 4464496"/>
              <a:gd name="connsiteY2" fmla="*/ 0 h 2088232"/>
              <a:gd name="connsiteX3" fmla="*/ 3170049 w 4464496"/>
              <a:gd name="connsiteY3" fmla="*/ 2088232 h 2088232"/>
              <a:gd name="connsiteX4" fmla="*/ 0 w 4464496"/>
              <a:gd name="connsiteY4" fmla="*/ 2088232 h 2088232"/>
              <a:gd name="connsiteX0" fmla="*/ 0 w 4464496"/>
              <a:gd name="connsiteY0" fmla="*/ 2088232 h 2160240"/>
              <a:gd name="connsiteX1" fmla="*/ 1257951 w 4464496"/>
              <a:gd name="connsiteY1" fmla="*/ 0 h 2160240"/>
              <a:gd name="connsiteX2" fmla="*/ 4464496 w 4464496"/>
              <a:gd name="connsiteY2" fmla="*/ 0 h 2160240"/>
              <a:gd name="connsiteX3" fmla="*/ 4392488 w 4464496"/>
              <a:gd name="connsiteY3" fmla="*/ 2160240 h 2160240"/>
              <a:gd name="connsiteX4" fmla="*/ 0 w 4464496"/>
              <a:gd name="connsiteY4" fmla="*/ 2088232 h 2160240"/>
              <a:gd name="connsiteX0" fmla="*/ 0 w 4392488"/>
              <a:gd name="connsiteY0" fmla="*/ 2088232 h 2160240"/>
              <a:gd name="connsiteX1" fmla="*/ 1257951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160240"/>
              <a:gd name="connsiteX1" fmla="*/ 1152128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672408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456384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92488" h="2088232">
                <a:moveTo>
                  <a:pt x="0" y="2088232"/>
                </a:moveTo>
                <a:lnTo>
                  <a:pt x="1152128" y="0"/>
                </a:lnTo>
                <a:lnTo>
                  <a:pt x="3456384" y="0"/>
                </a:lnTo>
                <a:lnTo>
                  <a:pt x="4392488" y="2088232"/>
                </a:lnTo>
                <a:lnTo>
                  <a:pt x="0" y="2088232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>
            <a:endCxn id="10" idx="3"/>
          </p:cNvCxnSpPr>
          <p:nvPr/>
        </p:nvCxnSpPr>
        <p:spPr>
          <a:xfrm>
            <a:off x="4355976" y="5229200"/>
            <a:ext cx="439248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067944" y="515719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659470" y="516880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786710" y="2720533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131078" y="2720533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36568" y="5157192"/>
            <a:ext cx="855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6 cm</a:t>
            </a:r>
            <a:endParaRPr lang="cs-CZ" sz="2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244408" y="3789040"/>
            <a:ext cx="82758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4 cm</a:t>
            </a:r>
            <a:endParaRPr lang="cs-CZ" sz="2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00192" y="4016677"/>
            <a:ext cx="855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5 cm</a:t>
            </a:r>
            <a:endParaRPr lang="cs-CZ" sz="2600" dirty="0"/>
          </a:p>
        </p:txBody>
      </p:sp>
      <p:cxnSp>
        <p:nvCxnSpPr>
          <p:cNvPr id="19" name="Přímá spojovací čára 18"/>
          <p:cNvCxnSpPr>
            <a:stCxn id="10" idx="2"/>
            <a:endCxn id="10" idx="3"/>
          </p:cNvCxnSpPr>
          <p:nvPr/>
        </p:nvCxnSpPr>
        <p:spPr>
          <a:xfrm>
            <a:off x="7812359" y="3140968"/>
            <a:ext cx="936105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0" idx="2"/>
            <a:endCxn id="10" idx="1"/>
          </p:cNvCxnSpPr>
          <p:nvPr/>
        </p:nvCxnSpPr>
        <p:spPr>
          <a:xfrm flipH="1">
            <a:off x="5508104" y="3140968"/>
            <a:ext cx="230425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10" idx="2"/>
            <a:endCxn id="10" idx="0"/>
          </p:cNvCxnSpPr>
          <p:nvPr/>
        </p:nvCxnSpPr>
        <p:spPr>
          <a:xfrm flipH="1">
            <a:off x="4355976" y="3140968"/>
            <a:ext cx="3456383" cy="208823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6300192" y="2636912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2,5 cm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0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Rozbor	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Promyslet si, jak postupovat u konstrukce.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Zápis konstrukce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174875"/>
            <a:ext cx="4283968" cy="395128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600" dirty="0" smtClean="0"/>
              <a:t>AB; │AB│ = 6 cm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;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1</a:t>
            </a:r>
            <a:r>
              <a:rPr lang="cs-CZ" sz="2600" dirty="0" smtClean="0"/>
              <a:t>(A; 5 cm)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r>
              <a:rPr lang="cs-CZ" sz="2600" dirty="0" smtClean="0"/>
              <a:t>; k</a:t>
            </a:r>
            <a:r>
              <a:rPr lang="cs-CZ" sz="2600" baseline="-25000" dirty="0" smtClean="0"/>
              <a:t>2</a:t>
            </a:r>
            <a:r>
              <a:rPr lang="cs-CZ" sz="2600" dirty="0" smtClean="0"/>
              <a:t>(B; 4 cm)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C; </a:t>
            </a:r>
            <a:r>
              <a:rPr lang="cs-CZ" sz="2600" dirty="0" err="1" smtClean="0"/>
              <a:t>C</a:t>
            </a:r>
            <a:r>
              <a:rPr lang="cs-CZ" sz="2600" dirty="0" smtClean="0">
                <a:sym typeface="Symbol" pitchFamily="18" charset="2"/>
              </a:rPr>
              <a:t>  k</a:t>
            </a:r>
            <a:r>
              <a:rPr lang="cs-CZ" sz="2600" baseline="-25000" dirty="0" smtClean="0">
                <a:sym typeface="Symbol" pitchFamily="18" charset="2"/>
              </a:rPr>
              <a:t>1</a:t>
            </a:r>
            <a:r>
              <a:rPr lang="cs-CZ" sz="2600" dirty="0" smtClean="0">
                <a:sym typeface="Symbol" pitchFamily="18" charset="2"/>
              </a:rPr>
              <a:t>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p; </a:t>
            </a:r>
            <a:r>
              <a:rPr lang="cs-CZ" sz="2600" dirty="0" err="1" smtClean="0"/>
              <a:t>p</a:t>
            </a:r>
            <a:r>
              <a:rPr lang="cs-CZ" sz="2600" dirty="0" smtClean="0"/>
              <a:t> </a:t>
            </a:r>
            <a:r>
              <a:rPr lang="cs-CZ" sz="2600" dirty="0" err="1" smtClean="0"/>
              <a:t>ll</a:t>
            </a:r>
            <a:r>
              <a:rPr lang="cs-CZ" sz="2600" dirty="0" smtClean="0"/>
              <a:t> AB, C </a:t>
            </a:r>
            <a:r>
              <a:rPr lang="cs-CZ" sz="2600" dirty="0" smtClean="0">
                <a:sym typeface="Symbol" pitchFamily="18" charset="2"/>
              </a:rPr>
              <a:t> p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h; </a:t>
            </a:r>
            <a:r>
              <a:rPr lang="cs-CZ" sz="2600" dirty="0" err="1" smtClean="0">
                <a:sym typeface="Symbol" pitchFamily="18" charset="2"/>
              </a:rPr>
              <a:t>h</a:t>
            </a:r>
            <a:r>
              <a:rPr lang="cs-CZ" sz="2600" dirty="0" smtClean="0">
                <a:sym typeface="Symbol" pitchFamily="18" charset="2"/>
              </a:rPr>
              <a:t>(C; 2,5 cm)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D; </a:t>
            </a:r>
            <a:r>
              <a:rPr lang="cs-CZ" sz="2600" dirty="0" err="1" smtClean="0">
                <a:sym typeface="Symbol" pitchFamily="18" charset="2"/>
              </a:rPr>
              <a:t>D</a:t>
            </a:r>
            <a:r>
              <a:rPr lang="cs-CZ" sz="2600" dirty="0" smtClean="0">
                <a:sym typeface="Symbol" pitchFamily="18" charset="2"/>
              </a:rPr>
              <a:t>  p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600" dirty="0" smtClean="0"/>
              <a:t>h</a:t>
            </a:r>
            <a:r>
              <a:rPr lang="cs-CZ" sz="2600" dirty="0" smtClean="0">
                <a:sym typeface="Symbol" pitchFamily="18" charset="2"/>
              </a:rPr>
              <a:t>,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D        BCA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lichoběžník ABCD</a:t>
            </a:r>
          </a:p>
        </p:txBody>
      </p:sp>
      <p:sp>
        <p:nvSpPr>
          <p:cNvPr id="24" name="Volný tvar 23"/>
          <p:cNvSpPr/>
          <p:nvPr/>
        </p:nvSpPr>
        <p:spPr>
          <a:xfrm>
            <a:off x="179512" y="3501008"/>
            <a:ext cx="4392488" cy="2088232"/>
          </a:xfrm>
          <a:custGeom>
            <a:avLst/>
            <a:gdLst>
              <a:gd name="connsiteX0" fmla="*/ 0 w 4428000"/>
              <a:gd name="connsiteY0" fmla="*/ 2088232 h 2088232"/>
              <a:gd name="connsiteX1" fmla="*/ 1257951 w 4428000"/>
              <a:gd name="connsiteY1" fmla="*/ 0 h 2088232"/>
              <a:gd name="connsiteX2" fmla="*/ 4428000 w 4428000"/>
              <a:gd name="connsiteY2" fmla="*/ 0 h 2088232"/>
              <a:gd name="connsiteX3" fmla="*/ 3170049 w 4428000"/>
              <a:gd name="connsiteY3" fmla="*/ 2088232 h 2088232"/>
              <a:gd name="connsiteX4" fmla="*/ 0 w 4428000"/>
              <a:gd name="connsiteY4" fmla="*/ 2088232 h 2088232"/>
              <a:gd name="connsiteX0" fmla="*/ 0 w 4464496"/>
              <a:gd name="connsiteY0" fmla="*/ 2088232 h 2088232"/>
              <a:gd name="connsiteX1" fmla="*/ 1257951 w 4464496"/>
              <a:gd name="connsiteY1" fmla="*/ 0 h 2088232"/>
              <a:gd name="connsiteX2" fmla="*/ 4464496 w 4464496"/>
              <a:gd name="connsiteY2" fmla="*/ 0 h 2088232"/>
              <a:gd name="connsiteX3" fmla="*/ 3170049 w 4464496"/>
              <a:gd name="connsiteY3" fmla="*/ 2088232 h 2088232"/>
              <a:gd name="connsiteX4" fmla="*/ 0 w 4464496"/>
              <a:gd name="connsiteY4" fmla="*/ 2088232 h 2088232"/>
              <a:gd name="connsiteX0" fmla="*/ 0 w 4464496"/>
              <a:gd name="connsiteY0" fmla="*/ 2088232 h 2160240"/>
              <a:gd name="connsiteX1" fmla="*/ 1257951 w 4464496"/>
              <a:gd name="connsiteY1" fmla="*/ 0 h 2160240"/>
              <a:gd name="connsiteX2" fmla="*/ 4464496 w 4464496"/>
              <a:gd name="connsiteY2" fmla="*/ 0 h 2160240"/>
              <a:gd name="connsiteX3" fmla="*/ 4392488 w 4464496"/>
              <a:gd name="connsiteY3" fmla="*/ 2160240 h 2160240"/>
              <a:gd name="connsiteX4" fmla="*/ 0 w 4464496"/>
              <a:gd name="connsiteY4" fmla="*/ 2088232 h 2160240"/>
              <a:gd name="connsiteX0" fmla="*/ 0 w 4392488"/>
              <a:gd name="connsiteY0" fmla="*/ 2088232 h 2160240"/>
              <a:gd name="connsiteX1" fmla="*/ 1257951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160240"/>
              <a:gd name="connsiteX1" fmla="*/ 1152128 w 4392488"/>
              <a:gd name="connsiteY1" fmla="*/ 0 h 2160240"/>
              <a:gd name="connsiteX2" fmla="*/ 3672408 w 4392488"/>
              <a:gd name="connsiteY2" fmla="*/ 0 h 2160240"/>
              <a:gd name="connsiteX3" fmla="*/ 4392488 w 4392488"/>
              <a:gd name="connsiteY3" fmla="*/ 2160240 h 2160240"/>
              <a:gd name="connsiteX4" fmla="*/ 0 w 4392488"/>
              <a:gd name="connsiteY4" fmla="*/ 2088232 h 2160240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672408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  <a:gd name="connsiteX0" fmla="*/ 0 w 4392488"/>
              <a:gd name="connsiteY0" fmla="*/ 2088232 h 2088232"/>
              <a:gd name="connsiteX1" fmla="*/ 1152128 w 4392488"/>
              <a:gd name="connsiteY1" fmla="*/ 0 h 2088232"/>
              <a:gd name="connsiteX2" fmla="*/ 3456384 w 4392488"/>
              <a:gd name="connsiteY2" fmla="*/ 0 h 2088232"/>
              <a:gd name="connsiteX3" fmla="*/ 4392488 w 4392488"/>
              <a:gd name="connsiteY3" fmla="*/ 2088232 h 2088232"/>
              <a:gd name="connsiteX4" fmla="*/ 0 w 4392488"/>
              <a:gd name="connsiteY4" fmla="*/ 2088232 h 2088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92488" h="2088232">
                <a:moveTo>
                  <a:pt x="0" y="2088232"/>
                </a:moveTo>
                <a:lnTo>
                  <a:pt x="1152128" y="0"/>
                </a:lnTo>
                <a:lnTo>
                  <a:pt x="3456384" y="0"/>
                </a:lnTo>
                <a:lnTo>
                  <a:pt x="4392488" y="2088232"/>
                </a:lnTo>
                <a:lnTo>
                  <a:pt x="0" y="2088232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179512" y="5589240"/>
            <a:ext cx="439248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635896" y="3501008"/>
            <a:ext cx="936105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H="1">
            <a:off x="1331640" y="3501008"/>
            <a:ext cx="2304255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179512" y="3501008"/>
            <a:ext cx="3456383" cy="2088232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1979712" y="3008565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2,5 cm</a:t>
            </a:r>
            <a:endParaRPr lang="cs-CZ" sz="2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067944" y="4077072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4 cm</a:t>
            </a:r>
            <a:endParaRPr lang="cs-CZ" sz="2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835696" y="5600853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6 cm</a:t>
            </a:r>
            <a:endParaRPr lang="cs-CZ" sz="2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051720" y="4304709"/>
            <a:ext cx="11521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5 cm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-36512" y="55288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427984" y="5528845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026622" y="306896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491880" y="3068960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43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lichoběžník ABCD</a:t>
            </a:r>
            <a:br>
              <a:rPr lang="cs-CZ" dirty="0" smtClean="0"/>
            </a:br>
            <a:r>
              <a:rPr lang="cs-CZ" dirty="0" smtClean="0"/>
              <a:t>a = 6 cm, b = 4 cm, c = 2,5 cm, │AC│ = 5 cm</a:t>
            </a:r>
            <a:endParaRPr lang="cs-CZ" dirty="0"/>
          </a:p>
        </p:txBody>
      </p:sp>
      <p:cxnSp>
        <p:nvCxnSpPr>
          <p:cNvPr id="45" name="Přímá spojovací šipka 44"/>
          <p:cNvCxnSpPr/>
          <p:nvPr/>
        </p:nvCxnSpPr>
        <p:spPr>
          <a:xfrm>
            <a:off x="7884368" y="5229200"/>
            <a:ext cx="36004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7884368" y="5085184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louk 46"/>
          <p:cNvSpPr/>
          <p:nvPr/>
        </p:nvSpPr>
        <p:spPr>
          <a:xfrm>
            <a:off x="-3636912" y="1700808"/>
            <a:ext cx="7920000" cy="7920000"/>
          </a:xfrm>
          <a:prstGeom prst="arc">
            <a:avLst>
              <a:gd name="adj1" fmla="val 18765607"/>
              <a:gd name="adj2" fmla="val 2015177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3186862" y="2636912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49" name="Oblouk 48"/>
          <p:cNvSpPr/>
          <p:nvPr/>
        </p:nvSpPr>
        <p:spPr>
          <a:xfrm>
            <a:off x="2268264" y="3285504"/>
            <a:ext cx="4680000" cy="4680000"/>
          </a:xfrm>
          <a:prstGeom prst="arc">
            <a:avLst>
              <a:gd name="adj1" fmla="val 14112077"/>
              <a:gd name="adj2" fmla="val 1597747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4139952" y="2852936"/>
            <a:ext cx="5040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cxnSp>
        <p:nvCxnSpPr>
          <p:cNvPr id="52" name="Přímá spojovací čára 51"/>
          <p:cNvCxnSpPr/>
          <p:nvPr/>
        </p:nvCxnSpPr>
        <p:spPr>
          <a:xfrm>
            <a:off x="179512" y="3501008"/>
            <a:ext cx="4392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107504" y="3356992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dirty="0"/>
          </a:p>
        </p:txBody>
      </p:sp>
      <p:sp>
        <p:nvSpPr>
          <p:cNvPr id="58" name="Oblouk 57"/>
          <p:cNvSpPr/>
          <p:nvPr/>
        </p:nvSpPr>
        <p:spPr>
          <a:xfrm>
            <a:off x="1331640" y="1052736"/>
            <a:ext cx="4860000" cy="4860000"/>
          </a:xfrm>
          <a:prstGeom prst="arc">
            <a:avLst>
              <a:gd name="adj1" fmla="val 10096205"/>
              <a:gd name="adj2" fmla="val 1161546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1314654" y="2864549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7" grpId="0" animBg="1"/>
      <p:bldP spid="48" grpId="0"/>
      <p:bldP spid="49" grpId="0" animBg="1"/>
      <p:bldP spid="50" grpId="0"/>
      <p:bldP spid="57" grpId="0"/>
      <p:bldP spid="58" grpId="0" animBg="1"/>
      <p:bldP spid="5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/>
              <a:t>Konstrukce podle zápisu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AB; │AB│ = 6 cm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r>
              <a:rPr lang="cs-CZ" sz="2600" dirty="0" smtClean="0"/>
              <a:t>;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1</a:t>
            </a:r>
            <a:r>
              <a:rPr lang="cs-CZ" sz="2600" dirty="0" smtClean="0"/>
              <a:t>(A; 5 cm)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r>
              <a:rPr lang="cs-CZ" sz="2600" dirty="0" smtClean="0"/>
              <a:t>; </a:t>
            </a:r>
            <a:r>
              <a:rPr lang="cs-CZ" sz="2600" dirty="0" err="1" smtClean="0"/>
              <a:t>k</a:t>
            </a:r>
            <a:r>
              <a:rPr lang="cs-CZ" sz="2600" baseline="-25000" dirty="0" err="1" smtClean="0"/>
              <a:t>2</a:t>
            </a:r>
            <a:r>
              <a:rPr lang="cs-CZ" sz="2600" dirty="0" smtClean="0"/>
              <a:t>(B; 4 cm)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C; </a:t>
            </a:r>
            <a:r>
              <a:rPr lang="cs-CZ" sz="2600" dirty="0" err="1" smtClean="0"/>
              <a:t>C</a:t>
            </a:r>
            <a:r>
              <a:rPr lang="cs-CZ" sz="2600" dirty="0" smtClean="0">
                <a:sym typeface="Symbol" pitchFamily="18" charset="2"/>
              </a:rPr>
              <a:t>  k</a:t>
            </a:r>
            <a:r>
              <a:rPr lang="cs-CZ" sz="2600" baseline="-25000" dirty="0" smtClean="0">
                <a:sym typeface="Symbol" pitchFamily="18" charset="2"/>
              </a:rPr>
              <a:t>1</a:t>
            </a:r>
            <a:r>
              <a:rPr lang="cs-CZ" sz="2600" dirty="0" smtClean="0">
                <a:sym typeface="Symbol" pitchFamily="18" charset="2"/>
              </a:rPr>
              <a:t>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p; </a:t>
            </a:r>
            <a:r>
              <a:rPr lang="cs-CZ" sz="2600" dirty="0" err="1" smtClean="0"/>
              <a:t>p</a:t>
            </a:r>
            <a:r>
              <a:rPr lang="cs-CZ" sz="2600" dirty="0" smtClean="0"/>
              <a:t> </a:t>
            </a:r>
            <a:r>
              <a:rPr lang="cs-CZ" sz="2600" dirty="0" err="1" smtClean="0"/>
              <a:t>ll</a:t>
            </a:r>
            <a:r>
              <a:rPr lang="cs-CZ" sz="2600" dirty="0" smtClean="0"/>
              <a:t> AB, C </a:t>
            </a:r>
            <a:r>
              <a:rPr lang="cs-CZ" sz="2600" dirty="0" smtClean="0">
                <a:sym typeface="Symbol" pitchFamily="18" charset="2"/>
              </a:rPr>
              <a:t> p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h; </a:t>
            </a:r>
            <a:r>
              <a:rPr lang="cs-CZ" sz="2600" dirty="0" err="1" smtClean="0">
                <a:sym typeface="Symbol" pitchFamily="18" charset="2"/>
              </a:rPr>
              <a:t>h</a:t>
            </a:r>
            <a:r>
              <a:rPr lang="cs-CZ" sz="2600" dirty="0" smtClean="0">
                <a:sym typeface="Symbol" pitchFamily="18" charset="2"/>
              </a:rPr>
              <a:t>(C; 2,5 cm)</a:t>
            </a:r>
          </a:p>
          <a:p>
            <a:pPr marL="457200" indent="-457200">
              <a:buAutoNum type="arabicPeriod"/>
            </a:pPr>
            <a:r>
              <a:rPr lang="cs-CZ" sz="2600" dirty="0" smtClean="0">
                <a:sym typeface="Symbol" pitchFamily="18" charset="2"/>
              </a:rPr>
              <a:t>D; </a:t>
            </a:r>
            <a:r>
              <a:rPr lang="cs-CZ" sz="2600" dirty="0" err="1" smtClean="0">
                <a:sym typeface="Symbol" pitchFamily="18" charset="2"/>
              </a:rPr>
              <a:t>D</a:t>
            </a:r>
            <a:r>
              <a:rPr lang="cs-CZ" sz="2600" dirty="0" smtClean="0">
                <a:sym typeface="Symbol" pitchFamily="18" charset="2"/>
              </a:rPr>
              <a:t>  p </a:t>
            </a:r>
            <a:r>
              <a:rPr lang="cs-CZ" sz="2600" b="1" dirty="0" smtClean="0">
                <a:sym typeface="Symbol" pitchFamily="18" charset="2"/>
              </a:rPr>
              <a:t> </a:t>
            </a:r>
            <a:r>
              <a:rPr lang="cs-CZ" sz="2600" dirty="0" smtClean="0"/>
              <a:t>h</a:t>
            </a:r>
            <a:r>
              <a:rPr lang="cs-CZ" sz="2600" dirty="0" smtClean="0">
                <a:sym typeface="Symbol" pitchFamily="18" charset="2"/>
              </a:rPr>
              <a:t>,</a:t>
            </a:r>
            <a:r>
              <a:rPr lang="cs-CZ" sz="2600" dirty="0" smtClean="0"/>
              <a:t> </a:t>
            </a:r>
            <a:r>
              <a:rPr lang="cs-CZ" sz="2600" dirty="0" smtClean="0">
                <a:sym typeface="Symbol" pitchFamily="18" charset="2"/>
              </a:rPr>
              <a:t>D        BCA</a:t>
            </a:r>
          </a:p>
          <a:p>
            <a:pPr marL="457200" indent="-457200">
              <a:buAutoNum type="arabicPeriod"/>
            </a:pPr>
            <a:r>
              <a:rPr lang="cs-CZ" sz="2600" dirty="0" smtClean="0"/>
              <a:t>lichoběžník ABCD</a:t>
            </a:r>
          </a:p>
          <a:p>
            <a:pPr>
              <a:buNone/>
            </a:pPr>
            <a:endParaRPr lang="cs-CZ" sz="3200" b="1" dirty="0"/>
          </a:p>
        </p:txBody>
      </p:sp>
      <p:sp>
        <p:nvSpPr>
          <p:cNvPr id="34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lichoběžník ABCD</a:t>
            </a:r>
            <a:br>
              <a:rPr lang="cs-CZ" dirty="0" smtClean="0"/>
            </a:br>
            <a:r>
              <a:rPr lang="cs-CZ" dirty="0" smtClean="0"/>
              <a:t>a = 6 cm, b = 4 cm, c = 2,5 cm, │AC│ = 5 cm</a:t>
            </a:r>
            <a:endParaRPr lang="cs-CZ" dirty="0"/>
          </a:p>
        </p:txBody>
      </p:sp>
      <p:cxnSp>
        <p:nvCxnSpPr>
          <p:cNvPr id="36" name="Přímá spojovací šipka 35"/>
          <p:cNvCxnSpPr/>
          <p:nvPr/>
        </p:nvCxnSpPr>
        <p:spPr>
          <a:xfrm>
            <a:off x="3491880" y="5229200"/>
            <a:ext cx="360040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3491880" y="5085184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4932040" y="5733256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olný tvar 39"/>
          <p:cNvSpPr/>
          <p:nvPr/>
        </p:nvSpPr>
        <p:spPr>
          <a:xfrm>
            <a:off x="5046562" y="5625296"/>
            <a:ext cx="0" cy="243069"/>
          </a:xfrm>
          <a:custGeom>
            <a:avLst/>
            <a:gdLst>
              <a:gd name="connsiteX0" fmla="*/ 0 w 0"/>
              <a:gd name="connsiteY0" fmla="*/ 0 h 243069"/>
              <a:gd name="connsiteX1" fmla="*/ 0 w 0"/>
              <a:gd name="connsiteY1" fmla="*/ 243069 h 2430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43069">
                <a:moveTo>
                  <a:pt x="0" y="0"/>
                </a:moveTo>
                <a:lnTo>
                  <a:pt x="0" y="243069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8762035" y="5613722"/>
            <a:ext cx="0" cy="254643"/>
          </a:xfrm>
          <a:custGeom>
            <a:avLst/>
            <a:gdLst>
              <a:gd name="connsiteX0" fmla="*/ 0 w 0"/>
              <a:gd name="connsiteY0" fmla="*/ 0 h 254643"/>
              <a:gd name="connsiteX1" fmla="*/ 0 w 0"/>
              <a:gd name="connsiteY1" fmla="*/ 254643 h 254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54643">
                <a:moveTo>
                  <a:pt x="0" y="0"/>
                </a:moveTo>
                <a:lnTo>
                  <a:pt x="0" y="254643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4915054" y="580526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598682" y="5805264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51" name="Oblouk 50"/>
          <p:cNvSpPr/>
          <p:nvPr/>
        </p:nvSpPr>
        <p:spPr>
          <a:xfrm>
            <a:off x="468424" y="2349760"/>
            <a:ext cx="7920000" cy="7920000"/>
          </a:xfrm>
          <a:prstGeom prst="arc">
            <a:avLst>
              <a:gd name="adj1" fmla="val 18231217"/>
              <a:gd name="adj2" fmla="val 199694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louk 57"/>
          <p:cNvSpPr/>
          <p:nvPr/>
        </p:nvSpPr>
        <p:spPr>
          <a:xfrm>
            <a:off x="6300712" y="3356992"/>
            <a:ext cx="4680000" cy="4680000"/>
          </a:xfrm>
          <a:prstGeom prst="arc">
            <a:avLst>
              <a:gd name="adj1" fmla="val 13724166"/>
              <a:gd name="adj2" fmla="val 1602467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6732240" y="2780928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8100392" y="2924944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236296" y="3212976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62" name="Přímá spojovací čára 61"/>
          <p:cNvCxnSpPr/>
          <p:nvPr/>
        </p:nvCxnSpPr>
        <p:spPr>
          <a:xfrm>
            <a:off x="4788024" y="3717032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blouk 62"/>
          <p:cNvSpPr/>
          <p:nvPr/>
        </p:nvSpPr>
        <p:spPr>
          <a:xfrm>
            <a:off x="5472640" y="1305304"/>
            <a:ext cx="4860000" cy="4860000"/>
          </a:xfrm>
          <a:prstGeom prst="arc">
            <a:avLst>
              <a:gd name="adj1" fmla="val 10096205"/>
              <a:gd name="adj2" fmla="val 1161546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5508104" y="3080573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endParaRPr lang="cs-CZ" sz="2600" baseline="-25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145504" y="3296597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716016" y="3584629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baseline="-25000" dirty="0"/>
          </a:p>
        </p:txBody>
      </p:sp>
      <p:cxnSp>
        <p:nvCxnSpPr>
          <p:cNvPr id="68" name="Přímá spojovací čára 67"/>
          <p:cNvCxnSpPr/>
          <p:nvPr/>
        </p:nvCxnSpPr>
        <p:spPr>
          <a:xfrm flipH="1" flipV="1">
            <a:off x="7092280" y="3212976"/>
            <a:ext cx="1872208" cy="28083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V="1">
            <a:off x="4932040" y="3284984"/>
            <a:ext cx="648072" cy="29523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Volný tvar 76"/>
          <p:cNvSpPr/>
          <p:nvPr/>
        </p:nvSpPr>
        <p:spPr>
          <a:xfrm>
            <a:off x="5040472" y="3717032"/>
            <a:ext cx="3708000" cy="2016224"/>
          </a:xfrm>
          <a:custGeom>
            <a:avLst/>
            <a:gdLst>
              <a:gd name="connsiteX0" fmla="*/ 0 w 3672408"/>
              <a:gd name="connsiteY0" fmla="*/ 0 h 2016224"/>
              <a:gd name="connsiteX1" fmla="*/ 3672408 w 3672408"/>
              <a:gd name="connsiteY1" fmla="*/ 0 h 2016224"/>
              <a:gd name="connsiteX2" fmla="*/ 3672408 w 3672408"/>
              <a:gd name="connsiteY2" fmla="*/ 2016224 h 2016224"/>
              <a:gd name="connsiteX3" fmla="*/ 0 w 3672408"/>
              <a:gd name="connsiteY3" fmla="*/ 2016224 h 2016224"/>
              <a:gd name="connsiteX4" fmla="*/ 0 w 3672408"/>
              <a:gd name="connsiteY4" fmla="*/ 0 h 2016224"/>
              <a:gd name="connsiteX0" fmla="*/ 432048 w 3672408"/>
              <a:gd name="connsiteY0" fmla="*/ 0 h 2016224"/>
              <a:gd name="connsiteX1" fmla="*/ 3672408 w 3672408"/>
              <a:gd name="connsiteY1" fmla="*/ 0 h 2016224"/>
              <a:gd name="connsiteX2" fmla="*/ 3672408 w 3672408"/>
              <a:gd name="connsiteY2" fmla="*/ 2016224 h 2016224"/>
              <a:gd name="connsiteX3" fmla="*/ 0 w 3672408"/>
              <a:gd name="connsiteY3" fmla="*/ 2016224 h 2016224"/>
              <a:gd name="connsiteX4" fmla="*/ 432048 w 3672408"/>
              <a:gd name="connsiteY4" fmla="*/ 0 h 2016224"/>
              <a:gd name="connsiteX0" fmla="*/ 432048 w 3672408"/>
              <a:gd name="connsiteY0" fmla="*/ 0 h 2016224"/>
              <a:gd name="connsiteX1" fmla="*/ 2376264 w 3672408"/>
              <a:gd name="connsiteY1" fmla="*/ 0 h 2016224"/>
              <a:gd name="connsiteX2" fmla="*/ 3672408 w 3672408"/>
              <a:gd name="connsiteY2" fmla="*/ 2016224 h 2016224"/>
              <a:gd name="connsiteX3" fmla="*/ 0 w 3672408"/>
              <a:gd name="connsiteY3" fmla="*/ 2016224 h 2016224"/>
              <a:gd name="connsiteX4" fmla="*/ 432048 w 3672408"/>
              <a:gd name="connsiteY4" fmla="*/ 0 h 2016224"/>
              <a:gd name="connsiteX0" fmla="*/ 432048 w 3672408"/>
              <a:gd name="connsiteY0" fmla="*/ 0 h 2016224"/>
              <a:gd name="connsiteX1" fmla="*/ 2376264 w 3672408"/>
              <a:gd name="connsiteY1" fmla="*/ 0 h 2016224"/>
              <a:gd name="connsiteX2" fmla="*/ 3672408 w 3672408"/>
              <a:gd name="connsiteY2" fmla="*/ 2016224 h 2016224"/>
              <a:gd name="connsiteX3" fmla="*/ 0 w 3672408"/>
              <a:gd name="connsiteY3" fmla="*/ 2016224 h 2016224"/>
              <a:gd name="connsiteX4" fmla="*/ 432048 w 3672408"/>
              <a:gd name="connsiteY4" fmla="*/ 0 h 2016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2408" h="2016224">
                <a:moveTo>
                  <a:pt x="432048" y="0"/>
                </a:moveTo>
                <a:lnTo>
                  <a:pt x="2376264" y="0"/>
                </a:lnTo>
                <a:lnTo>
                  <a:pt x="3672408" y="2016224"/>
                </a:lnTo>
                <a:lnTo>
                  <a:pt x="0" y="2016224"/>
                </a:lnTo>
                <a:lnTo>
                  <a:pt x="432048" y="0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4" grpId="0" animBg="1"/>
      <p:bldP spid="49" grpId="0"/>
      <p:bldP spid="50" grpId="0"/>
      <p:bldP spid="51" grpId="0" animBg="1"/>
      <p:bldP spid="58" grpId="0" animBg="1"/>
      <p:bldP spid="59" grpId="0"/>
      <p:bldP spid="60" grpId="0"/>
      <p:bldP spid="61" grpId="0"/>
      <p:bldP spid="63" grpId="0" animBg="1"/>
      <p:bldP spid="64" grpId="0"/>
      <p:bldP spid="65" grpId="0"/>
      <p:bldP spid="66" grpId="0"/>
      <p:bldP spid="7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330824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/>
              <a:t>Ověření konstrukce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Výsledný rovnoběžník</a:t>
            </a:r>
            <a:br>
              <a:rPr lang="cs-CZ" sz="3200" dirty="0" smtClean="0"/>
            </a:br>
            <a:r>
              <a:rPr lang="cs-CZ" sz="3200" dirty="0" smtClean="0"/>
              <a:t>přeměříme, zda</a:t>
            </a:r>
            <a:br>
              <a:rPr lang="cs-CZ" sz="3200" dirty="0" smtClean="0"/>
            </a:br>
            <a:r>
              <a:rPr lang="cs-CZ" sz="3200" dirty="0" smtClean="0"/>
              <a:t>odpovídá zadání.</a:t>
            </a:r>
          </a:p>
          <a:p>
            <a:pPr>
              <a:buNone/>
            </a:pPr>
            <a:r>
              <a:rPr lang="cs-CZ" sz="3200" b="1" dirty="0" smtClean="0"/>
              <a:t>Diskuze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Určíme počet řešení</a:t>
            </a:r>
          </a:p>
          <a:p>
            <a:pPr marL="0" indent="0">
              <a:buNone/>
            </a:pPr>
            <a:r>
              <a:rPr lang="cs-CZ" sz="3200" dirty="0" smtClean="0"/>
              <a:t>v dané polorovině.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b="1" dirty="0" smtClean="0"/>
              <a:t>Úloha má jedno řešení.</a:t>
            </a:r>
          </a:p>
          <a:p>
            <a:pPr>
              <a:buNone/>
            </a:pPr>
            <a:endParaRPr lang="cs-CZ" sz="3200" b="1" dirty="0"/>
          </a:p>
        </p:txBody>
      </p:sp>
      <p:sp>
        <p:nvSpPr>
          <p:cNvPr id="34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Narýsuj lichoběžník ABCD</a:t>
            </a:r>
            <a:br>
              <a:rPr lang="cs-CZ" dirty="0" smtClean="0"/>
            </a:br>
            <a:r>
              <a:rPr lang="cs-CZ" dirty="0" smtClean="0"/>
              <a:t>a = 6 cm, b = 4 cm, c = 2,5 cm, │AC│ = 5 cm</a:t>
            </a:r>
            <a:endParaRPr lang="cs-CZ" dirty="0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4932040" y="5733256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Volný tvar 39"/>
          <p:cNvSpPr/>
          <p:nvPr/>
        </p:nvSpPr>
        <p:spPr>
          <a:xfrm>
            <a:off x="5046562" y="5625296"/>
            <a:ext cx="0" cy="243069"/>
          </a:xfrm>
          <a:custGeom>
            <a:avLst/>
            <a:gdLst>
              <a:gd name="connsiteX0" fmla="*/ 0 w 0"/>
              <a:gd name="connsiteY0" fmla="*/ 0 h 243069"/>
              <a:gd name="connsiteX1" fmla="*/ 0 w 0"/>
              <a:gd name="connsiteY1" fmla="*/ 243069 h 2430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43069">
                <a:moveTo>
                  <a:pt x="0" y="0"/>
                </a:moveTo>
                <a:lnTo>
                  <a:pt x="0" y="243069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8762035" y="5613722"/>
            <a:ext cx="0" cy="254643"/>
          </a:xfrm>
          <a:custGeom>
            <a:avLst/>
            <a:gdLst>
              <a:gd name="connsiteX0" fmla="*/ 0 w 0"/>
              <a:gd name="connsiteY0" fmla="*/ 0 h 254643"/>
              <a:gd name="connsiteX1" fmla="*/ 0 w 0"/>
              <a:gd name="connsiteY1" fmla="*/ 254643 h 254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54643">
                <a:moveTo>
                  <a:pt x="0" y="0"/>
                </a:moveTo>
                <a:lnTo>
                  <a:pt x="0" y="254643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4915054" y="5805264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598682" y="5805264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51" name="Oblouk 50"/>
          <p:cNvSpPr/>
          <p:nvPr/>
        </p:nvSpPr>
        <p:spPr>
          <a:xfrm>
            <a:off x="468424" y="2349760"/>
            <a:ext cx="7920000" cy="7920000"/>
          </a:xfrm>
          <a:prstGeom prst="arc">
            <a:avLst>
              <a:gd name="adj1" fmla="val 18231217"/>
              <a:gd name="adj2" fmla="val 1996940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louk 57"/>
          <p:cNvSpPr/>
          <p:nvPr/>
        </p:nvSpPr>
        <p:spPr>
          <a:xfrm>
            <a:off x="6300712" y="3356992"/>
            <a:ext cx="4680000" cy="4680000"/>
          </a:xfrm>
          <a:prstGeom prst="arc">
            <a:avLst>
              <a:gd name="adj1" fmla="val 13724166"/>
              <a:gd name="adj2" fmla="val 1602467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6732240" y="2780928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8100392" y="2924944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236296" y="3212976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cxnSp>
        <p:nvCxnSpPr>
          <p:cNvPr id="62" name="Přímá spojovací čára 61"/>
          <p:cNvCxnSpPr/>
          <p:nvPr/>
        </p:nvCxnSpPr>
        <p:spPr>
          <a:xfrm>
            <a:off x="4788024" y="3717032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blouk 62"/>
          <p:cNvSpPr/>
          <p:nvPr/>
        </p:nvSpPr>
        <p:spPr>
          <a:xfrm>
            <a:off x="5472640" y="1305304"/>
            <a:ext cx="4860000" cy="4860000"/>
          </a:xfrm>
          <a:prstGeom prst="arc">
            <a:avLst>
              <a:gd name="adj1" fmla="val 10096205"/>
              <a:gd name="adj2" fmla="val 1161546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5508104" y="3080573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h</a:t>
            </a:r>
            <a:endParaRPr lang="cs-CZ" sz="2600" baseline="-25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145504" y="3296597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716016" y="3584629"/>
            <a:ext cx="52104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</a:t>
            </a:r>
            <a:endParaRPr lang="cs-CZ" sz="2600" baseline="-25000" dirty="0"/>
          </a:p>
        </p:txBody>
      </p:sp>
      <p:cxnSp>
        <p:nvCxnSpPr>
          <p:cNvPr id="68" name="Přímá spojovací čára 67"/>
          <p:cNvCxnSpPr/>
          <p:nvPr/>
        </p:nvCxnSpPr>
        <p:spPr>
          <a:xfrm flipH="1" flipV="1">
            <a:off x="7092280" y="3212976"/>
            <a:ext cx="1872208" cy="28083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V="1">
            <a:off x="4932040" y="3284984"/>
            <a:ext cx="648072" cy="29523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Volný tvar 76"/>
          <p:cNvSpPr/>
          <p:nvPr/>
        </p:nvSpPr>
        <p:spPr>
          <a:xfrm>
            <a:off x="5040472" y="3717032"/>
            <a:ext cx="3708000" cy="2016224"/>
          </a:xfrm>
          <a:custGeom>
            <a:avLst/>
            <a:gdLst>
              <a:gd name="connsiteX0" fmla="*/ 0 w 3672408"/>
              <a:gd name="connsiteY0" fmla="*/ 0 h 2016224"/>
              <a:gd name="connsiteX1" fmla="*/ 3672408 w 3672408"/>
              <a:gd name="connsiteY1" fmla="*/ 0 h 2016224"/>
              <a:gd name="connsiteX2" fmla="*/ 3672408 w 3672408"/>
              <a:gd name="connsiteY2" fmla="*/ 2016224 h 2016224"/>
              <a:gd name="connsiteX3" fmla="*/ 0 w 3672408"/>
              <a:gd name="connsiteY3" fmla="*/ 2016224 h 2016224"/>
              <a:gd name="connsiteX4" fmla="*/ 0 w 3672408"/>
              <a:gd name="connsiteY4" fmla="*/ 0 h 2016224"/>
              <a:gd name="connsiteX0" fmla="*/ 432048 w 3672408"/>
              <a:gd name="connsiteY0" fmla="*/ 0 h 2016224"/>
              <a:gd name="connsiteX1" fmla="*/ 3672408 w 3672408"/>
              <a:gd name="connsiteY1" fmla="*/ 0 h 2016224"/>
              <a:gd name="connsiteX2" fmla="*/ 3672408 w 3672408"/>
              <a:gd name="connsiteY2" fmla="*/ 2016224 h 2016224"/>
              <a:gd name="connsiteX3" fmla="*/ 0 w 3672408"/>
              <a:gd name="connsiteY3" fmla="*/ 2016224 h 2016224"/>
              <a:gd name="connsiteX4" fmla="*/ 432048 w 3672408"/>
              <a:gd name="connsiteY4" fmla="*/ 0 h 2016224"/>
              <a:gd name="connsiteX0" fmla="*/ 432048 w 3672408"/>
              <a:gd name="connsiteY0" fmla="*/ 0 h 2016224"/>
              <a:gd name="connsiteX1" fmla="*/ 2376264 w 3672408"/>
              <a:gd name="connsiteY1" fmla="*/ 0 h 2016224"/>
              <a:gd name="connsiteX2" fmla="*/ 3672408 w 3672408"/>
              <a:gd name="connsiteY2" fmla="*/ 2016224 h 2016224"/>
              <a:gd name="connsiteX3" fmla="*/ 0 w 3672408"/>
              <a:gd name="connsiteY3" fmla="*/ 2016224 h 2016224"/>
              <a:gd name="connsiteX4" fmla="*/ 432048 w 3672408"/>
              <a:gd name="connsiteY4" fmla="*/ 0 h 2016224"/>
              <a:gd name="connsiteX0" fmla="*/ 432048 w 3672408"/>
              <a:gd name="connsiteY0" fmla="*/ 0 h 2016224"/>
              <a:gd name="connsiteX1" fmla="*/ 2376264 w 3672408"/>
              <a:gd name="connsiteY1" fmla="*/ 0 h 2016224"/>
              <a:gd name="connsiteX2" fmla="*/ 3672408 w 3672408"/>
              <a:gd name="connsiteY2" fmla="*/ 2016224 h 2016224"/>
              <a:gd name="connsiteX3" fmla="*/ 0 w 3672408"/>
              <a:gd name="connsiteY3" fmla="*/ 2016224 h 2016224"/>
              <a:gd name="connsiteX4" fmla="*/ 432048 w 3672408"/>
              <a:gd name="connsiteY4" fmla="*/ 0 h 20162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2408" h="2016224">
                <a:moveTo>
                  <a:pt x="432048" y="0"/>
                </a:moveTo>
                <a:lnTo>
                  <a:pt x="2376264" y="0"/>
                </a:lnTo>
                <a:lnTo>
                  <a:pt x="3672408" y="2016224"/>
                </a:lnTo>
                <a:lnTo>
                  <a:pt x="0" y="2016224"/>
                </a:lnTo>
                <a:lnTo>
                  <a:pt x="432048" y="0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dirty="0" smtClean="0"/>
              <a:t>Narýsuj lichoběžník ABCD</a:t>
            </a:r>
          </a:p>
          <a:p>
            <a:pPr>
              <a:buNone/>
            </a:pPr>
            <a:r>
              <a:rPr lang="cs-CZ" dirty="0" smtClean="0"/>
              <a:t>a = 75 mm, b = 47 mm, c = 39 mm, │AC│ = 61 mm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Nezapomeň</a:t>
            </a:r>
            <a:r>
              <a:rPr lang="cs-CZ" dirty="0" smtClean="0"/>
              <a:t> na náčrt, rozbor, zápis, konstrukci, ověření a diskuzi.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494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1_Motiv sady Office</vt:lpstr>
      <vt:lpstr>2_Motiv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Konstrukce lichoběžníku</vt:lpstr>
      <vt:lpstr>Opakování – lichoběžník</vt:lpstr>
      <vt:lpstr>Narýsuj lichoběžník ABCD a = 6 cm, b = 4 cm, c = 2,5 cm, │AC│ = 5 cm</vt:lpstr>
      <vt:lpstr>Narýsuj lichoběžník ABCD a = 6 cm, b = 4 cm, c = 2,5 cm, │AC│ = 5 cm</vt:lpstr>
      <vt:lpstr>Narýsuj lichoběžník ABCD a = 6 cm, b = 4 cm, c = 2,5 cm, │AC│ = 5 cm</vt:lpstr>
      <vt:lpstr>Narýsuj lichoběžník ABCD a = 6 cm, b = 4 cm, c = 2,5 cm, │AC│ = 5 cm</vt:lpstr>
      <vt:lpstr>Příklad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Konstrukce rovnoběžníku</dc:title>
  <dc:creator>Roman</dc:creator>
  <cp:lastModifiedBy>Roman Marshner</cp:lastModifiedBy>
  <cp:revision>25</cp:revision>
  <dcterms:created xsi:type="dcterms:W3CDTF">2012-05-16T15:35:24Z</dcterms:created>
  <dcterms:modified xsi:type="dcterms:W3CDTF">2012-06-15T10:33:20Z</dcterms:modified>
</cp:coreProperties>
</file>