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0"/>
  </p:notesMasterIdLst>
  <p:sldIdLst>
    <p:sldId id="265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1561C-127A-417F-993C-650815343DA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9B271-FAC7-4468-913B-CC424F779B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7781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9B271-FAC7-4468-913B-CC424F779BC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9B271-FAC7-4468-913B-CC424F779BC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9B271-FAC7-4468-913B-CC424F779BC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9B271-FAC7-4468-913B-CC424F779BC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9B271-FAC7-4468-913B-CC424F779BC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9B271-FAC7-4468-913B-CC424F779BC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9B271-FAC7-4468-913B-CC424F779BC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AE87F41-86F1-4B6C-9404-0055ED5F34E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3478883-981D-46B8-A950-821242FD7F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32560" y="5949280"/>
            <a:ext cx="5515704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3336986"/>
              </p:ext>
            </p:extLst>
          </p:nvPr>
        </p:nvGraphicFramePr>
        <p:xfrm>
          <a:off x="611560" y="2204864"/>
          <a:ext cx="7704856" cy="35892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04856"/>
              </a:tblGrid>
              <a:tr h="83980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8398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11.1. 2012</a:t>
                      </a:r>
                    </a:p>
                  </a:txBody>
                  <a:tcPr/>
                </a:tc>
              </a:tr>
              <a:tr h="5349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398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 a starověk – Opakování starověkého Říma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490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6322711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starověkého Říma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None/>
            </a:pPr>
            <a:r>
              <a:rPr lang="cs-CZ" sz="2400" b="1" dirty="0" smtClean="0"/>
              <a:t>Označ správnou odpověď:</a:t>
            </a:r>
            <a:endParaRPr lang="cs-CZ" sz="2200" b="1" dirty="0" smtClean="0"/>
          </a:p>
          <a:p>
            <a:pPr marL="514350" indent="-514350">
              <a:buNone/>
            </a:pPr>
            <a:r>
              <a:rPr lang="cs-CZ" sz="2200" dirty="0" smtClean="0"/>
              <a:t>1. Pun byl:</a:t>
            </a:r>
          </a:p>
          <a:p>
            <a:pPr marL="514350" indent="-514350">
              <a:buNone/>
            </a:pPr>
            <a:r>
              <a:rPr lang="cs-CZ" sz="2200" dirty="0" smtClean="0"/>
              <a:t>      a/ Řek</a:t>
            </a:r>
          </a:p>
          <a:p>
            <a:pPr marL="514350" indent="-514350">
              <a:buNone/>
            </a:pPr>
            <a:r>
              <a:rPr lang="cs-CZ" sz="2200" dirty="0" smtClean="0"/>
              <a:t>      b/ Říman</a:t>
            </a:r>
          </a:p>
          <a:p>
            <a:pPr marL="514350" indent="-514350">
              <a:buNone/>
            </a:pPr>
            <a:r>
              <a:rPr lang="cs-CZ" sz="2200" dirty="0" smtClean="0"/>
              <a:t>      c/ </a:t>
            </a:r>
            <a:r>
              <a:rPr lang="cs-CZ" sz="2200" dirty="0" err="1" smtClean="0"/>
              <a:t>Kartáginec</a:t>
            </a:r>
            <a:endParaRPr lang="cs-CZ" sz="2200" dirty="0" smtClean="0"/>
          </a:p>
          <a:p>
            <a:pPr marL="514350" indent="-514350">
              <a:buNone/>
            </a:pPr>
            <a:r>
              <a:rPr lang="cs-CZ" sz="2200" dirty="0" smtClean="0"/>
              <a:t>2. </a:t>
            </a:r>
            <a:r>
              <a:rPr lang="cs-CZ" sz="2200" dirty="0" err="1" smtClean="0"/>
              <a:t>Hannibal</a:t>
            </a:r>
            <a:r>
              <a:rPr lang="cs-CZ" sz="2200" dirty="0" smtClean="0"/>
              <a:t> byl poražen:</a:t>
            </a:r>
          </a:p>
          <a:p>
            <a:pPr marL="514350" indent="-514350">
              <a:buNone/>
            </a:pPr>
            <a:r>
              <a:rPr lang="cs-CZ" sz="2200" dirty="0" smtClean="0"/>
              <a:t>      a/ u </a:t>
            </a:r>
            <a:r>
              <a:rPr lang="cs-CZ" sz="2200" dirty="0" err="1" smtClean="0"/>
              <a:t>Trasimenského</a:t>
            </a:r>
            <a:r>
              <a:rPr lang="cs-CZ" sz="2200" dirty="0" smtClean="0"/>
              <a:t> jezera</a:t>
            </a:r>
          </a:p>
          <a:p>
            <a:pPr marL="514350" indent="-514350">
              <a:buNone/>
            </a:pPr>
            <a:r>
              <a:rPr lang="cs-CZ" sz="2200" dirty="0" smtClean="0"/>
              <a:t>      b/ u </a:t>
            </a:r>
            <a:r>
              <a:rPr lang="cs-CZ" sz="2200" dirty="0" err="1" smtClean="0"/>
              <a:t>Cannae</a:t>
            </a:r>
            <a:endParaRPr lang="cs-CZ" sz="2200" dirty="0" smtClean="0"/>
          </a:p>
          <a:p>
            <a:pPr marL="514350" indent="-514350">
              <a:buNone/>
            </a:pPr>
            <a:r>
              <a:rPr lang="cs-CZ" sz="2200" dirty="0" smtClean="0"/>
              <a:t>      c/ u </a:t>
            </a:r>
            <a:r>
              <a:rPr lang="cs-CZ" sz="2200" dirty="0" err="1" smtClean="0"/>
              <a:t>Zamy</a:t>
            </a:r>
            <a:endParaRPr lang="cs-CZ" sz="2200" dirty="0" smtClean="0"/>
          </a:p>
          <a:p>
            <a:pPr marL="514350" indent="-514350">
              <a:buNone/>
            </a:pPr>
            <a:r>
              <a:rPr lang="cs-CZ" sz="2200" dirty="0" smtClean="0"/>
              <a:t>3. </a:t>
            </a:r>
            <a:r>
              <a:rPr lang="cs-CZ" sz="2200" dirty="0" err="1" smtClean="0"/>
              <a:t>Hannibala</a:t>
            </a:r>
            <a:r>
              <a:rPr lang="cs-CZ" sz="2200" dirty="0" smtClean="0"/>
              <a:t> porazil:</a:t>
            </a:r>
          </a:p>
          <a:p>
            <a:pPr marL="514350" indent="-514350">
              <a:buNone/>
            </a:pPr>
            <a:r>
              <a:rPr lang="cs-CZ" sz="2200" dirty="0" smtClean="0"/>
              <a:t>      a/ </a:t>
            </a:r>
            <a:r>
              <a:rPr lang="cs-CZ" sz="2200" dirty="0" err="1" smtClean="0"/>
              <a:t>Scipio</a:t>
            </a:r>
            <a:endParaRPr lang="cs-CZ" sz="2200" dirty="0" smtClean="0"/>
          </a:p>
          <a:p>
            <a:pPr marL="514350" indent="-514350">
              <a:buNone/>
            </a:pPr>
            <a:r>
              <a:rPr lang="cs-CZ" sz="2200" dirty="0" smtClean="0"/>
              <a:t>      b/ </a:t>
            </a:r>
            <a:r>
              <a:rPr lang="cs-CZ" sz="2200" dirty="0" err="1" smtClean="0"/>
              <a:t>Ceasar</a:t>
            </a:r>
            <a:endParaRPr lang="cs-CZ" sz="2200" dirty="0" smtClean="0"/>
          </a:p>
          <a:p>
            <a:pPr marL="514350" indent="-514350">
              <a:buNone/>
            </a:pPr>
            <a:r>
              <a:rPr lang="cs-CZ" sz="2200" dirty="0" smtClean="0"/>
              <a:t>      c/ </a:t>
            </a:r>
            <a:r>
              <a:rPr lang="cs-CZ" sz="2200" dirty="0" err="1" smtClean="0"/>
              <a:t>Antonius</a:t>
            </a:r>
            <a:endParaRPr lang="cs-CZ" sz="22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7715200" cy="483981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Správné odpovědi: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899592" y="2060848"/>
            <a:ext cx="5544616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r>
              <a:rPr lang="cs-CZ" sz="2200" dirty="0" smtClean="0"/>
              <a:t>1. Pun byl:</a:t>
            </a:r>
          </a:p>
          <a:p>
            <a:pPr marL="514350" indent="-514350">
              <a:buNone/>
            </a:pPr>
            <a:r>
              <a:rPr lang="cs-CZ" sz="2200" dirty="0" smtClean="0"/>
              <a:t>      a/ Řek</a:t>
            </a:r>
          </a:p>
          <a:p>
            <a:pPr marL="514350" indent="-514350">
              <a:buNone/>
            </a:pPr>
            <a:r>
              <a:rPr lang="cs-CZ" sz="2200" dirty="0" smtClean="0"/>
              <a:t>      b/ Říman</a:t>
            </a:r>
          </a:p>
          <a:p>
            <a:pPr marL="514350" indent="-514350">
              <a:buNone/>
            </a:pPr>
            <a:r>
              <a:rPr lang="cs-CZ" sz="2200" dirty="0" smtClean="0">
                <a:solidFill>
                  <a:srgbClr val="FF0000"/>
                </a:solidFill>
              </a:rPr>
              <a:t>      c/ </a:t>
            </a:r>
            <a:r>
              <a:rPr lang="cs-CZ" sz="2200" dirty="0" err="1" smtClean="0">
                <a:solidFill>
                  <a:srgbClr val="FF0000"/>
                </a:solidFill>
              </a:rPr>
              <a:t>Kartáginec</a:t>
            </a:r>
            <a:endParaRPr lang="cs-CZ" sz="2200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sz="2200" dirty="0" smtClean="0"/>
              <a:t>2. </a:t>
            </a:r>
            <a:r>
              <a:rPr lang="cs-CZ" sz="2200" dirty="0" err="1" smtClean="0"/>
              <a:t>Hannibal</a:t>
            </a:r>
            <a:r>
              <a:rPr lang="cs-CZ" sz="2200" dirty="0" smtClean="0"/>
              <a:t> byl poražen:</a:t>
            </a:r>
          </a:p>
          <a:p>
            <a:pPr marL="514350" indent="-514350">
              <a:buNone/>
            </a:pPr>
            <a:r>
              <a:rPr lang="cs-CZ" sz="2200" dirty="0" smtClean="0"/>
              <a:t>      a/ u </a:t>
            </a:r>
            <a:r>
              <a:rPr lang="cs-CZ" sz="2200" dirty="0" err="1" smtClean="0"/>
              <a:t>Trasimenského</a:t>
            </a:r>
            <a:r>
              <a:rPr lang="cs-CZ" sz="2200" dirty="0" smtClean="0"/>
              <a:t> jezera</a:t>
            </a:r>
          </a:p>
          <a:p>
            <a:pPr marL="514350" indent="-514350">
              <a:buNone/>
            </a:pPr>
            <a:r>
              <a:rPr lang="cs-CZ" sz="2200" dirty="0" smtClean="0"/>
              <a:t>      b/ u </a:t>
            </a:r>
            <a:r>
              <a:rPr lang="cs-CZ" sz="2200" dirty="0" err="1" smtClean="0"/>
              <a:t>Cannae</a:t>
            </a:r>
            <a:endParaRPr lang="cs-CZ" sz="2200" dirty="0" smtClean="0"/>
          </a:p>
          <a:p>
            <a:pPr marL="514350" indent="-514350">
              <a:buNone/>
            </a:pPr>
            <a:r>
              <a:rPr lang="cs-CZ" sz="2200" dirty="0" smtClean="0"/>
              <a:t>      </a:t>
            </a:r>
            <a:r>
              <a:rPr lang="cs-CZ" sz="2200" dirty="0" smtClean="0">
                <a:solidFill>
                  <a:srgbClr val="FF0000"/>
                </a:solidFill>
              </a:rPr>
              <a:t>c/ u </a:t>
            </a:r>
            <a:r>
              <a:rPr lang="cs-CZ" sz="2200" dirty="0" err="1" smtClean="0">
                <a:solidFill>
                  <a:srgbClr val="FF0000"/>
                </a:solidFill>
              </a:rPr>
              <a:t>Zamy</a:t>
            </a:r>
            <a:endParaRPr lang="cs-CZ" sz="2200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sz="2200" dirty="0" smtClean="0"/>
              <a:t>3.Hannibala porazil:</a:t>
            </a:r>
          </a:p>
          <a:p>
            <a:pPr marL="514350" indent="-514350">
              <a:buNone/>
            </a:pPr>
            <a:r>
              <a:rPr lang="cs-CZ" sz="2200" dirty="0" smtClean="0">
                <a:solidFill>
                  <a:srgbClr val="FF0000"/>
                </a:solidFill>
              </a:rPr>
              <a:t>      a/ </a:t>
            </a:r>
            <a:r>
              <a:rPr lang="cs-CZ" sz="2200" dirty="0" err="1" smtClean="0">
                <a:solidFill>
                  <a:srgbClr val="FF0000"/>
                </a:solidFill>
              </a:rPr>
              <a:t>Scipio</a:t>
            </a:r>
            <a:endParaRPr lang="cs-CZ" sz="2200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sz="2200" dirty="0" smtClean="0"/>
              <a:t>      b/ </a:t>
            </a:r>
            <a:r>
              <a:rPr lang="cs-CZ" sz="2200" dirty="0" err="1" smtClean="0"/>
              <a:t>Ceasar</a:t>
            </a:r>
            <a:endParaRPr lang="cs-CZ" sz="2200" dirty="0" smtClean="0"/>
          </a:p>
          <a:p>
            <a:pPr marL="514350" indent="-514350">
              <a:buNone/>
            </a:pPr>
            <a:r>
              <a:rPr lang="cs-CZ" sz="2200" dirty="0" smtClean="0"/>
              <a:t>      c/ </a:t>
            </a:r>
            <a:r>
              <a:rPr lang="cs-CZ" sz="2200" dirty="0" err="1" smtClean="0"/>
              <a:t>Antonius</a:t>
            </a:r>
            <a:endParaRPr lang="cs-CZ" sz="2200" dirty="0" smtClean="0"/>
          </a:p>
          <a:p>
            <a:pPr marL="514350" indent="-51435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endParaRPr lang="cs-CZ" sz="2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80728"/>
            <a:ext cx="7498080" cy="5267672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3600" b="1" dirty="0" smtClean="0"/>
              <a:t>Spoj, co k sobě patří:</a:t>
            </a:r>
          </a:p>
          <a:p>
            <a:r>
              <a:rPr lang="cs-CZ" sz="3600" dirty="0" smtClean="0"/>
              <a:t>1.  510 př.n.l.     Pád Západořímské říše</a:t>
            </a:r>
          </a:p>
          <a:p>
            <a:r>
              <a:rPr lang="cs-CZ" sz="3600" dirty="0" smtClean="0"/>
              <a:t>2.    44 př.n.l.     Vyhnání etruských </a:t>
            </a:r>
          </a:p>
          <a:p>
            <a:pPr>
              <a:buNone/>
            </a:pPr>
            <a:r>
              <a:rPr lang="cs-CZ" sz="3600" dirty="0" smtClean="0"/>
              <a:t>                          </a:t>
            </a:r>
            <a:r>
              <a:rPr lang="cs-CZ" sz="3600" dirty="0" smtClean="0"/>
              <a:t>králů </a:t>
            </a:r>
            <a:r>
              <a:rPr lang="cs-CZ" sz="3600" dirty="0" smtClean="0"/>
              <a:t>z Říma</a:t>
            </a:r>
          </a:p>
          <a:p>
            <a:r>
              <a:rPr lang="cs-CZ" sz="3600" dirty="0" smtClean="0"/>
              <a:t>3.    79 n.l.         Rozdělení říše na    </a:t>
            </a:r>
          </a:p>
          <a:p>
            <a:pPr>
              <a:buNone/>
            </a:pPr>
            <a:r>
              <a:rPr lang="cs-CZ" sz="3600" dirty="0" smtClean="0"/>
              <a:t>                          </a:t>
            </a:r>
            <a:r>
              <a:rPr lang="cs-CZ" sz="3600" dirty="0" smtClean="0"/>
              <a:t>západní </a:t>
            </a:r>
            <a:r>
              <a:rPr lang="cs-CZ" sz="3600" dirty="0" smtClean="0"/>
              <a:t>a východní část</a:t>
            </a:r>
          </a:p>
          <a:p>
            <a:r>
              <a:rPr lang="cs-CZ" sz="3600" dirty="0" smtClean="0"/>
              <a:t>4.  133 př.n.l.      Zavraždění </a:t>
            </a:r>
            <a:r>
              <a:rPr lang="cs-CZ" sz="3600" dirty="0" err="1" smtClean="0"/>
              <a:t>Caesara</a:t>
            </a:r>
            <a:endParaRPr lang="cs-CZ" sz="3600" dirty="0" smtClean="0"/>
          </a:p>
          <a:p>
            <a:r>
              <a:rPr lang="cs-CZ" sz="3600" dirty="0" smtClean="0"/>
              <a:t>5.  395 n.l.          Reformy </a:t>
            </a:r>
            <a:r>
              <a:rPr lang="cs-CZ" sz="3600" dirty="0" err="1" smtClean="0"/>
              <a:t>Tiberia</a:t>
            </a:r>
            <a:r>
              <a:rPr lang="cs-CZ" sz="3600" dirty="0" smtClean="0"/>
              <a:t>   </a:t>
            </a:r>
          </a:p>
          <a:p>
            <a:pPr>
              <a:buNone/>
            </a:pPr>
            <a:r>
              <a:rPr lang="cs-CZ" sz="3600" dirty="0" smtClean="0"/>
              <a:t>                           </a:t>
            </a:r>
            <a:r>
              <a:rPr lang="cs-CZ" sz="3600" dirty="0" err="1" smtClean="0"/>
              <a:t>Graccha</a:t>
            </a:r>
            <a:endParaRPr lang="cs-CZ" sz="3600" dirty="0" smtClean="0"/>
          </a:p>
          <a:p>
            <a:r>
              <a:rPr lang="cs-CZ" sz="3600" dirty="0" smtClean="0"/>
              <a:t>6</a:t>
            </a:r>
            <a:r>
              <a:rPr lang="cs-CZ" sz="3600" dirty="0" smtClean="0"/>
              <a:t>. 476 n.l.           Výbuch Vesuvu</a:t>
            </a:r>
          </a:p>
          <a:p>
            <a:endParaRPr lang="cs-CZ" sz="22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80728"/>
            <a:ext cx="7498080" cy="526767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/>
              <a:t>Správné odpovědi:</a:t>
            </a:r>
          </a:p>
          <a:p>
            <a:r>
              <a:rPr lang="cs-CZ" dirty="0" smtClean="0"/>
              <a:t>1.  </a:t>
            </a:r>
            <a:r>
              <a:rPr lang="cs-CZ" dirty="0" smtClean="0">
                <a:solidFill>
                  <a:srgbClr val="0070C0"/>
                </a:solidFill>
              </a:rPr>
              <a:t>510 př.n.l. </a:t>
            </a:r>
            <a:r>
              <a:rPr lang="cs-CZ" dirty="0" smtClean="0">
                <a:solidFill>
                  <a:srgbClr val="0070C0"/>
                </a:solidFill>
              </a:rPr>
              <a:t>    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Pád Západořímské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říše</a:t>
            </a:r>
          </a:p>
          <a:p>
            <a:r>
              <a:rPr lang="cs-CZ" dirty="0" smtClean="0"/>
              <a:t>2.    </a:t>
            </a:r>
            <a:r>
              <a:rPr lang="cs-CZ" dirty="0" smtClean="0">
                <a:solidFill>
                  <a:schemeClr val="accent2"/>
                </a:solidFill>
              </a:rPr>
              <a:t>44 př.n.l.   </a:t>
            </a:r>
            <a:r>
              <a:rPr lang="cs-CZ" dirty="0" smtClean="0">
                <a:solidFill>
                  <a:schemeClr val="accent2"/>
                </a:solidFill>
              </a:rPr>
              <a:t>   </a:t>
            </a:r>
            <a:r>
              <a:rPr lang="cs-CZ" dirty="0" smtClean="0">
                <a:solidFill>
                  <a:srgbClr val="0070C0"/>
                </a:solidFill>
              </a:rPr>
              <a:t>Vyhnání etruských </a:t>
            </a:r>
          </a:p>
          <a:p>
            <a:pPr>
              <a:buNone/>
            </a:pPr>
            <a:r>
              <a:rPr lang="cs-CZ" dirty="0" smtClean="0"/>
              <a:t>                               </a:t>
            </a:r>
            <a:r>
              <a:rPr lang="cs-CZ" dirty="0" smtClean="0">
                <a:solidFill>
                  <a:srgbClr val="0070C0"/>
                </a:solidFill>
              </a:rPr>
              <a:t>králů z Říma</a:t>
            </a:r>
          </a:p>
          <a:p>
            <a:r>
              <a:rPr lang="cs-CZ" dirty="0" smtClean="0"/>
              <a:t>3.    </a:t>
            </a:r>
            <a:r>
              <a:rPr lang="cs-CZ" dirty="0" smtClean="0">
                <a:solidFill>
                  <a:schemeClr val="accent3"/>
                </a:solidFill>
              </a:rPr>
              <a:t>79 n.l.        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Rozdělení říše </a:t>
            </a:r>
            <a:r>
              <a:rPr lang="cs-CZ" dirty="0" smtClean="0">
                <a:solidFill>
                  <a:srgbClr val="7030A0"/>
                </a:solidFill>
              </a:rPr>
              <a:t>na                                  			západní</a:t>
            </a:r>
            <a:r>
              <a:rPr lang="cs-CZ" dirty="0" smtClean="0">
                <a:solidFill>
                  <a:srgbClr val="7030A0"/>
                </a:solidFill>
              </a:rPr>
              <a:t> a </a:t>
            </a:r>
            <a:r>
              <a:rPr lang="cs-CZ" dirty="0" smtClean="0">
                <a:solidFill>
                  <a:srgbClr val="7030A0"/>
                </a:solidFill>
              </a:rPr>
              <a:t>východní </a:t>
            </a:r>
            <a:r>
              <a:rPr lang="cs-CZ" dirty="0" smtClean="0">
                <a:solidFill>
                  <a:srgbClr val="7030A0"/>
                </a:solidFill>
              </a:rPr>
              <a:t>část</a:t>
            </a:r>
          </a:p>
          <a:p>
            <a:r>
              <a:rPr lang="cs-CZ" dirty="0" smtClean="0"/>
              <a:t>4.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133 př.n.l.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Zavraždění </a:t>
            </a:r>
            <a:r>
              <a:rPr lang="cs-CZ" dirty="0" err="1" smtClean="0">
                <a:solidFill>
                  <a:schemeClr val="accent2"/>
                </a:solidFill>
              </a:rPr>
              <a:t>Caesara</a:t>
            </a:r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 smtClean="0"/>
              <a:t>5.  </a:t>
            </a:r>
            <a:r>
              <a:rPr lang="cs-CZ" dirty="0" smtClean="0">
                <a:solidFill>
                  <a:srgbClr val="7030A0"/>
                </a:solidFill>
              </a:rPr>
              <a:t>395 n.l.        </a:t>
            </a:r>
            <a:r>
              <a:rPr lang="cs-CZ" dirty="0" smtClean="0">
                <a:solidFill>
                  <a:srgbClr val="7030A0"/>
                </a:solidFill>
              </a:rPr>
              <a:t>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Reformy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Tiberia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			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Graccha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/>
              <a:t>6.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476 n.l.            </a:t>
            </a:r>
            <a:r>
              <a:rPr lang="cs-CZ" dirty="0" smtClean="0">
                <a:solidFill>
                  <a:schemeClr val="accent3"/>
                </a:solidFill>
              </a:rPr>
              <a:t>Výbuch </a:t>
            </a:r>
            <a:r>
              <a:rPr lang="cs-CZ" dirty="0" smtClean="0">
                <a:solidFill>
                  <a:schemeClr val="accent3"/>
                </a:solidFill>
              </a:rPr>
              <a:t>Vesuvu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Doplň:</a:t>
            </a:r>
          </a:p>
          <a:p>
            <a:pPr>
              <a:buNone/>
            </a:pPr>
            <a:r>
              <a:rPr lang="cs-CZ" dirty="0" smtClean="0"/>
              <a:t>Největší římský chrám s kupolí P . . . . . . .              .</a:t>
            </a:r>
          </a:p>
          <a:p>
            <a:pPr>
              <a:buNone/>
            </a:pPr>
            <a:r>
              <a:rPr lang="cs-CZ" dirty="0" smtClean="0"/>
              <a:t>Řím založili  E . . . . . . . .                                        .</a:t>
            </a:r>
          </a:p>
          <a:p>
            <a:pPr>
              <a:buNone/>
            </a:pPr>
            <a:r>
              <a:rPr lang="cs-CZ" dirty="0" smtClean="0"/>
              <a:t>Římem protéká řeka T . . . .                                 .</a:t>
            </a:r>
          </a:p>
          <a:p>
            <a:pPr>
              <a:buNone/>
            </a:pPr>
            <a:r>
              <a:rPr lang="cs-CZ" dirty="0" smtClean="0"/>
              <a:t>Nejmohutnější stavba Říma určená zábavě </a:t>
            </a:r>
            <a:r>
              <a:rPr lang="cs-CZ" dirty="0" smtClean="0"/>
              <a:t>lidu -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 . . . . . . .                                                           .</a:t>
            </a:r>
          </a:p>
          <a:p>
            <a:pPr>
              <a:buNone/>
            </a:pPr>
            <a:r>
              <a:rPr lang="cs-CZ" dirty="0" smtClean="0"/>
              <a:t>Místo konání závodů a </a:t>
            </a:r>
            <a:r>
              <a:rPr lang="cs-CZ" dirty="0" smtClean="0"/>
              <a:t>her - </a:t>
            </a:r>
            <a:r>
              <a:rPr lang="cs-CZ" dirty="0" smtClean="0"/>
              <a:t>C . . .                         .</a:t>
            </a:r>
          </a:p>
          <a:p>
            <a:pPr>
              <a:buNone/>
            </a:pPr>
            <a:r>
              <a:rPr lang="cs-CZ" dirty="0" smtClean="0"/>
              <a:t>Jeden z pahorků, na němž byl postaven </a:t>
            </a:r>
            <a:r>
              <a:rPr lang="cs-CZ" dirty="0" smtClean="0"/>
              <a:t>Řím -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 . . . . . .                                                            .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Správné doplnění:</a:t>
            </a:r>
          </a:p>
          <a:p>
            <a:pPr>
              <a:buNone/>
            </a:pPr>
            <a:r>
              <a:rPr lang="cs-CZ" dirty="0" smtClean="0"/>
              <a:t>Největší římský chrám s kupolí P A N T H E-</a:t>
            </a:r>
          </a:p>
          <a:p>
            <a:pPr>
              <a:buNone/>
            </a:pPr>
            <a:r>
              <a:rPr lang="cs-CZ" dirty="0" smtClean="0"/>
              <a:t> O N.</a:t>
            </a:r>
          </a:p>
          <a:p>
            <a:pPr>
              <a:buNone/>
            </a:pPr>
            <a:r>
              <a:rPr lang="cs-CZ" dirty="0" smtClean="0"/>
              <a:t>Řím založili  E T R U S K O V É.</a:t>
            </a:r>
          </a:p>
          <a:p>
            <a:pPr>
              <a:buNone/>
            </a:pPr>
            <a:r>
              <a:rPr lang="cs-CZ" dirty="0" smtClean="0"/>
              <a:t>Římem protéká řeka T I B E R.</a:t>
            </a:r>
          </a:p>
          <a:p>
            <a:pPr>
              <a:buNone/>
            </a:pPr>
            <a:r>
              <a:rPr lang="cs-CZ" dirty="0" smtClean="0"/>
              <a:t>Nejmohutnější stavba Říma určená zábavě </a:t>
            </a:r>
            <a:r>
              <a:rPr lang="cs-CZ" dirty="0" smtClean="0"/>
              <a:t>lidu-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K O L O S E U M.</a:t>
            </a:r>
          </a:p>
          <a:p>
            <a:pPr>
              <a:buNone/>
            </a:pPr>
            <a:r>
              <a:rPr lang="cs-CZ" dirty="0" smtClean="0"/>
              <a:t>Místo konání závodů a </a:t>
            </a:r>
            <a:r>
              <a:rPr lang="cs-CZ" dirty="0" smtClean="0"/>
              <a:t>her - </a:t>
            </a:r>
            <a:r>
              <a:rPr lang="cs-CZ" dirty="0" smtClean="0"/>
              <a:t>C I R K.</a:t>
            </a:r>
          </a:p>
          <a:p>
            <a:pPr>
              <a:buNone/>
            </a:pPr>
            <a:r>
              <a:rPr lang="cs-CZ" dirty="0" smtClean="0"/>
              <a:t>Jeden z pahorků, na němž byl postaven </a:t>
            </a:r>
            <a:r>
              <a:rPr lang="cs-CZ" dirty="0" smtClean="0"/>
              <a:t>Řím -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 A P I T O L.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zopakují </a:t>
            </a:r>
            <a:r>
              <a:rPr lang="cs-CZ" smtClean="0"/>
              <a:t>formou </a:t>
            </a:r>
            <a:r>
              <a:rPr lang="cs-CZ" smtClean="0"/>
              <a:t>testu (přiřazováním </a:t>
            </a:r>
            <a:r>
              <a:rPr lang="cs-CZ" smtClean="0"/>
              <a:t>a </a:t>
            </a:r>
            <a:r>
              <a:rPr lang="cs-CZ" smtClean="0"/>
              <a:t>doplňováním) </a:t>
            </a:r>
            <a:r>
              <a:rPr lang="cs-CZ" dirty="0" smtClean="0"/>
              <a:t>klíčové události a osobnosti římských dějin.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110</TotalTime>
  <Words>458</Words>
  <Application>Microsoft Office PowerPoint</Application>
  <PresentationFormat>Předvádění na obrazovce (4:3)</PresentationFormat>
  <Paragraphs>84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Opakování starověkého Říma</vt:lpstr>
      <vt:lpstr>Snímek 3</vt:lpstr>
      <vt:lpstr>Snímek 4</vt:lpstr>
      <vt:lpstr>Snímek 5</vt:lpstr>
      <vt:lpstr>  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31</cp:revision>
  <dcterms:created xsi:type="dcterms:W3CDTF">2011-10-23T16:24:37Z</dcterms:created>
  <dcterms:modified xsi:type="dcterms:W3CDTF">2012-03-05T22:43:50Z</dcterms:modified>
</cp:coreProperties>
</file>