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263" r:id="rId3"/>
    <p:sldId id="256" r:id="rId4"/>
    <p:sldId id="257" r:id="rId5"/>
    <p:sldId id="258" r:id="rId6"/>
    <p:sldId id="259" r:id="rId7"/>
    <p:sldId id="266" r:id="rId8"/>
    <p:sldId id="267" r:id="rId9"/>
    <p:sldId id="265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D15F7-9B5D-4977-9EF9-4EFFDAD353B7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</a:t>
            </a:r>
            <a:r>
              <a:rPr lang="cs-CZ" sz="1600" dirty="0" smtClean="0"/>
              <a:t>VY_42_INOVACE_18_1_Konstrukce lichoběžníku - úhly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Roman Marschner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oblast/Téma: Matematika a její aplikace / Geometrie v rovině a prostoru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>
              <a:buNone/>
              <a:defRPr/>
            </a:pPr>
            <a:r>
              <a:rPr lang="cs-CZ" sz="1700" dirty="0" smtClean="0"/>
              <a:t>Anotace: Pomocí prezentace opakování vlastností lichoběžníku. Sestrojování lichoběžníku pomocí základny, ramena a  úhlů ležících na základně.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 8.C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 28.52012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28.5.2012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Konstrukce lichoběžníku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Když známe základnu, rameno a dva úhly ležící na základně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Opakování – lichoběžník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noFill/>
            <a:prstDash val="dash"/>
          </a:ln>
        </p:spPr>
        <p:txBody>
          <a:bodyPr/>
          <a:lstStyle/>
          <a:p>
            <a:r>
              <a:rPr lang="cs-CZ" dirty="0" smtClean="0"/>
              <a:t>V lichoběžníku jsou dvě protější strany rovnoběžné a zbývající dvě strany různoběžné.</a:t>
            </a:r>
            <a:endParaRPr lang="cs-CZ" dirty="0"/>
          </a:p>
        </p:txBody>
      </p:sp>
      <p:sp>
        <p:nvSpPr>
          <p:cNvPr id="4" name="Volný tvar 3"/>
          <p:cNvSpPr/>
          <p:nvPr/>
        </p:nvSpPr>
        <p:spPr>
          <a:xfrm>
            <a:off x="1403648" y="3068960"/>
            <a:ext cx="6480720" cy="2376264"/>
          </a:xfrm>
          <a:custGeom>
            <a:avLst/>
            <a:gdLst>
              <a:gd name="connsiteX0" fmla="*/ 0 w 5400600"/>
              <a:gd name="connsiteY0" fmla="*/ 2376264 h 2376264"/>
              <a:gd name="connsiteX1" fmla="*/ 1504912 w 5400600"/>
              <a:gd name="connsiteY1" fmla="*/ 0 h 2376264"/>
              <a:gd name="connsiteX2" fmla="*/ 5400600 w 5400600"/>
              <a:gd name="connsiteY2" fmla="*/ 0 h 2376264"/>
              <a:gd name="connsiteX3" fmla="*/ 3895688 w 5400600"/>
              <a:gd name="connsiteY3" fmla="*/ 2376264 h 2376264"/>
              <a:gd name="connsiteX4" fmla="*/ 0 w 5400600"/>
              <a:gd name="connsiteY4" fmla="*/ 2376264 h 2376264"/>
              <a:gd name="connsiteX0" fmla="*/ 0 w 4392488"/>
              <a:gd name="connsiteY0" fmla="*/ 2376264 h 2376264"/>
              <a:gd name="connsiteX1" fmla="*/ 1504912 w 4392488"/>
              <a:gd name="connsiteY1" fmla="*/ 0 h 2376264"/>
              <a:gd name="connsiteX2" fmla="*/ 4392488 w 4392488"/>
              <a:gd name="connsiteY2" fmla="*/ 0 h 2376264"/>
              <a:gd name="connsiteX3" fmla="*/ 3895688 w 4392488"/>
              <a:gd name="connsiteY3" fmla="*/ 2376264 h 2376264"/>
              <a:gd name="connsiteX4" fmla="*/ 0 w 4392488"/>
              <a:gd name="connsiteY4" fmla="*/ 2376264 h 2376264"/>
              <a:gd name="connsiteX0" fmla="*/ 0 w 5688632"/>
              <a:gd name="connsiteY0" fmla="*/ 2376264 h 2376264"/>
              <a:gd name="connsiteX1" fmla="*/ 1504912 w 5688632"/>
              <a:gd name="connsiteY1" fmla="*/ 0 h 2376264"/>
              <a:gd name="connsiteX2" fmla="*/ 4392488 w 5688632"/>
              <a:gd name="connsiteY2" fmla="*/ 0 h 2376264"/>
              <a:gd name="connsiteX3" fmla="*/ 5688632 w 5688632"/>
              <a:gd name="connsiteY3" fmla="*/ 2376264 h 2376264"/>
              <a:gd name="connsiteX4" fmla="*/ 0 w 5688632"/>
              <a:gd name="connsiteY4" fmla="*/ 2376264 h 2376264"/>
              <a:gd name="connsiteX0" fmla="*/ 0 w 6480720"/>
              <a:gd name="connsiteY0" fmla="*/ 2376264 h 2376264"/>
              <a:gd name="connsiteX1" fmla="*/ 2297000 w 6480720"/>
              <a:gd name="connsiteY1" fmla="*/ 0 h 2376264"/>
              <a:gd name="connsiteX2" fmla="*/ 5184576 w 6480720"/>
              <a:gd name="connsiteY2" fmla="*/ 0 h 2376264"/>
              <a:gd name="connsiteX3" fmla="*/ 6480720 w 6480720"/>
              <a:gd name="connsiteY3" fmla="*/ 2376264 h 2376264"/>
              <a:gd name="connsiteX4" fmla="*/ 0 w 6480720"/>
              <a:gd name="connsiteY4" fmla="*/ 2376264 h 237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80720" h="2376264">
                <a:moveTo>
                  <a:pt x="0" y="2376264"/>
                </a:moveTo>
                <a:lnTo>
                  <a:pt x="2297000" y="0"/>
                </a:lnTo>
                <a:lnTo>
                  <a:pt x="5184576" y="0"/>
                </a:lnTo>
                <a:lnTo>
                  <a:pt x="6480720" y="2376264"/>
                </a:lnTo>
                <a:lnTo>
                  <a:pt x="0" y="2376264"/>
                </a:lnTo>
                <a:close/>
              </a:path>
            </a:pathLst>
          </a:cu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1098630" y="5384829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878602" y="5384829"/>
            <a:ext cx="3658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402886" y="2576517"/>
            <a:ext cx="38985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516216" y="2576517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788024" y="5373216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236296" y="3789040"/>
            <a:ext cx="35939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894342" y="2564904"/>
            <a:ext cx="32573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268390" y="3728645"/>
            <a:ext cx="35939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1784174" y="5877272"/>
            <a:ext cx="206774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a, c - základny</a:t>
            </a:r>
            <a:endParaRPr lang="cs-CZ" sz="26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5181501" y="5877272"/>
            <a:ext cx="198278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b, d - ramena</a:t>
            </a:r>
            <a:endParaRPr lang="cs-CZ" sz="2600" dirty="0"/>
          </a:p>
        </p:txBody>
      </p:sp>
      <p:sp>
        <p:nvSpPr>
          <p:cNvPr id="27" name="Oblouk 26"/>
          <p:cNvSpPr/>
          <p:nvPr/>
        </p:nvSpPr>
        <p:spPr>
          <a:xfrm>
            <a:off x="683568" y="4509120"/>
            <a:ext cx="1800000" cy="1800000"/>
          </a:xfrm>
          <a:prstGeom prst="arc">
            <a:avLst>
              <a:gd name="adj1" fmla="val 18401863"/>
              <a:gd name="adj2" fmla="val 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louk 27"/>
          <p:cNvSpPr/>
          <p:nvPr/>
        </p:nvSpPr>
        <p:spPr>
          <a:xfrm>
            <a:off x="6876456" y="4509120"/>
            <a:ext cx="1800000" cy="1800000"/>
          </a:xfrm>
          <a:prstGeom prst="arc">
            <a:avLst>
              <a:gd name="adj1" fmla="val 10693728"/>
              <a:gd name="adj2" fmla="val 14694686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louk 28"/>
          <p:cNvSpPr/>
          <p:nvPr/>
        </p:nvSpPr>
        <p:spPr>
          <a:xfrm>
            <a:off x="2843808" y="2132856"/>
            <a:ext cx="1800000" cy="1800000"/>
          </a:xfrm>
          <a:prstGeom prst="arc">
            <a:avLst>
              <a:gd name="adj1" fmla="val 117796"/>
              <a:gd name="adj2" fmla="val 8177842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louk 29"/>
          <p:cNvSpPr/>
          <p:nvPr/>
        </p:nvSpPr>
        <p:spPr>
          <a:xfrm>
            <a:off x="5724328" y="2132856"/>
            <a:ext cx="1800000" cy="1800000"/>
          </a:xfrm>
          <a:prstGeom prst="arc">
            <a:avLst>
              <a:gd name="adj1" fmla="val 3888478"/>
              <a:gd name="adj2" fmla="val 1060732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1907704" y="4891807"/>
            <a:ext cx="37382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α</a:t>
            </a:r>
            <a:endParaRPr lang="cs-CZ" sz="2600" dirty="0" smtClean="0"/>
          </a:p>
          <a:p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078500" y="4891807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β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142396" y="3163615"/>
            <a:ext cx="33374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γ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707904" y="3163615"/>
            <a:ext cx="35939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δ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41" grpId="0"/>
      <p:bldP spid="50" grpId="0"/>
      <p:bldP spid="27" grpId="0" animBg="1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Narýsuj lichoběžník ABCD</a:t>
            </a:r>
            <a:br>
              <a:rPr lang="cs-CZ" dirty="0" smtClean="0"/>
            </a:br>
            <a:r>
              <a:rPr lang="cs-CZ" dirty="0" smtClean="0"/>
              <a:t>a = 7 cm, b = 5 cm, </a:t>
            </a:r>
            <a:r>
              <a:rPr lang="el-GR" dirty="0" smtClean="0"/>
              <a:t>α</a:t>
            </a:r>
            <a:r>
              <a:rPr lang="cs-CZ" dirty="0" smtClean="0"/>
              <a:t> = 61°, </a:t>
            </a:r>
            <a:r>
              <a:rPr lang="el-GR" dirty="0" smtClean="0"/>
              <a:t>β</a:t>
            </a:r>
            <a:r>
              <a:rPr lang="cs-CZ" dirty="0" smtClean="0"/>
              <a:t> = 67°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Náčrt</a:t>
            </a:r>
            <a:endParaRPr lang="cs-CZ" sz="32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Načrtneme  obrázek </a:t>
            </a:r>
            <a:r>
              <a:rPr lang="cs-CZ" dirty="0" smtClean="0"/>
              <a:t>                         a </a:t>
            </a:r>
            <a:r>
              <a:rPr lang="cs-CZ" dirty="0" smtClean="0"/>
              <a:t>vyznačíme barevně známé údaje.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0" name="Volný tvar 9"/>
          <p:cNvSpPr/>
          <p:nvPr/>
        </p:nvSpPr>
        <p:spPr>
          <a:xfrm>
            <a:off x="4355976" y="3140968"/>
            <a:ext cx="4392488" cy="2088232"/>
          </a:xfrm>
          <a:custGeom>
            <a:avLst/>
            <a:gdLst>
              <a:gd name="connsiteX0" fmla="*/ 0 w 4428000"/>
              <a:gd name="connsiteY0" fmla="*/ 2088232 h 2088232"/>
              <a:gd name="connsiteX1" fmla="*/ 1257951 w 4428000"/>
              <a:gd name="connsiteY1" fmla="*/ 0 h 2088232"/>
              <a:gd name="connsiteX2" fmla="*/ 4428000 w 4428000"/>
              <a:gd name="connsiteY2" fmla="*/ 0 h 2088232"/>
              <a:gd name="connsiteX3" fmla="*/ 3170049 w 4428000"/>
              <a:gd name="connsiteY3" fmla="*/ 2088232 h 2088232"/>
              <a:gd name="connsiteX4" fmla="*/ 0 w 4428000"/>
              <a:gd name="connsiteY4" fmla="*/ 2088232 h 2088232"/>
              <a:gd name="connsiteX0" fmla="*/ 0 w 4464496"/>
              <a:gd name="connsiteY0" fmla="*/ 2088232 h 2088232"/>
              <a:gd name="connsiteX1" fmla="*/ 1257951 w 4464496"/>
              <a:gd name="connsiteY1" fmla="*/ 0 h 2088232"/>
              <a:gd name="connsiteX2" fmla="*/ 4464496 w 4464496"/>
              <a:gd name="connsiteY2" fmla="*/ 0 h 2088232"/>
              <a:gd name="connsiteX3" fmla="*/ 3170049 w 4464496"/>
              <a:gd name="connsiteY3" fmla="*/ 2088232 h 2088232"/>
              <a:gd name="connsiteX4" fmla="*/ 0 w 4464496"/>
              <a:gd name="connsiteY4" fmla="*/ 2088232 h 2088232"/>
              <a:gd name="connsiteX0" fmla="*/ 0 w 4464496"/>
              <a:gd name="connsiteY0" fmla="*/ 2088232 h 2160240"/>
              <a:gd name="connsiteX1" fmla="*/ 1257951 w 4464496"/>
              <a:gd name="connsiteY1" fmla="*/ 0 h 2160240"/>
              <a:gd name="connsiteX2" fmla="*/ 4464496 w 4464496"/>
              <a:gd name="connsiteY2" fmla="*/ 0 h 2160240"/>
              <a:gd name="connsiteX3" fmla="*/ 4392488 w 4464496"/>
              <a:gd name="connsiteY3" fmla="*/ 2160240 h 2160240"/>
              <a:gd name="connsiteX4" fmla="*/ 0 w 4464496"/>
              <a:gd name="connsiteY4" fmla="*/ 2088232 h 2160240"/>
              <a:gd name="connsiteX0" fmla="*/ 0 w 4392488"/>
              <a:gd name="connsiteY0" fmla="*/ 2088232 h 2160240"/>
              <a:gd name="connsiteX1" fmla="*/ 1257951 w 4392488"/>
              <a:gd name="connsiteY1" fmla="*/ 0 h 2160240"/>
              <a:gd name="connsiteX2" fmla="*/ 3672408 w 4392488"/>
              <a:gd name="connsiteY2" fmla="*/ 0 h 2160240"/>
              <a:gd name="connsiteX3" fmla="*/ 4392488 w 4392488"/>
              <a:gd name="connsiteY3" fmla="*/ 2160240 h 2160240"/>
              <a:gd name="connsiteX4" fmla="*/ 0 w 4392488"/>
              <a:gd name="connsiteY4" fmla="*/ 2088232 h 2160240"/>
              <a:gd name="connsiteX0" fmla="*/ 0 w 4392488"/>
              <a:gd name="connsiteY0" fmla="*/ 2088232 h 2160240"/>
              <a:gd name="connsiteX1" fmla="*/ 1152128 w 4392488"/>
              <a:gd name="connsiteY1" fmla="*/ 0 h 2160240"/>
              <a:gd name="connsiteX2" fmla="*/ 3672408 w 4392488"/>
              <a:gd name="connsiteY2" fmla="*/ 0 h 2160240"/>
              <a:gd name="connsiteX3" fmla="*/ 4392488 w 4392488"/>
              <a:gd name="connsiteY3" fmla="*/ 2160240 h 2160240"/>
              <a:gd name="connsiteX4" fmla="*/ 0 w 4392488"/>
              <a:gd name="connsiteY4" fmla="*/ 2088232 h 2160240"/>
              <a:gd name="connsiteX0" fmla="*/ 0 w 4392488"/>
              <a:gd name="connsiteY0" fmla="*/ 2088232 h 2088232"/>
              <a:gd name="connsiteX1" fmla="*/ 1152128 w 4392488"/>
              <a:gd name="connsiteY1" fmla="*/ 0 h 2088232"/>
              <a:gd name="connsiteX2" fmla="*/ 3672408 w 4392488"/>
              <a:gd name="connsiteY2" fmla="*/ 0 h 2088232"/>
              <a:gd name="connsiteX3" fmla="*/ 4392488 w 4392488"/>
              <a:gd name="connsiteY3" fmla="*/ 2088232 h 2088232"/>
              <a:gd name="connsiteX4" fmla="*/ 0 w 4392488"/>
              <a:gd name="connsiteY4" fmla="*/ 2088232 h 2088232"/>
              <a:gd name="connsiteX0" fmla="*/ 0 w 4392488"/>
              <a:gd name="connsiteY0" fmla="*/ 2088232 h 2088232"/>
              <a:gd name="connsiteX1" fmla="*/ 1152128 w 4392488"/>
              <a:gd name="connsiteY1" fmla="*/ 0 h 2088232"/>
              <a:gd name="connsiteX2" fmla="*/ 3456384 w 4392488"/>
              <a:gd name="connsiteY2" fmla="*/ 0 h 2088232"/>
              <a:gd name="connsiteX3" fmla="*/ 4392488 w 4392488"/>
              <a:gd name="connsiteY3" fmla="*/ 2088232 h 2088232"/>
              <a:gd name="connsiteX4" fmla="*/ 0 w 4392488"/>
              <a:gd name="connsiteY4" fmla="*/ 2088232 h 2088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488" h="2088232">
                <a:moveTo>
                  <a:pt x="0" y="2088232"/>
                </a:moveTo>
                <a:lnTo>
                  <a:pt x="1152128" y="0"/>
                </a:lnTo>
                <a:lnTo>
                  <a:pt x="3456384" y="0"/>
                </a:lnTo>
                <a:lnTo>
                  <a:pt x="4392488" y="2088232"/>
                </a:lnTo>
                <a:lnTo>
                  <a:pt x="0" y="2088232"/>
                </a:lnTo>
                <a:close/>
              </a:path>
            </a:pathLst>
          </a:cu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ovací čára 11"/>
          <p:cNvCxnSpPr>
            <a:endCxn id="10" idx="3"/>
          </p:cNvCxnSpPr>
          <p:nvPr/>
        </p:nvCxnSpPr>
        <p:spPr>
          <a:xfrm>
            <a:off x="4355976" y="5229200"/>
            <a:ext cx="439248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4067944" y="5157192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8659470" y="5168805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786710" y="2720533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131078" y="2720533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6236568" y="5157192"/>
            <a:ext cx="8557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7 cm</a:t>
            </a:r>
            <a:endParaRPr lang="cs-CZ" sz="26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8244408" y="3789040"/>
            <a:ext cx="82758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5 cm</a:t>
            </a:r>
            <a:endParaRPr lang="cs-CZ" sz="2600" dirty="0"/>
          </a:p>
        </p:txBody>
      </p:sp>
      <p:cxnSp>
        <p:nvCxnSpPr>
          <p:cNvPr id="19" name="Přímá spojovací čára 18"/>
          <p:cNvCxnSpPr>
            <a:stCxn id="10" idx="2"/>
            <a:endCxn id="10" idx="3"/>
          </p:cNvCxnSpPr>
          <p:nvPr/>
        </p:nvCxnSpPr>
        <p:spPr>
          <a:xfrm>
            <a:off x="7812359" y="3140968"/>
            <a:ext cx="936105" cy="20882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louk 19"/>
          <p:cNvSpPr/>
          <p:nvPr/>
        </p:nvSpPr>
        <p:spPr>
          <a:xfrm>
            <a:off x="3996096" y="4509120"/>
            <a:ext cx="1440000" cy="1440160"/>
          </a:xfrm>
          <a:prstGeom prst="arc">
            <a:avLst>
              <a:gd name="adj1" fmla="val 16420738"/>
              <a:gd name="adj2" fmla="val 0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louk 20"/>
          <p:cNvSpPr/>
          <p:nvPr/>
        </p:nvSpPr>
        <p:spPr>
          <a:xfrm>
            <a:off x="7956376" y="4509120"/>
            <a:ext cx="1440000" cy="1440160"/>
          </a:xfrm>
          <a:prstGeom prst="arc">
            <a:avLst>
              <a:gd name="adj1" fmla="val 10836561"/>
              <a:gd name="adj2" fmla="val 14992087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4572000" y="4725144"/>
            <a:ext cx="63350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61°</a:t>
            </a:r>
            <a:endParaRPr lang="cs-CZ" sz="26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970941" y="4725144"/>
            <a:ext cx="63350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67°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0" grpId="0" animBg="1"/>
      <p:bldP spid="28" grpId="0"/>
      <p:bldP spid="29" grpId="0"/>
      <p:bldP spid="30" grpId="0"/>
      <p:bldP spid="31" grpId="0"/>
      <p:bldP spid="32" grpId="0"/>
      <p:bldP spid="33" grpId="0"/>
      <p:bldP spid="20" grpId="0" animBg="1"/>
      <p:bldP spid="21" grpId="0" animBg="1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Rozbor	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Promyslet si, jak postupovat u konstrukce.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Zápis konstrukce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860032" y="2174874"/>
            <a:ext cx="4283968" cy="4422477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600" dirty="0" smtClean="0"/>
              <a:t>AB; │AB│ = 7cm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∢BAX; │∢BAX│ = 61°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∢ABY; │∢ABY│ = 67°,</a:t>
            </a:r>
            <a:br>
              <a:rPr lang="cs-CZ" sz="2800" dirty="0" smtClean="0"/>
            </a:br>
            <a:r>
              <a:rPr lang="cs-CZ" sz="2800" dirty="0" smtClean="0"/>
              <a:t>Y </a:t>
            </a:r>
            <a:r>
              <a:rPr lang="cs-CZ" sz="2800" dirty="0" smtClean="0">
                <a:sym typeface="Symbol" pitchFamily="18" charset="2"/>
              </a:rPr>
              <a:t>      ABX</a:t>
            </a:r>
            <a:endParaRPr lang="cs-CZ" sz="2800" dirty="0" smtClean="0"/>
          </a:p>
          <a:p>
            <a:pPr marL="457200" indent="-457200">
              <a:buAutoNum type="arabicPeriod"/>
            </a:pPr>
            <a:r>
              <a:rPr lang="cs-CZ" sz="2800" dirty="0" smtClean="0"/>
              <a:t>k; </a:t>
            </a:r>
            <a:r>
              <a:rPr lang="cs-CZ" sz="2800" dirty="0" err="1" smtClean="0"/>
              <a:t>k</a:t>
            </a:r>
            <a:r>
              <a:rPr lang="cs-CZ" sz="2800" dirty="0" smtClean="0"/>
              <a:t>(B; 5 cm) </a:t>
            </a:r>
          </a:p>
          <a:p>
            <a:pPr marL="457200" indent="-457200">
              <a:buAutoNum type="arabicPeriod"/>
            </a:pPr>
            <a:r>
              <a:rPr lang="cs-CZ" sz="2600" dirty="0" smtClean="0"/>
              <a:t>C; </a:t>
            </a:r>
            <a:r>
              <a:rPr lang="cs-CZ" sz="2600" dirty="0" err="1" smtClean="0"/>
              <a:t>C</a:t>
            </a:r>
            <a:r>
              <a:rPr lang="cs-CZ" sz="2600" dirty="0" smtClean="0">
                <a:sym typeface="Symbol" pitchFamily="18" charset="2"/>
              </a:rPr>
              <a:t>  k </a:t>
            </a:r>
            <a:r>
              <a:rPr lang="cs-CZ" sz="2600" b="1" dirty="0" smtClean="0">
                <a:sym typeface="Symbol" pitchFamily="18" charset="2"/>
              </a:rPr>
              <a:t>        </a:t>
            </a:r>
            <a:r>
              <a:rPr lang="cs-CZ" sz="2600" dirty="0" smtClean="0"/>
              <a:t>BY</a:t>
            </a:r>
            <a:endParaRPr lang="cs-CZ" sz="2600" baseline="-25000" dirty="0" smtClean="0"/>
          </a:p>
          <a:p>
            <a:pPr marL="457200" indent="-457200">
              <a:buAutoNum type="arabicPeriod"/>
            </a:pPr>
            <a:r>
              <a:rPr lang="cs-CZ" sz="2600" dirty="0" smtClean="0"/>
              <a:t>p; </a:t>
            </a:r>
            <a:r>
              <a:rPr lang="cs-CZ" sz="2600" dirty="0" err="1" smtClean="0"/>
              <a:t>p</a:t>
            </a:r>
            <a:r>
              <a:rPr lang="cs-CZ" sz="2600" dirty="0" smtClean="0"/>
              <a:t> </a:t>
            </a:r>
            <a:r>
              <a:rPr lang="cs-CZ" sz="2600" dirty="0" err="1" smtClean="0"/>
              <a:t>ll</a:t>
            </a:r>
            <a:r>
              <a:rPr lang="cs-CZ" sz="2600" dirty="0" smtClean="0"/>
              <a:t> AB, C </a:t>
            </a:r>
            <a:r>
              <a:rPr lang="cs-CZ" sz="2600" dirty="0" smtClean="0">
                <a:sym typeface="Symbol" pitchFamily="18" charset="2"/>
              </a:rPr>
              <a:t> p</a:t>
            </a:r>
          </a:p>
          <a:p>
            <a:pPr marL="457200" indent="-457200">
              <a:buAutoNum type="arabicPeriod"/>
            </a:pPr>
            <a:r>
              <a:rPr lang="cs-CZ" sz="2600" dirty="0" smtClean="0">
                <a:sym typeface="Symbol" pitchFamily="18" charset="2"/>
              </a:rPr>
              <a:t>D; </a:t>
            </a:r>
            <a:r>
              <a:rPr lang="cs-CZ" sz="2600" dirty="0" err="1" smtClean="0">
                <a:sym typeface="Symbol" pitchFamily="18" charset="2"/>
              </a:rPr>
              <a:t>D</a:t>
            </a:r>
            <a:r>
              <a:rPr lang="cs-CZ" sz="2600" dirty="0" smtClean="0">
                <a:sym typeface="Symbol" pitchFamily="18" charset="2"/>
              </a:rPr>
              <a:t>  p </a:t>
            </a:r>
            <a:r>
              <a:rPr lang="cs-CZ" sz="2600" b="1" dirty="0" smtClean="0">
                <a:sym typeface="Symbol" pitchFamily="18" charset="2"/>
              </a:rPr>
              <a:t>       </a:t>
            </a:r>
            <a:r>
              <a:rPr lang="cs-CZ" sz="2600" dirty="0" smtClean="0">
                <a:sym typeface="Symbol" pitchFamily="18" charset="2"/>
              </a:rPr>
              <a:t>AX</a:t>
            </a:r>
          </a:p>
          <a:p>
            <a:pPr marL="457200" indent="-457200">
              <a:buAutoNum type="arabicPeriod"/>
            </a:pPr>
            <a:r>
              <a:rPr lang="cs-CZ" sz="2600" dirty="0" smtClean="0"/>
              <a:t>lichoběžník ABCD</a:t>
            </a:r>
          </a:p>
        </p:txBody>
      </p:sp>
      <p:sp>
        <p:nvSpPr>
          <p:cNvPr id="24" name="Volný tvar 23"/>
          <p:cNvSpPr/>
          <p:nvPr/>
        </p:nvSpPr>
        <p:spPr>
          <a:xfrm>
            <a:off x="179512" y="3501008"/>
            <a:ext cx="4392488" cy="2088232"/>
          </a:xfrm>
          <a:custGeom>
            <a:avLst/>
            <a:gdLst>
              <a:gd name="connsiteX0" fmla="*/ 0 w 4428000"/>
              <a:gd name="connsiteY0" fmla="*/ 2088232 h 2088232"/>
              <a:gd name="connsiteX1" fmla="*/ 1257951 w 4428000"/>
              <a:gd name="connsiteY1" fmla="*/ 0 h 2088232"/>
              <a:gd name="connsiteX2" fmla="*/ 4428000 w 4428000"/>
              <a:gd name="connsiteY2" fmla="*/ 0 h 2088232"/>
              <a:gd name="connsiteX3" fmla="*/ 3170049 w 4428000"/>
              <a:gd name="connsiteY3" fmla="*/ 2088232 h 2088232"/>
              <a:gd name="connsiteX4" fmla="*/ 0 w 4428000"/>
              <a:gd name="connsiteY4" fmla="*/ 2088232 h 2088232"/>
              <a:gd name="connsiteX0" fmla="*/ 0 w 4464496"/>
              <a:gd name="connsiteY0" fmla="*/ 2088232 h 2088232"/>
              <a:gd name="connsiteX1" fmla="*/ 1257951 w 4464496"/>
              <a:gd name="connsiteY1" fmla="*/ 0 h 2088232"/>
              <a:gd name="connsiteX2" fmla="*/ 4464496 w 4464496"/>
              <a:gd name="connsiteY2" fmla="*/ 0 h 2088232"/>
              <a:gd name="connsiteX3" fmla="*/ 3170049 w 4464496"/>
              <a:gd name="connsiteY3" fmla="*/ 2088232 h 2088232"/>
              <a:gd name="connsiteX4" fmla="*/ 0 w 4464496"/>
              <a:gd name="connsiteY4" fmla="*/ 2088232 h 2088232"/>
              <a:gd name="connsiteX0" fmla="*/ 0 w 4464496"/>
              <a:gd name="connsiteY0" fmla="*/ 2088232 h 2160240"/>
              <a:gd name="connsiteX1" fmla="*/ 1257951 w 4464496"/>
              <a:gd name="connsiteY1" fmla="*/ 0 h 2160240"/>
              <a:gd name="connsiteX2" fmla="*/ 4464496 w 4464496"/>
              <a:gd name="connsiteY2" fmla="*/ 0 h 2160240"/>
              <a:gd name="connsiteX3" fmla="*/ 4392488 w 4464496"/>
              <a:gd name="connsiteY3" fmla="*/ 2160240 h 2160240"/>
              <a:gd name="connsiteX4" fmla="*/ 0 w 4464496"/>
              <a:gd name="connsiteY4" fmla="*/ 2088232 h 2160240"/>
              <a:gd name="connsiteX0" fmla="*/ 0 w 4392488"/>
              <a:gd name="connsiteY0" fmla="*/ 2088232 h 2160240"/>
              <a:gd name="connsiteX1" fmla="*/ 1257951 w 4392488"/>
              <a:gd name="connsiteY1" fmla="*/ 0 h 2160240"/>
              <a:gd name="connsiteX2" fmla="*/ 3672408 w 4392488"/>
              <a:gd name="connsiteY2" fmla="*/ 0 h 2160240"/>
              <a:gd name="connsiteX3" fmla="*/ 4392488 w 4392488"/>
              <a:gd name="connsiteY3" fmla="*/ 2160240 h 2160240"/>
              <a:gd name="connsiteX4" fmla="*/ 0 w 4392488"/>
              <a:gd name="connsiteY4" fmla="*/ 2088232 h 2160240"/>
              <a:gd name="connsiteX0" fmla="*/ 0 w 4392488"/>
              <a:gd name="connsiteY0" fmla="*/ 2088232 h 2160240"/>
              <a:gd name="connsiteX1" fmla="*/ 1152128 w 4392488"/>
              <a:gd name="connsiteY1" fmla="*/ 0 h 2160240"/>
              <a:gd name="connsiteX2" fmla="*/ 3672408 w 4392488"/>
              <a:gd name="connsiteY2" fmla="*/ 0 h 2160240"/>
              <a:gd name="connsiteX3" fmla="*/ 4392488 w 4392488"/>
              <a:gd name="connsiteY3" fmla="*/ 2160240 h 2160240"/>
              <a:gd name="connsiteX4" fmla="*/ 0 w 4392488"/>
              <a:gd name="connsiteY4" fmla="*/ 2088232 h 2160240"/>
              <a:gd name="connsiteX0" fmla="*/ 0 w 4392488"/>
              <a:gd name="connsiteY0" fmla="*/ 2088232 h 2088232"/>
              <a:gd name="connsiteX1" fmla="*/ 1152128 w 4392488"/>
              <a:gd name="connsiteY1" fmla="*/ 0 h 2088232"/>
              <a:gd name="connsiteX2" fmla="*/ 3672408 w 4392488"/>
              <a:gd name="connsiteY2" fmla="*/ 0 h 2088232"/>
              <a:gd name="connsiteX3" fmla="*/ 4392488 w 4392488"/>
              <a:gd name="connsiteY3" fmla="*/ 2088232 h 2088232"/>
              <a:gd name="connsiteX4" fmla="*/ 0 w 4392488"/>
              <a:gd name="connsiteY4" fmla="*/ 2088232 h 2088232"/>
              <a:gd name="connsiteX0" fmla="*/ 0 w 4392488"/>
              <a:gd name="connsiteY0" fmla="*/ 2088232 h 2088232"/>
              <a:gd name="connsiteX1" fmla="*/ 1152128 w 4392488"/>
              <a:gd name="connsiteY1" fmla="*/ 0 h 2088232"/>
              <a:gd name="connsiteX2" fmla="*/ 3456384 w 4392488"/>
              <a:gd name="connsiteY2" fmla="*/ 0 h 2088232"/>
              <a:gd name="connsiteX3" fmla="*/ 4392488 w 4392488"/>
              <a:gd name="connsiteY3" fmla="*/ 2088232 h 2088232"/>
              <a:gd name="connsiteX4" fmla="*/ 0 w 4392488"/>
              <a:gd name="connsiteY4" fmla="*/ 2088232 h 2088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488" h="2088232">
                <a:moveTo>
                  <a:pt x="0" y="2088232"/>
                </a:moveTo>
                <a:lnTo>
                  <a:pt x="1152128" y="0"/>
                </a:lnTo>
                <a:lnTo>
                  <a:pt x="3456384" y="0"/>
                </a:lnTo>
                <a:lnTo>
                  <a:pt x="4392488" y="2088232"/>
                </a:lnTo>
                <a:lnTo>
                  <a:pt x="0" y="2088232"/>
                </a:lnTo>
                <a:close/>
              </a:path>
            </a:pathLst>
          </a:cu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179512" y="5589240"/>
            <a:ext cx="439248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3635896" y="3501008"/>
            <a:ext cx="936105" cy="20882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4067944" y="4077072"/>
            <a:ext cx="115212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5 cm</a:t>
            </a:r>
            <a:endParaRPr lang="cs-CZ" sz="26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835696" y="5600853"/>
            <a:ext cx="115212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7 cm</a:t>
            </a:r>
            <a:endParaRPr lang="cs-CZ" sz="26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-36512" y="5528845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4427984" y="5589240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1026622" y="3068960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491880" y="3068960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43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Narýsuj lichoběžník ABCD</a:t>
            </a:r>
            <a:br>
              <a:rPr lang="cs-CZ" dirty="0" smtClean="0"/>
            </a:br>
            <a:r>
              <a:rPr lang="cs-CZ" dirty="0" smtClean="0"/>
              <a:t>a = 7 cm, b = 5 cm, </a:t>
            </a:r>
            <a:r>
              <a:rPr lang="el-GR" dirty="0" smtClean="0"/>
              <a:t>α</a:t>
            </a:r>
            <a:r>
              <a:rPr lang="cs-CZ" dirty="0" smtClean="0"/>
              <a:t> = 61°, </a:t>
            </a:r>
            <a:r>
              <a:rPr lang="el-GR" dirty="0" smtClean="0"/>
              <a:t>β</a:t>
            </a:r>
            <a:r>
              <a:rPr lang="cs-CZ" dirty="0" smtClean="0"/>
              <a:t> = 67°</a:t>
            </a:r>
            <a:endParaRPr lang="cs-CZ" dirty="0"/>
          </a:p>
        </p:txBody>
      </p:sp>
      <p:cxnSp>
        <p:nvCxnSpPr>
          <p:cNvPr id="45" name="Přímá spojovací šipka 44"/>
          <p:cNvCxnSpPr/>
          <p:nvPr/>
        </p:nvCxnSpPr>
        <p:spPr>
          <a:xfrm>
            <a:off x="6948264" y="4869160"/>
            <a:ext cx="36004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>
            <a:off x="6948264" y="4725144"/>
            <a:ext cx="0" cy="2880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Oblouk 48"/>
          <p:cNvSpPr/>
          <p:nvPr/>
        </p:nvSpPr>
        <p:spPr>
          <a:xfrm>
            <a:off x="2268264" y="3285504"/>
            <a:ext cx="4680000" cy="4680000"/>
          </a:xfrm>
          <a:prstGeom prst="arc">
            <a:avLst>
              <a:gd name="adj1" fmla="val 14112077"/>
              <a:gd name="adj2" fmla="val 15977472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TextovéPole 49"/>
          <p:cNvSpPr txBox="1"/>
          <p:nvPr/>
        </p:nvSpPr>
        <p:spPr>
          <a:xfrm>
            <a:off x="4139952" y="2852936"/>
            <a:ext cx="5040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baseline="-25000" dirty="0"/>
          </a:p>
        </p:txBody>
      </p:sp>
      <p:cxnSp>
        <p:nvCxnSpPr>
          <p:cNvPr id="52" name="Přímá spojovací čára 51"/>
          <p:cNvCxnSpPr/>
          <p:nvPr/>
        </p:nvCxnSpPr>
        <p:spPr>
          <a:xfrm>
            <a:off x="179512" y="3501008"/>
            <a:ext cx="43924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ovéPole 56"/>
          <p:cNvSpPr txBox="1"/>
          <p:nvPr/>
        </p:nvSpPr>
        <p:spPr>
          <a:xfrm>
            <a:off x="107504" y="3356992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p</a:t>
            </a:r>
            <a:endParaRPr lang="cs-CZ" sz="26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10101" y="5085184"/>
            <a:ext cx="63350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61°</a:t>
            </a:r>
            <a:endParaRPr lang="cs-CZ" sz="2600" dirty="0"/>
          </a:p>
        </p:txBody>
      </p:sp>
      <p:sp>
        <p:nvSpPr>
          <p:cNvPr id="41" name="Oblouk 40"/>
          <p:cNvSpPr/>
          <p:nvPr/>
        </p:nvSpPr>
        <p:spPr>
          <a:xfrm>
            <a:off x="-180368" y="4869160"/>
            <a:ext cx="1440000" cy="1440160"/>
          </a:xfrm>
          <a:prstGeom prst="arc">
            <a:avLst>
              <a:gd name="adj1" fmla="val 16420738"/>
              <a:gd name="adj2" fmla="val 0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3794477" y="5085184"/>
            <a:ext cx="63350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67°</a:t>
            </a:r>
            <a:endParaRPr lang="cs-CZ" sz="2600" dirty="0"/>
          </a:p>
        </p:txBody>
      </p:sp>
      <p:sp>
        <p:nvSpPr>
          <p:cNvPr id="44" name="Oblouk 43"/>
          <p:cNvSpPr/>
          <p:nvPr/>
        </p:nvSpPr>
        <p:spPr>
          <a:xfrm>
            <a:off x="3780072" y="4869160"/>
            <a:ext cx="1440000" cy="1440160"/>
          </a:xfrm>
          <a:prstGeom prst="arc">
            <a:avLst>
              <a:gd name="adj1" fmla="val 10836561"/>
              <a:gd name="adj2" fmla="val 14992087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3" name="Přímá spojovací čára 52"/>
          <p:cNvCxnSpPr>
            <a:stCxn id="24" idx="0"/>
          </p:cNvCxnSpPr>
          <p:nvPr/>
        </p:nvCxnSpPr>
        <p:spPr>
          <a:xfrm flipV="1">
            <a:off x="179512" y="2852936"/>
            <a:ext cx="1512168" cy="27363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/>
          <p:nvPr/>
        </p:nvCxnSpPr>
        <p:spPr>
          <a:xfrm>
            <a:off x="1475656" y="2996952"/>
            <a:ext cx="216024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ovéPole 61"/>
          <p:cNvSpPr txBox="1"/>
          <p:nvPr/>
        </p:nvSpPr>
        <p:spPr>
          <a:xfrm>
            <a:off x="1619672" y="2852936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X</a:t>
            </a:r>
            <a:endParaRPr lang="cs-CZ" sz="2600" dirty="0"/>
          </a:p>
        </p:txBody>
      </p:sp>
      <p:cxnSp>
        <p:nvCxnSpPr>
          <p:cNvPr id="64" name="Přímá spojovací čára 63"/>
          <p:cNvCxnSpPr>
            <a:stCxn id="24" idx="3"/>
          </p:cNvCxnSpPr>
          <p:nvPr/>
        </p:nvCxnSpPr>
        <p:spPr>
          <a:xfrm flipH="1" flipV="1">
            <a:off x="3419872" y="2996952"/>
            <a:ext cx="1152128" cy="25922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ovací čára 65"/>
          <p:cNvCxnSpPr/>
          <p:nvPr/>
        </p:nvCxnSpPr>
        <p:spPr>
          <a:xfrm flipV="1">
            <a:off x="3347864" y="2996952"/>
            <a:ext cx="216024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ovéPole 66"/>
          <p:cNvSpPr txBox="1"/>
          <p:nvPr/>
        </p:nvSpPr>
        <p:spPr>
          <a:xfrm>
            <a:off x="3042846" y="2852936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Y</a:t>
            </a:r>
            <a:endParaRPr lang="cs-CZ" sz="2600" dirty="0"/>
          </a:p>
        </p:txBody>
      </p:sp>
      <p:cxnSp>
        <p:nvCxnSpPr>
          <p:cNvPr id="68" name="Přímá spojovací čára 67"/>
          <p:cNvCxnSpPr/>
          <p:nvPr/>
        </p:nvCxnSpPr>
        <p:spPr>
          <a:xfrm>
            <a:off x="6948264" y="5661248"/>
            <a:ext cx="0" cy="2880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ovací šipka 68"/>
          <p:cNvCxnSpPr/>
          <p:nvPr/>
        </p:nvCxnSpPr>
        <p:spPr>
          <a:xfrm>
            <a:off x="6948264" y="5805264"/>
            <a:ext cx="36004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>
            <a:off x="5940152" y="3717032"/>
            <a:ext cx="0" cy="2880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šipka 46"/>
          <p:cNvCxnSpPr/>
          <p:nvPr/>
        </p:nvCxnSpPr>
        <p:spPr>
          <a:xfrm>
            <a:off x="5940152" y="3861048"/>
            <a:ext cx="36004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49" grpId="0" animBg="1"/>
      <p:bldP spid="50" grpId="0"/>
      <p:bldP spid="57" grpId="0"/>
      <p:bldP spid="62" grpId="0"/>
      <p:bldP spid="6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762872" cy="63976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Konstrukce podle zápisu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32048" y="2132856"/>
            <a:ext cx="4283968" cy="4464496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600" dirty="0" smtClean="0"/>
              <a:t>AB; │AB│ = 7cm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∢BAX; │∢BAX│ = 61°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∢ABY; │∢ABY│ = 67°,</a:t>
            </a:r>
            <a:br>
              <a:rPr lang="cs-CZ" sz="2800" dirty="0" smtClean="0"/>
            </a:br>
            <a:r>
              <a:rPr lang="cs-CZ" sz="2800" dirty="0" smtClean="0"/>
              <a:t>Y </a:t>
            </a:r>
            <a:r>
              <a:rPr lang="cs-CZ" sz="2800" dirty="0" smtClean="0">
                <a:sym typeface="Symbol" pitchFamily="18" charset="2"/>
              </a:rPr>
              <a:t>       ABX</a:t>
            </a:r>
            <a:endParaRPr lang="cs-CZ" sz="2800" dirty="0" smtClean="0"/>
          </a:p>
          <a:p>
            <a:pPr marL="457200" indent="-457200">
              <a:buAutoNum type="arabicPeriod"/>
            </a:pPr>
            <a:r>
              <a:rPr lang="cs-CZ" sz="2800" dirty="0" smtClean="0"/>
              <a:t>k; </a:t>
            </a:r>
            <a:r>
              <a:rPr lang="cs-CZ" sz="2800" dirty="0" err="1" smtClean="0"/>
              <a:t>k</a:t>
            </a:r>
            <a:r>
              <a:rPr lang="cs-CZ" sz="2800" dirty="0" smtClean="0"/>
              <a:t>(B; 5 cm) </a:t>
            </a:r>
          </a:p>
          <a:p>
            <a:pPr marL="457200" indent="-457200">
              <a:buAutoNum type="arabicPeriod"/>
            </a:pPr>
            <a:r>
              <a:rPr lang="cs-CZ" sz="2600" dirty="0" smtClean="0"/>
              <a:t>C; </a:t>
            </a:r>
            <a:r>
              <a:rPr lang="cs-CZ" sz="2600" dirty="0" err="1" smtClean="0"/>
              <a:t>C</a:t>
            </a:r>
            <a:r>
              <a:rPr lang="cs-CZ" sz="2600" dirty="0" smtClean="0">
                <a:sym typeface="Symbol" pitchFamily="18" charset="2"/>
              </a:rPr>
              <a:t>  k </a:t>
            </a:r>
            <a:r>
              <a:rPr lang="cs-CZ" sz="2600" b="1" dirty="0" smtClean="0">
                <a:sym typeface="Symbol" pitchFamily="18" charset="2"/>
              </a:rPr>
              <a:t>       </a:t>
            </a:r>
            <a:r>
              <a:rPr lang="cs-CZ" sz="2600" dirty="0" smtClean="0"/>
              <a:t>BY</a:t>
            </a:r>
            <a:endParaRPr lang="cs-CZ" sz="2600" baseline="-25000" dirty="0" smtClean="0"/>
          </a:p>
          <a:p>
            <a:pPr marL="457200" indent="-457200">
              <a:buAutoNum type="arabicPeriod"/>
            </a:pPr>
            <a:r>
              <a:rPr lang="cs-CZ" sz="2600" dirty="0" smtClean="0"/>
              <a:t>p; </a:t>
            </a:r>
            <a:r>
              <a:rPr lang="cs-CZ" sz="2600" dirty="0" err="1" smtClean="0"/>
              <a:t>p</a:t>
            </a:r>
            <a:r>
              <a:rPr lang="cs-CZ" sz="2600" dirty="0" smtClean="0"/>
              <a:t> </a:t>
            </a:r>
            <a:r>
              <a:rPr lang="cs-CZ" sz="2600" dirty="0" err="1" smtClean="0"/>
              <a:t>ll</a:t>
            </a:r>
            <a:r>
              <a:rPr lang="cs-CZ" sz="2600" dirty="0" smtClean="0"/>
              <a:t> AB, C </a:t>
            </a:r>
            <a:r>
              <a:rPr lang="cs-CZ" sz="2600" dirty="0" smtClean="0">
                <a:sym typeface="Symbol" pitchFamily="18" charset="2"/>
              </a:rPr>
              <a:t> p</a:t>
            </a:r>
          </a:p>
          <a:p>
            <a:pPr marL="457200" indent="-457200">
              <a:buAutoNum type="arabicPeriod"/>
            </a:pPr>
            <a:r>
              <a:rPr lang="cs-CZ" sz="2600" dirty="0" smtClean="0">
                <a:sym typeface="Symbol" pitchFamily="18" charset="2"/>
              </a:rPr>
              <a:t>D; </a:t>
            </a:r>
            <a:r>
              <a:rPr lang="cs-CZ" sz="2600" dirty="0" err="1" smtClean="0">
                <a:sym typeface="Symbol" pitchFamily="18" charset="2"/>
              </a:rPr>
              <a:t>D</a:t>
            </a:r>
            <a:r>
              <a:rPr lang="cs-CZ" sz="2600" dirty="0" smtClean="0">
                <a:sym typeface="Symbol" pitchFamily="18" charset="2"/>
              </a:rPr>
              <a:t>  p </a:t>
            </a:r>
            <a:r>
              <a:rPr lang="cs-CZ" sz="2600" b="1" dirty="0" smtClean="0">
                <a:sym typeface="Symbol" pitchFamily="18" charset="2"/>
              </a:rPr>
              <a:t>       </a:t>
            </a:r>
            <a:r>
              <a:rPr lang="cs-CZ" sz="2600" dirty="0" smtClean="0">
                <a:sym typeface="Symbol" pitchFamily="18" charset="2"/>
              </a:rPr>
              <a:t>AX</a:t>
            </a:r>
          </a:p>
          <a:p>
            <a:pPr marL="457200" indent="-457200">
              <a:buAutoNum type="arabicPeriod"/>
            </a:pPr>
            <a:r>
              <a:rPr lang="cs-CZ" sz="2600" dirty="0" smtClean="0"/>
              <a:t>lichoběžník ABCD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4122966" y="5528845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8100392" y="5528845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5131078" y="2924944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7308304" y="2936557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43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Narýsuj lichoběžník ABCD</a:t>
            </a:r>
            <a:br>
              <a:rPr lang="cs-CZ" dirty="0" smtClean="0"/>
            </a:br>
            <a:r>
              <a:rPr lang="cs-CZ" dirty="0" smtClean="0"/>
              <a:t>a = 7 cm, b = 5 cm, </a:t>
            </a:r>
            <a:r>
              <a:rPr lang="el-GR" dirty="0" smtClean="0"/>
              <a:t>α</a:t>
            </a:r>
            <a:r>
              <a:rPr lang="cs-CZ" dirty="0" smtClean="0"/>
              <a:t> = 61°, </a:t>
            </a:r>
            <a:r>
              <a:rPr lang="el-GR" dirty="0" smtClean="0"/>
              <a:t>β</a:t>
            </a:r>
            <a:r>
              <a:rPr lang="cs-CZ" dirty="0" smtClean="0"/>
              <a:t> = 67°</a:t>
            </a:r>
            <a:endParaRPr lang="cs-CZ" dirty="0"/>
          </a:p>
        </p:txBody>
      </p:sp>
      <p:cxnSp>
        <p:nvCxnSpPr>
          <p:cNvPr id="45" name="Přímá spojovací šipka 44"/>
          <p:cNvCxnSpPr/>
          <p:nvPr/>
        </p:nvCxnSpPr>
        <p:spPr>
          <a:xfrm>
            <a:off x="2411760" y="4797152"/>
            <a:ext cx="36004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>
            <a:off x="2411760" y="4653136"/>
            <a:ext cx="0" cy="2880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Oblouk 48"/>
          <p:cNvSpPr/>
          <p:nvPr/>
        </p:nvSpPr>
        <p:spPr>
          <a:xfrm>
            <a:off x="5868664" y="3212976"/>
            <a:ext cx="4680000" cy="4680000"/>
          </a:xfrm>
          <a:prstGeom prst="arc">
            <a:avLst>
              <a:gd name="adj1" fmla="val 14112077"/>
              <a:gd name="adj2" fmla="val 15977472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TextovéPole 49"/>
          <p:cNvSpPr txBox="1"/>
          <p:nvPr/>
        </p:nvSpPr>
        <p:spPr>
          <a:xfrm>
            <a:off x="7668344" y="2852936"/>
            <a:ext cx="5040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baseline="-25000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4211960" y="3212976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p</a:t>
            </a:r>
            <a:endParaRPr lang="cs-CZ" sz="2600" dirty="0"/>
          </a:p>
        </p:txBody>
      </p:sp>
      <p:cxnSp>
        <p:nvCxnSpPr>
          <p:cNvPr id="53" name="Přímá spojovací čára 52"/>
          <p:cNvCxnSpPr/>
          <p:nvPr/>
        </p:nvCxnSpPr>
        <p:spPr>
          <a:xfrm flipV="1">
            <a:off x="4211960" y="2852936"/>
            <a:ext cx="1512168" cy="27363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/>
          <p:nvPr/>
        </p:nvCxnSpPr>
        <p:spPr>
          <a:xfrm>
            <a:off x="5508104" y="2996952"/>
            <a:ext cx="216024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ovéPole 61"/>
          <p:cNvSpPr txBox="1"/>
          <p:nvPr/>
        </p:nvSpPr>
        <p:spPr>
          <a:xfrm>
            <a:off x="5635134" y="2852936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X</a:t>
            </a:r>
            <a:endParaRPr lang="cs-CZ" sz="2600" dirty="0"/>
          </a:p>
        </p:txBody>
      </p:sp>
      <p:cxnSp>
        <p:nvCxnSpPr>
          <p:cNvPr id="64" name="Přímá spojovací čára 63"/>
          <p:cNvCxnSpPr/>
          <p:nvPr/>
        </p:nvCxnSpPr>
        <p:spPr>
          <a:xfrm flipH="1" flipV="1">
            <a:off x="7236296" y="2996952"/>
            <a:ext cx="1152128" cy="25922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ovací čára 65"/>
          <p:cNvCxnSpPr/>
          <p:nvPr/>
        </p:nvCxnSpPr>
        <p:spPr>
          <a:xfrm flipV="1">
            <a:off x="7164288" y="2996952"/>
            <a:ext cx="216024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ovéPole 66"/>
          <p:cNvSpPr txBox="1"/>
          <p:nvPr/>
        </p:nvSpPr>
        <p:spPr>
          <a:xfrm>
            <a:off x="6876256" y="2852936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Y</a:t>
            </a:r>
            <a:endParaRPr lang="cs-CZ" sz="2600" dirty="0"/>
          </a:p>
        </p:txBody>
      </p:sp>
      <p:cxnSp>
        <p:nvCxnSpPr>
          <p:cNvPr id="68" name="Přímá spojovací čára 67"/>
          <p:cNvCxnSpPr/>
          <p:nvPr/>
        </p:nvCxnSpPr>
        <p:spPr>
          <a:xfrm>
            <a:off x="2483768" y="5661248"/>
            <a:ext cx="0" cy="2880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ovací šipka 68"/>
          <p:cNvCxnSpPr/>
          <p:nvPr/>
        </p:nvCxnSpPr>
        <p:spPr>
          <a:xfrm>
            <a:off x="2483768" y="5805264"/>
            <a:ext cx="36004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čára 47"/>
          <p:cNvCxnSpPr/>
          <p:nvPr/>
        </p:nvCxnSpPr>
        <p:spPr>
          <a:xfrm>
            <a:off x="3995936" y="5445224"/>
            <a:ext cx="46805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Volný tvar 50"/>
          <p:cNvSpPr/>
          <p:nvPr/>
        </p:nvSpPr>
        <p:spPr>
          <a:xfrm>
            <a:off x="4283968" y="5370653"/>
            <a:ext cx="0" cy="185195"/>
          </a:xfrm>
          <a:custGeom>
            <a:avLst/>
            <a:gdLst>
              <a:gd name="connsiteX0" fmla="*/ 0 w 0"/>
              <a:gd name="connsiteY0" fmla="*/ 0 h 185195"/>
              <a:gd name="connsiteX1" fmla="*/ 0 w 0"/>
              <a:gd name="connsiteY1" fmla="*/ 185195 h 185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85195">
                <a:moveTo>
                  <a:pt x="0" y="0"/>
                </a:moveTo>
                <a:lnTo>
                  <a:pt x="0" y="185195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olný tvar 53"/>
          <p:cNvSpPr/>
          <p:nvPr/>
        </p:nvSpPr>
        <p:spPr>
          <a:xfrm>
            <a:off x="8316416" y="5373216"/>
            <a:ext cx="0" cy="185195"/>
          </a:xfrm>
          <a:custGeom>
            <a:avLst/>
            <a:gdLst>
              <a:gd name="connsiteX0" fmla="*/ 0 w 0"/>
              <a:gd name="connsiteY0" fmla="*/ 0 h 185195"/>
              <a:gd name="connsiteX1" fmla="*/ 0 w 0"/>
              <a:gd name="connsiteY1" fmla="*/ 185195 h 185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85195">
                <a:moveTo>
                  <a:pt x="0" y="0"/>
                </a:moveTo>
                <a:lnTo>
                  <a:pt x="0" y="185195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5" name="Přímá spojovací čára 54"/>
          <p:cNvCxnSpPr/>
          <p:nvPr/>
        </p:nvCxnSpPr>
        <p:spPr>
          <a:xfrm>
            <a:off x="4148336" y="3356992"/>
            <a:ext cx="46805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Volný tvar 55"/>
          <p:cNvSpPr/>
          <p:nvPr/>
        </p:nvSpPr>
        <p:spPr>
          <a:xfrm>
            <a:off x="4283968" y="3356992"/>
            <a:ext cx="4032448" cy="2088232"/>
          </a:xfrm>
          <a:custGeom>
            <a:avLst/>
            <a:gdLst>
              <a:gd name="connsiteX0" fmla="*/ 0 w 4032448"/>
              <a:gd name="connsiteY0" fmla="*/ 2088232 h 2088232"/>
              <a:gd name="connsiteX1" fmla="*/ 1181814 w 4032448"/>
              <a:gd name="connsiteY1" fmla="*/ 0 h 2088232"/>
              <a:gd name="connsiteX2" fmla="*/ 2850634 w 4032448"/>
              <a:gd name="connsiteY2" fmla="*/ 0 h 2088232"/>
              <a:gd name="connsiteX3" fmla="*/ 4032448 w 4032448"/>
              <a:gd name="connsiteY3" fmla="*/ 2088232 h 2088232"/>
              <a:gd name="connsiteX4" fmla="*/ 0 w 4032448"/>
              <a:gd name="connsiteY4" fmla="*/ 2088232 h 2088232"/>
              <a:gd name="connsiteX0" fmla="*/ 0 w 4032448"/>
              <a:gd name="connsiteY0" fmla="*/ 2088232 h 2088232"/>
              <a:gd name="connsiteX1" fmla="*/ 1181814 w 4032448"/>
              <a:gd name="connsiteY1" fmla="*/ 0 h 2088232"/>
              <a:gd name="connsiteX2" fmla="*/ 3096344 w 4032448"/>
              <a:gd name="connsiteY2" fmla="*/ 0 h 2088232"/>
              <a:gd name="connsiteX3" fmla="*/ 4032448 w 4032448"/>
              <a:gd name="connsiteY3" fmla="*/ 2088232 h 2088232"/>
              <a:gd name="connsiteX4" fmla="*/ 0 w 4032448"/>
              <a:gd name="connsiteY4" fmla="*/ 2088232 h 2088232"/>
              <a:gd name="connsiteX0" fmla="*/ 0 w 4032448"/>
              <a:gd name="connsiteY0" fmla="*/ 2088232 h 2088232"/>
              <a:gd name="connsiteX1" fmla="*/ 1181814 w 4032448"/>
              <a:gd name="connsiteY1" fmla="*/ 0 h 2088232"/>
              <a:gd name="connsiteX2" fmla="*/ 3096344 w 4032448"/>
              <a:gd name="connsiteY2" fmla="*/ 0 h 2088232"/>
              <a:gd name="connsiteX3" fmla="*/ 4032448 w 4032448"/>
              <a:gd name="connsiteY3" fmla="*/ 2088232 h 2088232"/>
              <a:gd name="connsiteX4" fmla="*/ 0 w 4032448"/>
              <a:gd name="connsiteY4" fmla="*/ 2088232 h 2088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32448" h="2088232">
                <a:moveTo>
                  <a:pt x="0" y="2088232"/>
                </a:moveTo>
                <a:lnTo>
                  <a:pt x="1181814" y="0"/>
                </a:lnTo>
                <a:lnTo>
                  <a:pt x="3096344" y="0"/>
                </a:lnTo>
                <a:lnTo>
                  <a:pt x="4032448" y="2088232"/>
                </a:lnTo>
                <a:lnTo>
                  <a:pt x="0" y="2088232"/>
                </a:lnTo>
                <a:close/>
              </a:path>
            </a:pathLst>
          </a:cu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7" name="Přímá spojovací šipka 26"/>
          <p:cNvCxnSpPr/>
          <p:nvPr/>
        </p:nvCxnSpPr>
        <p:spPr>
          <a:xfrm>
            <a:off x="1547664" y="3861048"/>
            <a:ext cx="36004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1547664" y="3717032"/>
            <a:ext cx="0" cy="2880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40" grpId="0"/>
      <p:bldP spid="49" grpId="0" animBg="1"/>
      <p:bldP spid="50" grpId="0"/>
      <p:bldP spid="62" grpId="0"/>
      <p:bldP spid="51" grpId="0" animBg="1"/>
      <p:bldP spid="54" grpId="0" animBg="1"/>
      <p:bldP spid="5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32048" y="1556792"/>
            <a:ext cx="4283968" cy="45273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/>
              <a:t>Ověření konstrukce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Výsledný rovnoběžník</a:t>
            </a:r>
            <a:br>
              <a:rPr lang="cs-CZ" sz="2800" dirty="0" smtClean="0"/>
            </a:br>
            <a:r>
              <a:rPr lang="cs-CZ" sz="2800" dirty="0" smtClean="0"/>
              <a:t>přeměříme, zda</a:t>
            </a:r>
            <a:br>
              <a:rPr lang="cs-CZ" sz="2800" dirty="0" smtClean="0"/>
            </a:br>
            <a:r>
              <a:rPr lang="cs-CZ" sz="2800" dirty="0" smtClean="0"/>
              <a:t>odpovídá zadání.</a:t>
            </a:r>
          </a:p>
          <a:p>
            <a:pPr>
              <a:buNone/>
            </a:pPr>
            <a:r>
              <a:rPr lang="cs-CZ" sz="2800" b="1" dirty="0" smtClean="0"/>
              <a:t>Diskuze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Určíme počet řešení</a:t>
            </a:r>
          </a:p>
          <a:p>
            <a:pPr marL="0" indent="0">
              <a:buNone/>
            </a:pPr>
            <a:r>
              <a:rPr lang="cs-CZ" sz="2800" dirty="0" smtClean="0"/>
              <a:t>v dané polorovině.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b="1" dirty="0" smtClean="0"/>
              <a:t>Úloha má jedno řešení.</a:t>
            </a:r>
          </a:p>
          <a:p>
            <a:pPr marL="457200" indent="-457200">
              <a:buAutoNum type="arabicPeriod"/>
            </a:pPr>
            <a:endParaRPr lang="cs-CZ" sz="2600" dirty="0" smtClean="0"/>
          </a:p>
        </p:txBody>
      </p:sp>
      <p:sp>
        <p:nvSpPr>
          <p:cNvPr id="37" name="TextovéPole 36"/>
          <p:cNvSpPr txBox="1"/>
          <p:nvPr/>
        </p:nvSpPr>
        <p:spPr>
          <a:xfrm>
            <a:off x="4122966" y="5528845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8100392" y="5528845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5131078" y="2924944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7308304" y="2936557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43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Narýsuj lichoběžník ABCD</a:t>
            </a:r>
            <a:br>
              <a:rPr lang="cs-CZ" dirty="0" smtClean="0"/>
            </a:br>
            <a:r>
              <a:rPr lang="cs-CZ" dirty="0" smtClean="0"/>
              <a:t>a = 7 cm, b = 5 cm, </a:t>
            </a:r>
            <a:r>
              <a:rPr lang="el-GR" dirty="0" smtClean="0"/>
              <a:t>α</a:t>
            </a:r>
            <a:r>
              <a:rPr lang="cs-CZ" dirty="0" smtClean="0"/>
              <a:t> = 61°, </a:t>
            </a:r>
            <a:r>
              <a:rPr lang="el-GR" dirty="0" smtClean="0"/>
              <a:t>β</a:t>
            </a:r>
            <a:r>
              <a:rPr lang="cs-CZ" dirty="0" smtClean="0"/>
              <a:t> = 67°</a:t>
            </a:r>
            <a:endParaRPr lang="cs-CZ" dirty="0"/>
          </a:p>
        </p:txBody>
      </p:sp>
      <p:sp>
        <p:nvSpPr>
          <p:cNvPr id="49" name="Oblouk 48"/>
          <p:cNvSpPr/>
          <p:nvPr/>
        </p:nvSpPr>
        <p:spPr>
          <a:xfrm>
            <a:off x="5868664" y="3212976"/>
            <a:ext cx="4680000" cy="4680000"/>
          </a:xfrm>
          <a:prstGeom prst="arc">
            <a:avLst>
              <a:gd name="adj1" fmla="val 14112077"/>
              <a:gd name="adj2" fmla="val 15977472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TextovéPole 49"/>
          <p:cNvSpPr txBox="1"/>
          <p:nvPr/>
        </p:nvSpPr>
        <p:spPr>
          <a:xfrm>
            <a:off x="7668344" y="2852936"/>
            <a:ext cx="5040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baseline="-25000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4211960" y="3212976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p</a:t>
            </a:r>
            <a:endParaRPr lang="cs-CZ" sz="2600" dirty="0"/>
          </a:p>
        </p:txBody>
      </p:sp>
      <p:cxnSp>
        <p:nvCxnSpPr>
          <p:cNvPr id="53" name="Přímá spojovací čára 52"/>
          <p:cNvCxnSpPr/>
          <p:nvPr/>
        </p:nvCxnSpPr>
        <p:spPr>
          <a:xfrm flipV="1">
            <a:off x="4211960" y="2852936"/>
            <a:ext cx="1512168" cy="27363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/>
          <p:nvPr/>
        </p:nvCxnSpPr>
        <p:spPr>
          <a:xfrm>
            <a:off x="5508104" y="2996952"/>
            <a:ext cx="216024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ovéPole 61"/>
          <p:cNvSpPr txBox="1"/>
          <p:nvPr/>
        </p:nvSpPr>
        <p:spPr>
          <a:xfrm>
            <a:off x="5635134" y="2852936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X</a:t>
            </a:r>
            <a:endParaRPr lang="cs-CZ" sz="2600" dirty="0"/>
          </a:p>
        </p:txBody>
      </p:sp>
      <p:cxnSp>
        <p:nvCxnSpPr>
          <p:cNvPr id="64" name="Přímá spojovací čára 63"/>
          <p:cNvCxnSpPr/>
          <p:nvPr/>
        </p:nvCxnSpPr>
        <p:spPr>
          <a:xfrm flipH="1" flipV="1">
            <a:off x="7236296" y="2996952"/>
            <a:ext cx="1152128" cy="25922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ovací čára 65"/>
          <p:cNvCxnSpPr/>
          <p:nvPr/>
        </p:nvCxnSpPr>
        <p:spPr>
          <a:xfrm flipV="1">
            <a:off x="7164288" y="2996952"/>
            <a:ext cx="216024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ovéPole 66"/>
          <p:cNvSpPr txBox="1"/>
          <p:nvPr/>
        </p:nvSpPr>
        <p:spPr>
          <a:xfrm>
            <a:off x="6876256" y="2852936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Y</a:t>
            </a:r>
            <a:endParaRPr lang="cs-CZ" sz="2600" dirty="0"/>
          </a:p>
        </p:txBody>
      </p:sp>
      <p:cxnSp>
        <p:nvCxnSpPr>
          <p:cNvPr id="48" name="Přímá spojovací čára 47"/>
          <p:cNvCxnSpPr/>
          <p:nvPr/>
        </p:nvCxnSpPr>
        <p:spPr>
          <a:xfrm>
            <a:off x="3995936" y="5445224"/>
            <a:ext cx="46805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Volný tvar 50"/>
          <p:cNvSpPr/>
          <p:nvPr/>
        </p:nvSpPr>
        <p:spPr>
          <a:xfrm>
            <a:off x="4283968" y="5370653"/>
            <a:ext cx="0" cy="185195"/>
          </a:xfrm>
          <a:custGeom>
            <a:avLst/>
            <a:gdLst>
              <a:gd name="connsiteX0" fmla="*/ 0 w 0"/>
              <a:gd name="connsiteY0" fmla="*/ 0 h 185195"/>
              <a:gd name="connsiteX1" fmla="*/ 0 w 0"/>
              <a:gd name="connsiteY1" fmla="*/ 185195 h 185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85195">
                <a:moveTo>
                  <a:pt x="0" y="0"/>
                </a:moveTo>
                <a:lnTo>
                  <a:pt x="0" y="185195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olný tvar 53"/>
          <p:cNvSpPr/>
          <p:nvPr/>
        </p:nvSpPr>
        <p:spPr>
          <a:xfrm>
            <a:off x="8316416" y="5373216"/>
            <a:ext cx="0" cy="185195"/>
          </a:xfrm>
          <a:custGeom>
            <a:avLst/>
            <a:gdLst>
              <a:gd name="connsiteX0" fmla="*/ 0 w 0"/>
              <a:gd name="connsiteY0" fmla="*/ 0 h 185195"/>
              <a:gd name="connsiteX1" fmla="*/ 0 w 0"/>
              <a:gd name="connsiteY1" fmla="*/ 185195 h 185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85195">
                <a:moveTo>
                  <a:pt x="0" y="0"/>
                </a:moveTo>
                <a:lnTo>
                  <a:pt x="0" y="185195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5" name="Přímá spojovací čára 54"/>
          <p:cNvCxnSpPr/>
          <p:nvPr/>
        </p:nvCxnSpPr>
        <p:spPr>
          <a:xfrm>
            <a:off x="4148336" y="3356992"/>
            <a:ext cx="46805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Volný tvar 55"/>
          <p:cNvSpPr/>
          <p:nvPr/>
        </p:nvSpPr>
        <p:spPr>
          <a:xfrm>
            <a:off x="4283968" y="3356992"/>
            <a:ext cx="4032448" cy="2088232"/>
          </a:xfrm>
          <a:custGeom>
            <a:avLst/>
            <a:gdLst>
              <a:gd name="connsiteX0" fmla="*/ 0 w 4032448"/>
              <a:gd name="connsiteY0" fmla="*/ 2088232 h 2088232"/>
              <a:gd name="connsiteX1" fmla="*/ 1181814 w 4032448"/>
              <a:gd name="connsiteY1" fmla="*/ 0 h 2088232"/>
              <a:gd name="connsiteX2" fmla="*/ 2850634 w 4032448"/>
              <a:gd name="connsiteY2" fmla="*/ 0 h 2088232"/>
              <a:gd name="connsiteX3" fmla="*/ 4032448 w 4032448"/>
              <a:gd name="connsiteY3" fmla="*/ 2088232 h 2088232"/>
              <a:gd name="connsiteX4" fmla="*/ 0 w 4032448"/>
              <a:gd name="connsiteY4" fmla="*/ 2088232 h 2088232"/>
              <a:gd name="connsiteX0" fmla="*/ 0 w 4032448"/>
              <a:gd name="connsiteY0" fmla="*/ 2088232 h 2088232"/>
              <a:gd name="connsiteX1" fmla="*/ 1181814 w 4032448"/>
              <a:gd name="connsiteY1" fmla="*/ 0 h 2088232"/>
              <a:gd name="connsiteX2" fmla="*/ 3096344 w 4032448"/>
              <a:gd name="connsiteY2" fmla="*/ 0 h 2088232"/>
              <a:gd name="connsiteX3" fmla="*/ 4032448 w 4032448"/>
              <a:gd name="connsiteY3" fmla="*/ 2088232 h 2088232"/>
              <a:gd name="connsiteX4" fmla="*/ 0 w 4032448"/>
              <a:gd name="connsiteY4" fmla="*/ 2088232 h 2088232"/>
              <a:gd name="connsiteX0" fmla="*/ 0 w 4032448"/>
              <a:gd name="connsiteY0" fmla="*/ 2088232 h 2088232"/>
              <a:gd name="connsiteX1" fmla="*/ 1181814 w 4032448"/>
              <a:gd name="connsiteY1" fmla="*/ 0 h 2088232"/>
              <a:gd name="connsiteX2" fmla="*/ 3096344 w 4032448"/>
              <a:gd name="connsiteY2" fmla="*/ 0 h 2088232"/>
              <a:gd name="connsiteX3" fmla="*/ 4032448 w 4032448"/>
              <a:gd name="connsiteY3" fmla="*/ 2088232 h 2088232"/>
              <a:gd name="connsiteX4" fmla="*/ 0 w 4032448"/>
              <a:gd name="connsiteY4" fmla="*/ 2088232 h 2088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32448" h="2088232">
                <a:moveTo>
                  <a:pt x="0" y="2088232"/>
                </a:moveTo>
                <a:lnTo>
                  <a:pt x="1181814" y="0"/>
                </a:lnTo>
                <a:lnTo>
                  <a:pt x="3096344" y="0"/>
                </a:lnTo>
                <a:lnTo>
                  <a:pt x="4032448" y="2088232"/>
                </a:lnTo>
                <a:lnTo>
                  <a:pt x="0" y="2088232"/>
                </a:lnTo>
                <a:close/>
              </a:path>
            </a:pathLst>
          </a:cu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cs-CZ" dirty="0" smtClean="0"/>
              <a:t>Narýsuj lichoběžník ABCD</a:t>
            </a:r>
          </a:p>
          <a:p>
            <a:pPr>
              <a:buNone/>
            </a:pPr>
            <a:r>
              <a:rPr lang="cs-CZ" dirty="0" smtClean="0"/>
              <a:t>a = 34 mm, d = 47 mm, </a:t>
            </a:r>
            <a:r>
              <a:rPr lang="el-GR" dirty="0" smtClean="0"/>
              <a:t>α</a:t>
            </a:r>
            <a:r>
              <a:rPr lang="cs-CZ" dirty="0" smtClean="0"/>
              <a:t> = 127°, </a:t>
            </a:r>
            <a:r>
              <a:rPr lang="el-GR" dirty="0" smtClean="0"/>
              <a:t>β</a:t>
            </a:r>
            <a:r>
              <a:rPr lang="cs-CZ" dirty="0" smtClean="0"/>
              <a:t> </a:t>
            </a:r>
            <a:r>
              <a:rPr lang="cs-CZ" smtClean="0"/>
              <a:t>= </a:t>
            </a:r>
            <a:r>
              <a:rPr lang="cs-CZ" dirty="0" smtClean="0"/>
              <a:t>4</a:t>
            </a:r>
            <a:r>
              <a:rPr lang="cs-CZ" smtClean="0"/>
              <a:t>3</a:t>
            </a:r>
            <a:r>
              <a:rPr lang="cs-CZ" dirty="0" smtClean="0"/>
              <a:t>°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Nezapomeň</a:t>
            </a:r>
            <a:r>
              <a:rPr lang="cs-CZ" dirty="0" smtClean="0"/>
              <a:t> na náčrt, rozbor, zápis, konstrukci, ověření a diskuzi.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431</Words>
  <Application>Microsoft Office PowerPoint</Application>
  <PresentationFormat>Předvádění na obrazovce (4:3)</PresentationFormat>
  <Paragraphs>126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2_Motiv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Konstrukce lichoběžníku</vt:lpstr>
      <vt:lpstr>Opakování – lichoběžník</vt:lpstr>
      <vt:lpstr>Narýsuj lichoběžník ABCD a = 7 cm, b = 5 cm, α = 61°, β = 67°</vt:lpstr>
      <vt:lpstr>Narýsuj lichoběžník ABCD a = 7 cm, b = 5 cm, α = 61°, β = 67°</vt:lpstr>
      <vt:lpstr>Narýsuj lichoběžník ABCD a = 7 cm, b = 5 cm, α = 61°, β = 67°</vt:lpstr>
      <vt:lpstr>Narýsuj lichoběžník ABCD a = 7 cm, b = 5 cm, α = 61°, β = 67°</vt:lpstr>
      <vt:lpstr>Příklad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Konstrukce rovnoběžníku</dc:title>
  <dc:creator>Roman</dc:creator>
  <cp:lastModifiedBy>Dum</cp:lastModifiedBy>
  <cp:revision>33</cp:revision>
  <dcterms:created xsi:type="dcterms:W3CDTF">2012-05-16T15:35:24Z</dcterms:created>
  <dcterms:modified xsi:type="dcterms:W3CDTF">2012-06-15T11:03:35Z</dcterms:modified>
</cp:coreProperties>
</file>