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9"/>
  </p:notesMasterIdLst>
  <p:sldIdLst>
    <p:sldId id="264" r:id="rId2"/>
    <p:sldId id="259" r:id="rId3"/>
    <p:sldId id="257" r:id="rId4"/>
    <p:sldId id="260" r:id="rId5"/>
    <p:sldId id="258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69DB14-308F-4F1B-BBEC-08B4978A8945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CB0B22-898C-4F15-B367-6FEC469C39F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067780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CB0B22-898C-4F15-B367-6FEC469C39FB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CB0B22-898C-4F15-B367-6FEC469C39FB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CB0B22-898C-4F15-B367-6FEC469C39FB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CB0B22-898C-4F15-B367-6FEC469C39FB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CB0B22-898C-4F15-B367-6FEC469C39FB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CB0B22-898C-4F15-B367-6FEC469C39FB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CB0B22-898C-4F15-B367-6FEC469C39FB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41C2-D6C9-4DC3-8DB2-284B8D511955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F7559C-E317-43A4-AE7B-E8880BE95B7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41C2-D6C9-4DC3-8DB2-284B8D511955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F7559C-E317-43A4-AE7B-E8880BE95B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41C2-D6C9-4DC3-8DB2-284B8D511955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F7559C-E317-43A4-AE7B-E8880BE95B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41C2-D6C9-4DC3-8DB2-284B8D511955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F7559C-E317-43A4-AE7B-E8880BE95B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41C2-D6C9-4DC3-8DB2-284B8D511955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F7559C-E317-43A4-AE7B-E8880BE95B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41C2-D6C9-4DC3-8DB2-284B8D511955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F7559C-E317-43A4-AE7B-E8880BE95B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41C2-D6C9-4DC3-8DB2-284B8D511955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F7559C-E317-43A4-AE7B-E8880BE95B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41C2-D6C9-4DC3-8DB2-284B8D511955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F7559C-E317-43A4-AE7B-E8880BE95B7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7E4641C2-D6C9-4DC3-8DB2-284B8D511955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7EF7559C-E317-43A4-AE7B-E8880BE95B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41C2-D6C9-4DC3-8DB2-284B8D511955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F7559C-E317-43A4-AE7B-E8880BE95B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41C2-D6C9-4DC3-8DB2-284B8D511955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F7559C-E317-43A4-AE7B-E8880BE95B7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7E4641C2-D6C9-4DC3-8DB2-284B8D511955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7EF7559C-E317-43A4-AE7B-E8880BE95B7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>
    <p:wipe dir="d"/>
  </p:transition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484784"/>
            <a:ext cx="6336704" cy="155790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 flipV="1">
            <a:off x="457200" y="6400800"/>
            <a:ext cx="8229600" cy="52536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</p:txBody>
      </p:sp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32671263"/>
              </p:ext>
            </p:extLst>
          </p:nvPr>
        </p:nvGraphicFramePr>
        <p:xfrm>
          <a:off x="971600" y="3212976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Milena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Hainišová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12.1.2012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VY_32_INOVACE_08_DĚJEPIS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Pravěk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starověk – Starověká Čína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r>
                        <a:rPr lang="cs-CZ" sz="2400" b="1" baseline="0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b="0" baseline="0" smtClean="0">
                          <a:latin typeface="Times New Roman" pitchFamily="18" charset="0"/>
                          <a:cs typeface="Times New Roman" pitchFamily="18" charset="0"/>
                        </a:rPr>
                        <a:t>6.-7.</a:t>
                      </a:r>
                      <a:endParaRPr lang="cs-CZ" sz="24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Starověká Čína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cs-CZ" sz="4400" dirty="0" smtClean="0"/>
              <a:t>Čína vznikala v povodí řek </a:t>
            </a:r>
            <a:r>
              <a:rPr lang="cs-CZ" sz="4400" b="1" dirty="0" smtClean="0">
                <a:solidFill>
                  <a:srgbClr val="C00000"/>
                </a:solidFill>
              </a:rPr>
              <a:t>Jan-c-t´</a:t>
            </a:r>
            <a:r>
              <a:rPr lang="cs-CZ" sz="4400" b="1" dirty="0" err="1" smtClean="0">
                <a:solidFill>
                  <a:srgbClr val="C00000"/>
                </a:solidFill>
              </a:rPr>
              <a:t>iang</a:t>
            </a:r>
            <a:r>
              <a:rPr lang="cs-CZ" sz="4400" b="1" dirty="0" smtClean="0">
                <a:solidFill>
                  <a:srgbClr val="C00000"/>
                </a:solidFill>
              </a:rPr>
              <a:t> a </a:t>
            </a:r>
            <a:r>
              <a:rPr lang="cs-CZ" sz="4400" b="1" dirty="0" err="1" smtClean="0">
                <a:solidFill>
                  <a:srgbClr val="C00000"/>
                </a:solidFill>
              </a:rPr>
              <a:t>Chuan</a:t>
            </a:r>
            <a:r>
              <a:rPr lang="cs-CZ" sz="4400" b="1" dirty="0" smtClean="0">
                <a:solidFill>
                  <a:srgbClr val="C00000"/>
                </a:solidFill>
              </a:rPr>
              <a:t>-</a:t>
            </a:r>
            <a:r>
              <a:rPr lang="cs-CZ" sz="4400" b="1" dirty="0" err="1" smtClean="0">
                <a:solidFill>
                  <a:srgbClr val="C00000"/>
                </a:solidFill>
              </a:rPr>
              <a:t>che</a:t>
            </a:r>
            <a:r>
              <a:rPr lang="cs-CZ" sz="4400" dirty="0" smtClean="0"/>
              <a:t>.</a:t>
            </a:r>
          </a:p>
          <a:p>
            <a:pPr>
              <a:buNone/>
            </a:pPr>
            <a:r>
              <a:rPr lang="cs-CZ" sz="4400" dirty="0" smtClean="0"/>
              <a:t>Oblast byla izolována horami, pouštěmi a mořem.</a:t>
            </a:r>
          </a:p>
          <a:p>
            <a:pPr>
              <a:buNone/>
            </a:pPr>
            <a:endParaRPr lang="cs-CZ" sz="4400" dirty="0" smtClean="0"/>
          </a:p>
          <a:p>
            <a:pPr>
              <a:buNone/>
            </a:pPr>
            <a:r>
              <a:rPr lang="cs-CZ" sz="4400" u="sng" dirty="0" smtClean="0"/>
              <a:t>Zemědělství</a:t>
            </a:r>
            <a:r>
              <a:rPr lang="cs-CZ" sz="4400" dirty="0" smtClean="0"/>
              <a:t>: pěstování obilí, čajovník, batáty, </a:t>
            </a:r>
          </a:p>
          <a:p>
            <a:pPr>
              <a:buNone/>
            </a:pPr>
            <a:r>
              <a:rPr lang="cs-CZ" sz="4400" dirty="0" smtClean="0"/>
              <a:t>                             rýže, ovoce, zelenina</a:t>
            </a:r>
          </a:p>
          <a:p>
            <a:pPr>
              <a:buNone/>
            </a:pPr>
            <a:r>
              <a:rPr lang="cs-CZ" sz="4400" dirty="0" smtClean="0"/>
              <a:t>                            chov bource morušového</a:t>
            </a:r>
          </a:p>
          <a:p>
            <a:pPr>
              <a:buNone/>
            </a:pPr>
            <a:r>
              <a:rPr lang="cs-CZ" sz="4400" u="sng" dirty="0" smtClean="0"/>
              <a:t>Řemeslo</a:t>
            </a:r>
            <a:r>
              <a:rPr lang="cs-CZ" sz="4400" dirty="0" smtClean="0"/>
              <a:t>: hrnčířský kruh</a:t>
            </a:r>
          </a:p>
          <a:p>
            <a:pPr>
              <a:buNone/>
            </a:pPr>
            <a:r>
              <a:rPr lang="cs-CZ" sz="4400" dirty="0" smtClean="0"/>
              <a:t>                    zpracování kovů </a:t>
            </a:r>
            <a:r>
              <a:rPr lang="cs-CZ" sz="4400" dirty="0" smtClean="0"/>
              <a:t>(ztracená </a:t>
            </a:r>
            <a:r>
              <a:rPr lang="cs-CZ" sz="4400" dirty="0" smtClean="0"/>
              <a:t>forma)</a:t>
            </a:r>
          </a:p>
          <a:p>
            <a:pPr>
              <a:buNone/>
            </a:pPr>
            <a:r>
              <a:rPr lang="cs-CZ" sz="4400" dirty="0" smtClean="0"/>
              <a:t>                    výroba hedvábí</a:t>
            </a:r>
          </a:p>
          <a:p>
            <a:pPr>
              <a:buNone/>
            </a:pPr>
            <a:r>
              <a:rPr lang="cs-CZ" sz="4400" u="sng" dirty="0" smtClean="0"/>
              <a:t>Vývoz</a:t>
            </a:r>
            <a:r>
              <a:rPr lang="cs-CZ" sz="4400" dirty="0" smtClean="0"/>
              <a:t>: koření, kosmetiky, porcelánu, lakových výrobků</a:t>
            </a:r>
          </a:p>
          <a:p>
            <a:pPr>
              <a:buNone/>
            </a:pPr>
            <a:r>
              <a:rPr lang="cs-CZ" sz="4400" dirty="0" smtClean="0"/>
              <a:t>                (kalíšky, misky, skříňky)</a:t>
            </a:r>
          </a:p>
          <a:p>
            <a:pPr>
              <a:buNone/>
            </a:pPr>
            <a:endParaRPr lang="cs-CZ" sz="4400" dirty="0" smtClean="0"/>
          </a:p>
          <a:p>
            <a:pPr>
              <a:buNone/>
            </a:pPr>
            <a:r>
              <a:rPr lang="cs-CZ" sz="4400" dirty="0" smtClean="0"/>
              <a:t>Rozvoj  dálkového obchodu                   </a:t>
            </a:r>
            <a:r>
              <a:rPr lang="cs-CZ" sz="4400" b="1" dirty="0" smtClean="0">
                <a:solidFill>
                  <a:srgbClr val="C00000"/>
                </a:solidFill>
              </a:rPr>
              <a:t>hedvábná stezka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</a:t>
            </a:r>
            <a:endParaRPr lang="cs-CZ" dirty="0"/>
          </a:p>
        </p:txBody>
      </p:sp>
      <p:sp>
        <p:nvSpPr>
          <p:cNvPr id="4" name="Šipka doprava se zářezem 3"/>
          <p:cNvSpPr/>
          <p:nvPr/>
        </p:nvSpPr>
        <p:spPr>
          <a:xfrm>
            <a:off x="4211960" y="5373216"/>
            <a:ext cx="690376" cy="28803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             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2400" b="1" dirty="0" smtClean="0"/>
              <a:t>Mapa starověké Číny</a:t>
            </a:r>
            <a:r>
              <a:rPr lang="cs-CZ" sz="2400" dirty="0" smtClean="0"/>
              <a:t/>
            </a:r>
            <a:br>
              <a:rPr lang="cs-CZ" sz="2400" dirty="0" smtClean="0"/>
            </a:b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2050" name="Picture 2" descr="C:\Users\Milena\Desktop\2011-11-16 č mapa\č mapa 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772816"/>
            <a:ext cx="7344816" cy="417646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cs-CZ" dirty="0" smtClean="0"/>
              <a:t>Od 6</a:t>
            </a:r>
            <a:r>
              <a:rPr lang="cs-CZ" dirty="0" smtClean="0"/>
              <a:t>.-</a:t>
            </a:r>
            <a:r>
              <a:rPr lang="cs-CZ" dirty="0" smtClean="0"/>
              <a:t>5. </a:t>
            </a:r>
            <a:r>
              <a:rPr lang="cs-CZ" dirty="0" smtClean="0"/>
              <a:t>stol. </a:t>
            </a:r>
            <a:r>
              <a:rPr lang="cs-CZ" dirty="0" smtClean="0"/>
              <a:t>př.n.l. se objevují první kovové mince.</a:t>
            </a:r>
          </a:p>
          <a:p>
            <a:pPr>
              <a:buNone/>
            </a:pPr>
            <a:r>
              <a:rPr lang="cs-CZ" dirty="0" smtClean="0"/>
              <a:t>V 21.-14. stol. př.n.l. vznikají první státy. Panovník používá titul </a:t>
            </a:r>
            <a:r>
              <a:rPr lang="cs-CZ" dirty="0" err="1" smtClean="0"/>
              <a:t>wang</a:t>
            </a:r>
            <a:r>
              <a:rPr lang="cs-CZ" dirty="0" smtClean="0"/>
              <a:t> = „syn </a:t>
            </a:r>
            <a:r>
              <a:rPr lang="cs-CZ" dirty="0" smtClean="0"/>
              <a:t>nebes“.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V roce 221 př.n.l.  získal nadvládu nad státy stát ČCHIN</a:t>
            </a:r>
          </a:p>
          <a:p>
            <a:pPr>
              <a:buNone/>
            </a:pPr>
            <a:r>
              <a:rPr lang="cs-CZ" dirty="0" smtClean="0"/>
              <a:t>               vzniká </a:t>
            </a:r>
            <a:r>
              <a:rPr lang="cs-CZ" b="1" dirty="0" smtClean="0">
                <a:solidFill>
                  <a:srgbClr val="C00000"/>
                </a:solidFill>
              </a:rPr>
              <a:t>centralizovaný stát</a:t>
            </a:r>
            <a:r>
              <a:rPr lang="cs-CZ" dirty="0" smtClean="0"/>
              <a:t>, kde vládne císař.                                                                                          </a:t>
            </a:r>
          </a:p>
          <a:p>
            <a:pPr>
              <a:buNone/>
            </a:pPr>
            <a:r>
              <a:rPr lang="cs-CZ" dirty="0" smtClean="0"/>
              <a:t>Čínu ohrožují nájezdníci            </a:t>
            </a:r>
            <a:r>
              <a:rPr lang="cs-CZ" b="1" dirty="0" smtClean="0">
                <a:solidFill>
                  <a:srgbClr val="C00000"/>
                </a:solidFill>
              </a:rPr>
              <a:t>Velká čínská zeď.</a:t>
            </a:r>
          </a:p>
          <a:p>
            <a:pPr>
              <a:buNone/>
            </a:pPr>
            <a:r>
              <a:rPr lang="cs-CZ" dirty="0" smtClean="0"/>
              <a:t>Ve 3. stol. př.n.l. se Čína rozpadá na 3 menší státy.</a:t>
            </a:r>
            <a:endParaRPr lang="cs-CZ" dirty="0"/>
          </a:p>
        </p:txBody>
      </p:sp>
      <p:sp>
        <p:nvSpPr>
          <p:cNvPr id="4" name="Šipka doprava se zářezem 3"/>
          <p:cNvSpPr/>
          <p:nvPr/>
        </p:nvSpPr>
        <p:spPr>
          <a:xfrm>
            <a:off x="899592" y="4264740"/>
            <a:ext cx="720080" cy="28803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se zářezem 4"/>
          <p:cNvSpPr/>
          <p:nvPr/>
        </p:nvSpPr>
        <p:spPr>
          <a:xfrm>
            <a:off x="4499992" y="5158431"/>
            <a:ext cx="648072" cy="28803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b="1" dirty="0" smtClean="0"/>
              <a:t>Velká čínská zeď</a:t>
            </a:r>
            <a:r>
              <a:rPr lang="cs-CZ" sz="2400" dirty="0" smtClean="0"/>
              <a:t/>
            </a:r>
            <a:br>
              <a:rPr lang="cs-CZ" sz="2400" dirty="0" smtClean="0"/>
            </a:b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</a:t>
            </a:r>
            <a:endParaRPr lang="cs-CZ" dirty="0"/>
          </a:p>
        </p:txBody>
      </p:sp>
      <p:pic>
        <p:nvPicPr>
          <p:cNvPr id="3075" name="Picture 3" descr="C:\Users\Milena\Desktop\2011-11-16 zeď\zeď 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2204864"/>
            <a:ext cx="6480720" cy="338437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Kultura:</a:t>
            </a:r>
          </a:p>
          <a:p>
            <a:pPr>
              <a:buNone/>
            </a:pPr>
            <a:r>
              <a:rPr lang="cs-CZ" dirty="0" smtClean="0"/>
              <a:t>Písmo znakové </a:t>
            </a:r>
            <a:r>
              <a:rPr lang="cs-CZ" dirty="0" smtClean="0"/>
              <a:t>(cca </a:t>
            </a:r>
            <a:r>
              <a:rPr lang="cs-CZ" dirty="0" smtClean="0"/>
              <a:t>3000 znaků)</a:t>
            </a:r>
          </a:p>
          <a:p>
            <a:pPr>
              <a:buNone/>
            </a:pPr>
            <a:r>
              <a:rPr lang="cs-CZ" dirty="0" smtClean="0"/>
              <a:t>Literatura</a:t>
            </a:r>
          </a:p>
          <a:p>
            <a:pPr>
              <a:buNone/>
            </a:pPr>
            <a:r>
              <a:rPr lang="cs-CZ" dirty="0" smtClean="0"/>
              <a:t>Filozofie (</a:t>
            </a:r>
            <a:r>
              <a:rPr lang="cs-CZ" dirty="0" err="1" smtClean="0"/>
              <a:t>Konfucius</a:t>
            </a:r>
            <a:r>
              <a:rPr lang="cs-CZ" dirty="0" smtClean="0"/>
              <a:t>)</a:t>
            </a:r>
          </a:p>
          <a:p>
            <a:pPr>
              <a:buNone/>
            </a:pPr>
            <a:r>
              <a:rPr lang="cs-CZ" b="1" dirty="0" smtClean="0"/>
              <a:t>Vynálezy: </a:t>
            </a:r>
            <a:r>
              <a:rPr lang="cs-CZ" dirty="0" smtClean="0"/>
              <a:t>papír</a:t>
            </a:r>
          </a:p>
          <a:p>
            <a:pPr>
              <a:buNone/>
            </a:pPr>
            <a:r>
              <a:rPr lang="cs-CZ" dirty="0" smtClean="0"/>
              <a:t>                  </a:t>
            </a:r>
            <a:r>
              <a:rPr lang="cs-CZ" dirty="0" smtClean="0"/>
              <a:t>   střelný </a:t>
            </a:r>
            <a:r>
              <a:rPr lang="cs-CZ" dirty="0" smtClean="0"/>
              <a:t>prach</a:t>
            </a:r>
          </a:p>
          <a:p>
            <a:pPr>
              <a:buNone/>
            </a:pPr>
            <a:r>
              <a:rPr lang="cs-CZ" dirty="0" smtClean="0"/>
              <a:t>                  </a:t>
            </a:r>
            <a:r>
              <a:rPr lang="cs-CZ" dirty="0" smtClean="0"/>
              <a:t>   kompas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smtClean="0"/>
              <a:t>Zdroj:</a:t>
            </a:r>
          </a:p>
          <a:p>
            <a:pPr>
              <a:buNone/>
            </a:pPr>
            <a:r>
              <a:rPr lang="cs-CZ" dirty="0" smtClean="0"/>
              <a:t>Vlastní tvorba</a:t>
            </a:r>
          </a:p>
          <a:p>
            <a:pPr>
              <a:buNone/>
            </a:pPr>
            <a:r>
              <a:rPr lang="cs-CZ" dirty="0" smtClean="0"/>
              <a:t>Citace:</a:t>
            </a:r>
          </a:p>
          <a:p>
            <a:pPr>
              <a:buNone/>
            </a:pPr>
            <a:r>
              <a:rPr lang="cs-CZ" i="1" dirty="0" smtClean="0"/>
              <a:t>Dějepis pro 6.ročník základní školy a 1. ročník osmiletého gymnázia</a:t>
            </a:r>
            <a:r>
              <a:rPr lang="cs-CZ" dirty="0" smtClean="0"/>
              <a:t>. Praha: SPN-pedagogické nakladatelství, akciová společnost, 1997. ISBN 80-85937-59-X.</a:t>
            </a:r>
            <a:endParaRPr lang="cs-CZ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Anotace:</a:t>
            </a:r>
          </a:p>
          <a:p>
            <a:pPr>
              <a:buNone/>
            </a:pPr>
            <a:r>
              <a:rPr lang="cs-CZ" dirty="0" smtClean="0"/>
              <a:t>Žáci se seznámí se vznikem starověkého státu a jeho kulturním přínosem.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66</TotalTime>
  <Words>287</Words>
  <Application>Microsoft Office PowerPoint</Application>
  <PresentationFormat>Předvádění na obrazovce (4:3)</PresentationFormat>
  <Paragraphs>56</Paragraphs>
  <Slides>7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Modul</vt:lpstr>
      <vt:lpstr>Snímek 1</vt:lpstr>
      <vt:lpstr>Starověká Čína</vt:lpstr>
      <vt:lpstr>Mapa starověké Číny </vt:lpstr>
      <vt:lpstr>Snímek 4</vt:lpstr>
      <vt:lpstr>Velká čínská zeď </vt:lpstr>
      <vt:lpstr>Snímek 6</vt:lpstr>
      <vt:lpstr>Snímek 7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Milena</dc:creator>
  <cp:lastModifiedBy>U1</cp:lastModifiedBy>
  <cp:revision>24</cp:revision>
  <dcterms:created xsi:type="dcterms:W3CDTF">2011-11-16T21:00:20Z</dcterms:created>
  <dcterms:modified xsi:type="dcterms:W3CDTF">2012-03-05T22:35:38Z</dcterms:modified>
</cp:coreProperties>
</file>