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85800" y="1143000"/>
            <a:ext cx="7772400" cy="4572000"/>
            <a:chOff x="1371600" y="1143000"/>
            <a:chExt cx="7772400" cy="5715000"/>
          </a:xfrm>
          <a:effectLst>
            <a:reflection blurRad="6350" stA="50000" endA="300" endPos="15500" dist="50800" dir="5400000" sy="-100000" algn="bl" rotWithShape="0"/>
          </a:effectLst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676401"/>
            <a:ext cx="6400800" cy="192405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38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39737"/>
            <a:ext cx="6400800" cy="1522862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 algn="ctr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  <a:defRPr sz="20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2286000" y="3794763"/>
            <a:ext cx="45720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1"/>
          <p:cNvGrpSpPr/>
          <p:nvPr/>
        </p:nvGrpSpPr>
        <p:grpSpPr>
          <a:xfrm>
            <a:off x="0" y="1143000"/>
            <a:ext cx="7772400" cy="2743200"/>
            <a:chOff x="0" y="1143000"/>
            <a:chExt cx="7772400" cy="2743200"/>
          </a:xfrm>
        </p:grpSpPr>
        <p:sp>
          <p:nvSpPr>
            <p:cNvPr id="9" name="Rectangle 8"/>
            <p:cNvSpPr/>
            <p:nvPr/>
          </p:nvSpPr>
          <p:spPr>
            <a:xfrm>
              <a:off x="0" y="1143000"/>
              <a:ext cx="7772400" cy="2743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0" y="1371600"/>
              <a:ext cx="7543800" cy="2286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0" y="1600200"/>
              <a:ext cx="7315200" cy="1828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1600200"/>
            <a:ext cx="6858000" cy="114300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b="0" kern="1200" cap="none" baseline="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635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2756848"/>
            <a:ext cx="6858000" cy="640080"/>
          </a:xfrm>
        </p:spPr>
        <p:txBody>
          <a:bodyPr vert="horz" lIns="91440" tIns="45720" rIns="91440" bIns="45720" rtlCol="0" anchor="t" anchorCtr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>
            <a:lvl1pPr marL="0" indent="0">
              <a:buNone/>
              <a:defRPr sz="1600" b="0" kern="120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9530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78240" y="6574536"/>
            <a:ext cx="365760" cy="27432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57400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536" y="1828800"/>
            <a:ext cx="3108960" cy="454470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46288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6288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92103" y="1825934"/>
            <a:ext cx="3108960" cy="639762"/>
          </a:xfrm>
        </p:spPr>
        <p:txBody>
          <a:bodyPr anchor="b">
            <a:norm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92103" y="2667000"/>
            <a:ext cx="3108960" cy="3720152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10800000">
            <a:off x="2071048" y="2548267"/>
            <a:ext cx="6400800" cy="1588"/>
          </a:xfrm>
          <a:prstGeom prst="line">
            <a:avLst/>
          </a:prstGeom>
          <a:ln w="28575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1"/>
          <p:cNvGrpSpPr/>
          <p:nvPr/>
        </p:nvGrpSpPr>
        <p:grpSpPr>
          <a:xfrm>
            <a:off x="0" y="0"/>
            <a:ext cx="9144000" cy="6400800"/>
            <a:chOff x="0" y="457200"/>
            <a:chExt cx="9144000" cy="64008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1" name="Rectangle 10"/>
            <p:cNvSpPr/>
            <p:nvPr/>
          </p:nvSpPr>
          <p:spPr>
            <a:xfrm>
              <a:off x="0" y="457200"/>
              <a:ext cx="9144000" cy="6400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228600" y="685800"/>
              <a:ext cx="8686800" cy="61722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457200" y="914400"/>
              <a:ext cx="8229600" cy="5943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8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9144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11430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8674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11430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9" name="Rectangle 8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828800"/>
            <a:ext cx="4926013" cy="43434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3600"/>
            <a:ext cx="1371600" cy="38862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 rot="5400000">
            <a:off x="3268981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4" name="Straight Connector 13"/>
          <p:cNvCxnSpPr/>
          <p:nvPr/>
        </p:nvCxnSpPr>
        <p:spPr>
          <a:xfrm rot="10800000">
            <a:off x="1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" y="94678"/>
            <a:ext cx="7315200" cy="778778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 rot="5400000">
            <a:off x="3268980" y="-3268981"/>
            <a:ext cx="777240" cy="73152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9" name="Straight Connector 18"/>
          <p:cNvCxnSpPr/>
          <p:nvPr/>
        </p:nvCxnSpPr>
        <p:spPr>
          <a:xfrm rot="10800000">
            <a:off x="0" y="789296"/>
            <a:ext cx="73152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13"/>
          <p:cNvGrpSpPr/>
          <p:nvPr/>
        </p:nvGrpSpPr>
        <p:grpSpPr>
          <a:xfrm>
            <a:off x="1371600" y="1143000"/>
            <a:ext cx="7772400" cy="5257800"/>
            <a:chOff x="1371600" y="1143000"/>
            <a:chExt cx="7772400" cy="5715000"/>
          </a:xfrm>
          <a:effectLst>
            <a:reflection blurRad="6350" stA="50000" endA="300" endPos="6000" dist="50800" dir="5400000" sy="-100000" algn="bl" rotWithShape="0"/>
          </a:effectLst>
        </p:grpSpPr>
        <p:sp>
          <p:nvSpPr>
            <p:cNvPr id="15" name="Rectangle 14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1440"/>
            <a:ext cx="7315200" cy="777240"/>
          </a:xfr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effectLst>
                  <a:innerShdw blurRad="114300">
                    <a:srgbClr val="F1F1F1"/>
                  </a:inn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575304" y="1828800"/>
            <a:ext cx="4928616" cy="4562856"/>
          </a:xfrm>
          <a:effectLst>
            <a:reflection blurRad="6350" stA="50000" endA="300" endPos="6000" dist="50800" dir="5400000" sy="-100000" algn="bl" rotWithShape="0"/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2130552"/>
            <a:ext cx="1371600" cy="3886200"/>
          </a:xfr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57150" prstMaterial="metal">
              <a:bevelT w="25400" h="12700" prst="softRound"/>
            </a:sp3d>
          </a:bodyPr>
          <a:lstStyle>
            <a:lvl1pPr marL="0" indent="0">
              <a:buNone/>
              <a:defRPr sz="1400" b="0" kern="12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1500"/>
              </a:spcBef>
              <a:buClr>
                <a:schemeClr val="bg1">
                  <a:lumMod val="65000"/>
                </a:schemeClr>
              </a:buClr>
              <a:buSzPct val="80000"/>
              <a:buFont typeface="Wingdings 2" pitchFamily="18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1143000"/>
            <a:ext cx="7772400" cy="5715000"/>
            <a:chOff x="1371600" y="1143000"/>
            <a:chExt cx="7772400" cy="5715000"/>
          </a:xfrm>
        </p:grpSpPr>
        <p:sp>
          <p:nvSpPr>
            <p:cNvPr id="8" name="Rectangle 7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828801"/>
            <a:ext cx="6553200" cy="454470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81600" y="6574536"/>
            <a:ext cx="2133600" cy="27432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74536"/>
            <a:ext cx="2895600" cy="27432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 flipV="1">
            <a:off x="836676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cxnSp>
        <p:nvCxnSpPr>
          <p:cNvPr id="12" name="Straight Connector 11"/>
          <p:cNvCxnSpPr/>
          <p:nvPr/>
        </p:nvCxnSpPr>
        <p:spPr>
          <a:xfrm rot="5400000">
            <a:off x="4940146" y="3428206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409296" y="152400"/>
            <a:ext cx="734704" cy="5851525"/>
          </a:xfrm>
        </p:spPr>
        <p:txBody>
          <a:bodyPr vert="eaVert"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4"/>
          <p:cNvGrpSpPr/>
          <p:nvPr/>
        </p:nvGrpSpPr>
        <p:grpSpPr>
          <a:xfrm>
            <a:off x="1371600" y="1143000"/>
            <a:ext cx="7772400" cy="5715000"/>
            <a:chOff x="1371600" y="1143000"/>
            <a:chExt cx="7772400" cy="5715000"/>
          </a:xfrm>
        </p:grpSpPr>
        <p:sp>
          <p:nvSpPr>
            <p:cNvPr id="11" name="Rectangle 10"/>
            <p:cNvSpPr/>
            <p:nvPr/>
          </p:nvSpPr>
          <p:spPr>
            <a:xfrm>
              <a:off x="1371600" y="1143000"/>
              <a:ext cx="7772400" cy="57150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4" name="Rectangle 13"/>
            <p:cNvSpPr/>
            <p:nvPr/>
          </p:nvSpPr>
          <p:spPr>
            <a:xfrm>
              <a:off x="1600200" y="1371600"/>
              <a:ext cx="7315200" cy="54864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1828800" y="1600200"/>
              <a:ext cx="6858000" cy="52578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10" name="Rectangle 9"/>
          <p:cNvSpPr/>
          <p:nvPr/>
        </p:nvSpPr>
        <p:spPr>
          <a:xfrm>
            <a:off x="0" y="0"/>
            <a:ext cx="777240" cy="6858000"/>
          </a:xfrm>
          <a:prstGeom prst="rect">
            <a:avLst/>
          </a:prstGeom>
          <a:gradFill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57400" y="1828800"/>
            <a:ext cx="6400800" cy="45447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  <a:scene3d>
              <a:camera prst="orthographicFront"/>
              <a:lightRig rig="balanced" dir="t">
                <a:rot lat="0" lon="0" rev="4200000"/>
              </a:lightRig>
            </a:scene3d>
            <a:sp3d extrusionH="31750" prstMaterial="metal">
              <a:bevelT w="25400" h="12700" prst="softRound"/>
            </a:sp3d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78240" y="6574536"/>
            <a:ext cx="365760" cy="274320"/>
          </a:xfrm>
          <a:prstGeom prst="rect">
            <a:avLst/>
          </a:prstGeom>
        </p:spPr>
        <p:txBody>
          <a:bodyPr vert="horz" lIns="45720" tIns="45720" rIns="4572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2667000" y="3429000"/>
            <a:ext cx="6858000" cy="1588"/>
          </a:xfrm>
          <a:prstGeom prst="line">
            <a:avLst/>
          </a:prstGeom>
          <a:ln w="57150">
            <a:gradFill>
              <a:gsLst>
                <a:gs pos="0">
                  <a:srgbClr val="BEBFBF"/>
                </a:gs>
                <a:gs pos="100000">
                  <a:srgbClr val="F1F1F1"/>
                </a:gs>
              </a:gsLst>
              <a:lin ang="5400000" scaled="0"/>
            </a:gradFill>
          </a:ln>
          <a:effectLst>
            <a:outerShdw blurRad="63500" algn="ctr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Date Placeholder 15"/>
          <p:cNvSpPr>
            <a:spLocks noGrp="1"/>
          </p:cNvSpPr>
          <p:nvPr>
            <p:ph type="dt" sz="half" idx="2"/>
          </p:nvPr>
        </p:nvSpPr>
        <p:spPr>
          <a:xfrm>
            <a:off x="6553200" y="6574536"/>
            <a:ext cx="2133600" cy="27432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3"/>
          </p:nvPr>
        </p:nvSpPr>
        <p:spPr>
          <a:xfrm>
            <a:off x="1828800" y="6574536"/>
            <a:ext cx="2895600" cy="27432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16200000">
            <a:off x="-2660177" y="3005919"/>
            <a:ext cx="6248400" cy="84616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1">
              <a:lumMod val="75000"/>
              <a:lumOff val="25000"/>
            </a:schemeClr>
          </a:solidFill>
          <a:effectLst>
            <a:innerShdw blurRad="63500">
              <a:srgbClr val="F1F1F1"/>
            </a:inn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20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1pPr>
      <a:lvl2pPr marL="682625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2pPr>
      <a:lvl3pPr marL="1023938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3pPr>
      <a:lvl4pPr marL="1377950" indent="-3540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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4pPr>
      <a:lvl5pPr marL="1719263" indent="-341313" algn="l" defTabSz="914400" rtl="0" eaLnBrk="1" latinLnBrk="0" hangingPunct="1">
        <a:spcBef>
          <a:spcPts val="1500"/>
        </a:spcBef>
        <a:buClr>
          <a:schemeClr val="tx1">
            <a:lumMod val="50000"/>
            <a:lumOff val="50000"/>
          </a:schemeClr>
        </a:buClr>
        <a:buSzPct val="80000"/>
        <a:buFont typeface="Wingdings 2" pitchFamily="18" charset="2"/>
        <a:buChar char=""/>
        <a:defRPr sz="1800" b="0" kern="1200">
          <a:solidFill>
            <a:schemeClr val="tx1">
              <a:lumMod val="65000"/>
              <a:lumOff val="3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e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1600" y="980728"/>
            <a:ext cx="6400800" cy="2619723"/>
          </a:xfrm>
        </p:spPr>
        <p:txBody>
          <a:bodyPr/>
          <a:lstStyle/>
          <a:p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>Jazyk a jazyková komunikace</a:t>
            </a:r>
            <a:br>
              <a:rPr lang="cs-CZ" sz="2800" dirty="0" smtClean="0"/>
            </a:br>
            <a:r>
              <a:rPr lang="cs-CZ" sz="2800" dirty="0" smtClean="0"/>
              <a:t>Angličtina 3.ročník </a:t>
            </a:r>
            <a:r>
              <a:rPr lang="cs-CZ" sz="2800" dirty="0" err="1" smtClean="0"/>
              <a:t>Barvy,ovoce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1800" dirty="0" err="1" smtClean="0"/>
              <a:t>Mgr.Iva</a:t>
            </a:r>
            <a:r>
              <a:rPr lang="cs-CZ" sz="1800" dirty="0" smtClean="0"/>
              <a:t> Štancíková</a:t>
            </a:r>
            <a:br>
              <a:rPr lang="cs-CZ" sz="1800" dirty="0" smtClean="0"/>
            </a:br>
            <a:r>
              <a:rPr lang="cs-CZ" sz="18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VY_32_INOVACE_anglictinabarvyovoce_11</a:t>
            </a: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800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</a:t>
            </a: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949995"/>
            <a:ext cx="6408712" cy="1584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122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Red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00B050"/>
                </a:solidFill>
              </a:rPr>
              <a:t> green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F0"/>
                </a:solidFill>
              </a:rPr>
              <a:t>blue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yellow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like</a:t>
            </a:r>
            <a:r>
              <a:rPr lang="cs-CZ" sz="3600" dirty="0" smtClean="0"/>
              <a:t> </a:t>
            </a:r>
          </a:p>
          <a:p>
            <a:r>
              <a:rPr lang="cs-CZ" sz="3600" dirty="0" smtClean="0"/>
              <a:t>     </a:t>
            </a:r>
            <a:r>
              <a:rPr lang="cs-CZ" sz="3600" dirty="0" err="1" smtClean="0"/>
              <a:t>yellow</a:t>
            </a:r>
            <a:r>
              <a:rPr lang="cs-CZ" sz="3600" dirty="0" smtClean="0"/>
              <a:t> </a:t>
            </a:r>
            <a:r>
              <a:rPr lang="cs-CZ" sz="3600" dirty="0" err="1" smtClean="0"/>
              <a:t>bananas</a:t>
            </a:r>
            <a:endParaRPr lang="cs-CZ" sz="3600" dirty="0" smtClean="0"/>
          </a:p>
          <a:p>
            <a:r>
              <a:rPr lang="cs-CZ" sz="3600" dirty="0" smtClean="0"/>
              <a:t>Blue </a:t>
            </a:r>
            <a:r>
              <a:rPr lang="cs-CZ" sz="3600" dirty="0" err="1" smtClean="0"/>
              <a:t>plums</a:t>
            </a:r>
            <a:r>
              <a:rPr lang="cs-CZ" sz="3600" dirty="0" smtClean="0"/>
              <a:t>   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    green </a:t>
            </a:r>
            <a:r>
              <a:rPr lang="cs-CZ" sz="3600" dirty="0" err="1" smtClean="0"/>
              <a:t>apples</a:t>
            </a:r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r>
              <a:rPr lang="cs-CZ" sz="3600" dirty="0" smtClean="0"/>
              <a:t>  </a:t>
            </a:r>
            <a:r>
              <a:rPr lang="cs-CZ" sz="3600" dirty="0" err="1" smtClean="0"/>
              <a:t>red</a:t>
            </a:r>
            <a:r>
              <a:rPr lang="cs-CZ" sz="3600" dirty="0" smtClean="0"/>
              <a:t> </a:t>
            </a:r>
            <a:r>
              <a:rPr lang="cs-CZ" sz="3600" dirty="0" err="1" smtClean="0"/>
              <a:t>cherries</a:t>
            </a:r>
            <a:endParaRPr lang="cs-CZ" sz="3600" dirty="0"/>
          </a:p>
          <a:p>
            <a:endParaRPr lang="cs-CZ" sz="3600" dirty="0"/>
          </a:p>
        </p:txBody>
      </p:sp>
      <p:pic>
        <p:nvPicPr>
          <p:cNvPr id="2051" name="Picture 3" descr="C:\Users\tabule\AppData\Local\Microsoft\Windows\Temporary Internet Files\Content.IE5\1KGHW1D5\MC900300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772816"/>
            <a:ext cx="2141973" cy="178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0974" y="2852936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tabule\AppData\Local\Microsoft\Windows\Temporary Internet Files\Content.IE5\8RFGPQX4\MC9002461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67436"/>
            <a:ext cx="2527126" cy="109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453" y="4365103"/>
            <a:ext cx="2787970" cy="2537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543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Brown</a:t>
            </a:r>
            <a:r>
              <a:rPr lang="cs-CZ" dirty="0" smtClean="0"/>
              <a:t>,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C000"/>
                </a:solidFill>
              </a:rPr>
              <a:t>orange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 </a:t>
            </a:r>
            <a:r>
              <a:rPr lang="cs-CZ" sz="3200" dirty="0" err="1" smtClean="0"/>
              <a:t>don´t</a:t>
            </a:r>
            <a:r>
              <a:rPr lang="cs-CZ" sz="3200" dirty="0" smtClean="0"/>
              <a:t> </a:t>
            </a:r>
            <a:r>
              <a:rPr lang="cs-CZ" sz="3200" dirty="0" err="1" smtClean="0"/>
              <a:t>like</a:t>
            </a:r>
            <a:endParaRPr lang="cs-CZ" sz="3200" dirty="0" smtClean="0"/>
          </a:p>
          <a:p>
            <a:r>
              <a:rPr lang="cs-CZ" sz="3200" dirty="0" err="1"/>
              <a:t>a</a:t>
            </a:r>
            <a:r>
              <a:rPr lang="cs-CZ" sz="3200" dirty="0" err="1" smtClean="0"/>
              <a:t>n</a:t>
            </a:r>
            <a:r>
              <a:rPr lang="cs-CZ" sz="3200" dirty="0" smtClean="0"/>
              <a:t> </a:t>
            </a:r>
            <a:r>
              <a:rPr lang="cs-CZ" sz="3200" dirty="0" err="1" smtClean="0"/>
              <a:t>orange</a:t>
            </a:r>
            <a:r>
              <a:rPr lang="cs-CZ" sz="3200" dirty="0" smtClean="0"/>
              <a:t> </a:t>
            </a:r>
            <a:r>
              <a:rPr lang="cs-CZ" sz="3200" dirty="0" err="1" smtClean="0"/>
              <a:t>orange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   a </a:t>
            </a:r>
            <a:r>
              <a:rPr lang="cs-CZ" sz="3200" dirty="0" err="1"/>
              <a:t>w</a:t>
            </a:r>
            <a:r>
              <a:rPr lang="cs-CZ" sz="3200" dirty="0" err="1" smtClean="0"/>
              <a:t>hite</a:t>
            </a:r>
            <a:r>
              <a:rPr lang="cs-CZ" sz="3200" dirty="0" smtClean="0"/>
              <a:t> </a:t>
            </a:r>
            <a:r>
              <a:rPr lang="cs-CZ" sz="3200" dirty="0" err="1" smtClean="0"/>
              <a:t>gerlick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 smtClean="0"/>
              <a:t>                    a </a:t>
            </a:r>
            <a:r>
              <a:rPr lang="cs-CZ" sz="3200" dirty="0" err="1" smtClean="0"/>
              <a:t>brown</a:t>
            </a:r>
            <a:r>
              <a:rPr lang="cs-CZ" sz="3200" dirty="0" smtClean="0"/>
              <a:t> </a:t>
            </a:r>
            <a:r>
              <a:rPr lang="cs-CZ" sz="3200" dirty="0" err="1" smtClean="0"/>
              <a:t>potato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1988840"/>
            <a:ext cx="2376265" cy="1128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tabule\AppData\Local\Microsoft\Windows\Temporary Internet Files\Content.IE5\1KGHW1D5\MC9002395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76246"/>
            <a:ext cx="1793138" cy="1251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tabule\AppData\Local\Microsoft\Windows\Temporary Internet Files\Content.IE5\QAYJEA2U\MP90017794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528" y="4941168"/>
            <a:ext cx="243346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898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400" dirty="0" smtClean="0"/>
              <a:t>a </a:t>
            </a:r>
            <a:r>
              <a:rPr lang="cs-CZ" sz="4400" dirty="0" err="1" smtClean="0"/>
              <a:t>yellow</a:t>
            </a:r>
            <a:r>
              <a:rPr lang="cs-CZ" sz="4400" dirty="0" smtClean="0"/>
              <a:t> </a:t>
            </a:r>
            <a:r>
              <a:rPr lang="cs-CZ" sz="4400" dirty="0" err="1" smtClean="0"/>
              <a:t>plum</a:t>
            </a:r>
            <a:endParaRPr lang="cs-CZ" sz="4400" dirty="0" smtClean="0"/>
          </a:p>
          <a:p>
            <a:r>
              <a:rPr lang="cs-CZ" sz="4400" dirty="0"/>
              <a:t>a</a:t>
            </a:r>
            <a:r>
              <a:rPr lang="cs-CZ" sz="4400" dirty="0" smtClean="0"/>
              <a:t> green </a:t>
            </a:r>
            <a:r>
              <a:rPr lang="cs-CZ" sz="4400" dirty="0" err="1" smtClean="0"/>
              <a:t>potatoe</a:t>
            </a:r>
            <a:endParaRPr lang="cs-CZ" sz="4400" dirty="0" smtClean="0"/>
          </a:p>
          <a:p>
            <a:r>
              <a:rPr lang="cs-CZ" sz="4400" dirty="0" smtClean="0"/>
              <a:t>a </a:t>
            </a:r>
            <a:r>
              <a:rPr lang="cs-CZ" sz="4400" dirty="0" err="1" smtClean="0"/>
              <a:t>white</a:t>
            </a:r>
            <a:r>
              <a:rPr lang="cs-CZ" sz="4400" dirty="0" smtClean="0"/>
              <a:t> </a:t>
            </a:r>
            <a:r>
              <a:rPr lang="cs-CZ" sz="4400" dirty="0" err="1" smtClean="0"/>
              <a:t>apple</a:t>
            </a:r>
            <a:endParaRPr lang="cs-CZ" sz="4400" dirty="0" smtClean="0"/>
          </a:p>
          <a:p>
            <a:r>
              <a:rPr lang="cs-CZ" sz="4400" dirty="0" err="1" smtClean="0"/>
              <a:t>an</a:t>
            </a:r>
            <a:r>
              <a:rPr lang="cs-CZ" sz="4400" dirty="0" smtClean="0"/>
              <a:t> blue </a:t>
            </a:r>
            <a:r>
              <a:rPr lang="cs-CZ" sz="4400" dirty="0" err="1" smtClean="0"/>
              <a:t>orange</a:t>
            </a:r>
            <a:r>
              <a:rPr lang="cs-CZ" sz="4400" dirty="0" smtClean="0"/>
              <a:t> 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948264" y="2276872"/>
            <a:ext cx="914400" cy="9144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588224" y="3933056"/>
            <a:ext cx="914400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860032" y="5445224"/>
            <a:ext cx="914400" cy="914400"/>
          </a:xfrm>
          <a:prstGeom prst="round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7065350" y="5475167"/>
            <a:ext cx="914400" cy="9144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0840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2.59259E-6 C -0.00227 0.00301 -0.00661 0.00903 -0.00973 0.01018 C -0.04411 0.02268 -0.11824 0.01736 -0.13473 0.01782 C -0.16789 0.01458 -0.19827 0.00231 -0.23091 -0.00533 C -0.25487 -0.01088 -0.2797 -0.00695 -0.304 -0.00787 C -0.33004 -0.01273 -0.35418 -0.01621 -0.38091 -0.01806 C -0.37935 -0.02894 -0.37692 -0.04028 -0.37692 -0.05139 " pathEditMode="relative" ptsTypes="ffffff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85185E-6 C -0.00313 0.0125 -0.00677 0.00903 -0.01545 0.01273 C -0.03351 0.03796 -0.04583 0.02407 -0.08073 0.02569 C -0.12344 0.04444 -0.08819 0.03079 -0.19045 0.02824 C -0.20243 0.02431 -0.20972 0.02245 -0.22309 0.0206 C -0.23733 0.01088 -0.25174 0.00417 -0.26736 -1.85185E-6 C -0.2783 0.00093 -0.28924 0.00046 -0.3 0.00255 C -0.30278 0.00301 -0.30486 0.00764 -0.30764 0.00764 C -0.3276 0.00833 -0.3474 0.00602 -0.36736 0.00509 C -0.37205 -0.01343 -0.36545 -0.03079 -0.36545 -0.04861 " pathEditMode="relative" ptsTypes="fffffffff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2222E-6 C -0.03958 0.01296 -0.06076 0.00671 -0.10972 0.00509 C -0.15347 -0.00463 -0.19167 -0.03982 -0.23472 -0.05394 C -0.23923 -0.05695 -0.2434 -0.06158 -0.24809 -0.06412 C -0.25364 -0.06736 -0.25989 -0.06852 -0.26545 -0.07199 C -0.28958 -0.08727 -0.26423 -0.0794 -0.28854 -0.08472 C -0.30052 -0.09121 -0.31094 -0.10255 -0.32309 -0.10787 C -0.32986 -0.11528 -0.33802 -0.12801 -0.34618 -0.13333 C -0.35278 -0.13773 -0.3592 -0.14074 -0.36545 -0.1463 C -0.37292 -0.16111 -0.37917 -0.17477 -0.38854 -0.18727 " pathEditMode="relative" ptsTypes="fff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5.55556E-6 C -0.00191 -0.00348 -0.00365 -0.00695 -0.00573 -0.01019 C -0.00816 -0.0139 -0.01354 -0.02061 -0.01354 -0.02061 C -0.01736 -0.03589 -0.02552 -0.03982 -0.03264 -0.0514 C -0.04167 -0.06575 -0.04566 -0.08427 -0.05764 -0.09491 C -0.06146 -0.10996 -0.0684 -0.12015 -0.075 -0.13334 C -0.08299 -0.14931 -0.08993 -0.16876 -0.1 -0.18218 C -0.10191 -0.18473 -0.10417 -0.18681 -0.10573 -0.18982 C -0.10746 -0.19283 -0.10781 -0.197 -0.10955 -0.20001 C -0.11493 -0.20996 -0.12153 -0.21852 -0.12691 -0.22825 C -0.12882 -0.23172 -0.13264 -0.23843 -0.13264 -0.23843 C -0.13733 -0.25649 -0.14514 -0.26806 -0.15191 -0.28473 C -0.15556 -0.29352 -0.15625 -0.30093 -0.16163 -0.30765 C -0.16354 -0.31829 -0.1658 -0.32385 -0.16927 -0.33334 C -0.17257 -0.34214 -0.17257 -0.35047 -0.17691 -0.35903 C -0.1783 -0.36598 -0.18229 -0.37223 -0.18264 -0.3794 C -0.18368 -0.4014 -0.18246 -0.42084 -0.17118 -0.43589 C -0.16701 -0.45255 -0.17031 -0.44746 -0.16545 -0.45394 " pathEditMode="relative" ptsTypes="fffffffffffffffff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íkej barvy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5" y="1340768"/>
            <a:ext cx="2952328" cy="2176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1844824"/>
            <a:ext cx="19399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CARROT</a:t>
            </a:r>
            <a:endParaRPr lang="cs-CZ" sz="32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950332"/>
            <a:ext cx="1457325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83968" y="3823007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PEAR</a:t>
            </a:r>
            <a:endParaRPr lang="cs-CZ" sz="32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751" y="4941168"/>
            <a:ext cx="185737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1880" y="6093693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TOMATO</a:t>
            </a:r>
            <a:endParaRPr lang="cs-CZ" sz="3200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250" y="4735273"/>
            <a:ext cx="294322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85862" y="6093693"/>
            <a:ext cx="19346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CUCUMBER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1370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CUCUBER</a:t>
            </a:r>
          </a:p>
          <a:p>
            <a:r>
              <a:rPr lang="cs-CZ" sz="3200" dirty="0" smtClean="0"/>
              <a:t>PEEAR</a:t>
            </a:r>
          </a:p>
          <a:p>
            <a:r>
              <a:rPr lang="cs-CZ" sz="3200" dirty="0" smtClean="0"/>
              <a:t>ORENGE</a:t>
            </a:r>
          </a:p>
          <a:p>
            <a:r>
              <a:rPr lang="cs-CZ" sz="3200" dirty="0" smtClean="0"/>
              <a:t>APLE</a:t>
            </a:r>
          </a:p>
          <a:p>
            <a:r>
              <a:rPr lang="cs-CZ" sz="3200" dirty="0" smtClean="0"/>
              <a:t>BANNANA</a:t>
            </a:r>
          </a:p>
          <a:p>
            <a:r>
              <a:rPr lang="cs-CZ" sz="3200" dirty="0" smtClean="0"/>
              <a:t>TOMATTA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CUCUMBER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PEAR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ORANGE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APPLE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BANANA</a:t>
            </a:r>
          </a:p>
          <a:p>
            <a:r>
              <a:rPr lang="cs-CZ" sz="3200" dirty="0" smtClean="0">
                <a:solidFill>
                  <a:srgbClr val="00B050"/>
                </a:solidFill>
              </a:rPr>
              <a:t>TOMATO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295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Použité obrázky pocházejí z databáze obrázků</a:t>
            </a:r>
          </a:p>
          <a:p>
            <a:r>
              <a:rPr lang="cs-CZ" dirty="0"/>
              <a:t> MS </a:t>
            </a:r>
            <a:r>
              <a:rPr lang="cs-CZ" dirty="0" smtClean="0"/>
              <a:t>Office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0791685"/>
      </p:ext>
    </p:extLst>
  </p:cSld>
  <p:clrMapOvr>
    <a:masterClrMapping/>
  </p:clrMapOvr>
</p:sld>
</file>

<file path=ppt/theme/theme1.xml><?xml version="1.0" encoding="utf-8"?>
<a:theme xmlns:a="http://schemas.openxmlformats.org/drawingml/2006/main" name="1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Infinity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Infinity">
      <a:fillStyleLst>
        <a:solidFill>
          <a:schemeClr val="phClr">
            <a:shade val="95000"/>
            <a:satMod val="115000"/>
          </a:schemeClr>
        </a:solidFill>
        <a:gradFill rotWithShape="1">
          <a:gsLst>
            <a:gs pos="0">
              <a:schemeClr val="phClr">
                <a:tint val="90000"/>
                <a:alpha val="50000"/>
                <a:satMod val="150000"/>
              </a:schemeClr>
            </a:gs>
            <a:gs pos="35000">
              <a:schemeClr val="phClr">
                <a:tint val="100000"/>
                <a:alpha val="80000"/>
                <a:satMod val="130000"/>
              </a:schemeClr>
            </a:gs>
            <a:gs pos="100000">
              <a:schemeClr val="phClr">
                <a:tint val="100000"/>
                <a:shade val="90000"/>
                <a:alpha val="95000"/>
                <a:satMod val="11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1000"/>
                <a:alpha val="90000"/>
                <a:satMod val="130000"/>
              </a:schemeClr>
            </a:gs>
            <a:gs pos="50000">
              <a:schemeClr val="phClr">
                <a:shade val="93000"/>
                <a:alpha val="70000"/>
                <a:satMod val="130000"/>
              </a:schemeClr>
            </a:gs>
            <a:gs pos="75000">
              <a:schemeClr val="phClr">
                <a:shade val="94000"/>
                <a:alpha val="50000"/>
                <a:satMod val="135000"/>
              </a:schemeClr>
            </a:gs>
            <a:gs pos="100000">
              <a:schemeClr val="phClr">
                <a:shade val="94000"/>
                <a:alpha val="50000"/>
                <a:satMod val="135000"/>
              </a:schemeClr>
            </a:gs>
          </a:gsLst>
          <a:lin ang="0" scaled="0"/>
        </a:gradFill>
      </a:fillStyleLst>
      <a:lnStyleLst>
        <a:ln w="19050" cap="flat" cmpd="sng" algn="ctr">
          <a:solidFill>
            <a:schemeClr val="phClr">
              <a:shade val="95000"/>
            </a:schemeClr>
          </a:solidFill>
          <a:prstDash val="solid"/>
        </a:ln>
        <a:ln w="31750" cap="flat" cmpd="sng" algn="ctr">
          <a:solidFill>
            <a:schemeClr val="phClr">
              <a:shade val="95000"/>
              <a:satMod val="110000"/>
            </a:schemeClr>
          </a:solidFill>
          <a:prstDash val="solid"/>
        </a:ln>
        <a:ln w="57150" cap="flat" cmpd="dbl" algn="ctr">
          <a:solidFill>
            <a:schemeClr val="phClr">
              <a:shade val="95000"/>
              <a:satMod val="130000"/>
            </a:schemeClr>
          </a:solidFill>
          <a:prstDash val="solid"/>
        </a:ln>
      </a:lnStyleLst>
      <a:effectStyleLst>
        <a:effectStyle>
          <a:effectLst>
            <a:outerShdw blurRad="63500" dist="25400" dir="5400000" sx="101000" sy="101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63500" dist="12700" dir="5400000" sx="101000" sy="101000" algn="ctr" rotWithShape="0">
              <a:srgbClr val="000000">
                <a:alpha val="50000"/>
              </a:srgbClr>
            </a:outerShdw>
            <a:reflection blurRad="12700" stA="26000" endPos="15000" dist="19050" dir="5400000" sy="-100000" rotWithShape="0"/>
          </a:effectLst>
        </a:effectStyle>
        <a:effectStyle>
          <a:effectLst>
            <a:innerShdw blurRad="101600" dist="12700">
              <a:srgbClr val="000000">
                <a:alpha val="35000"/>
              </a:srgbClr>
            </a:innerShdw>
            <a:reflection blurRad="12700" stA="26000" endPos="25000" dist="19050" dir="5400000" sy="-100000" rotWithShape="0"/>
          </a:effectLst>
          <a:scene3d>
            <a:camera prst="orthographicFront">
              <a:rot lat="0" lon="0" rev="0"/>
            </a:camera>
            <a:lightRig rig="twoPt" dir="t">
              <a:rot lat="0" lon="0" rev="5400000"/>
            </a:lightRig>
          </a:scene3d>
          <a:sp3d>
            <a:bevelT w="381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250000"/>
              </a:schemeClr>
            </a:gs>
            <a:gs pos="40000">
              <a:schemeClr val="phClr">
                <a:tint val="90000"/>
                <a:shade val="80000"/>
                <a:satMod val="200000"/>
              </a:schemeClr>
            </a:gs>
            <a:gs pos="100000">
              <a:schemeClr val="phClr">
                <a:shade val="20000"/>
                <a:satMod val="17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TC010258013[[fn=Motiv Nekonečno]]</Template>
  <TotalTime>213</TotalTime>
  <Words>79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      Jazyk a jazyková komunikace Angličtina 3.ročník Barvy,ovoce Mgr.Iva Štancíková VY_32_INOVACE_anglictinabarvyovoce_11   </vt:lpstr>
      <vt:lpstr>Red, green, blue, yellow</vt:lpstr>
      <vt:lpstr>Brown, white orange</vt:lpstr>
      <vt:lpstr>Oprav chyby</vt:lpstr>
      <vt:lpstr>Říkej barvy</vt:lpstr>
      <vt:lpstr>OPRAV CHYBY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Tabule</dc:creator>
  <cp:lastModifiedBy>Tabule</cp:lastModifiedBy>
  <cp:revision>10</cp:revision>
  <dcterms:created xsi:type="dcterms:W3CDTF">2011-05-10T09:31:44Z</dcterms:created>
  <dcterms:modified xsi:type="dcterms:W3CDTF">2012-06-15T11:35:48Z</dcterms:modified>
</cp:coreProperties>
</file>