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56" r:id="rId4"/>
    <p:sldId id="258" r:id="rId5"/>
    <p:sldId id="259" r:id="rId6"/>
    <p:sldId id="257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1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8EE96159-7EFC-49C5-BBF8-3585C738469A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70662D72-7FDD-4E84-B0B0-C3256CD59F5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VY_42_INOVACE_19_1_Kružnice opsaná trojúhelníku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9263" indent="-449263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opakování sestrojování osy úsečky. Sestrojování kružnice opsané v různých druzích trojúhelníků.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29.5.2012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29.5.2012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– osa úsečky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555776" y="3933056"/>
            <a:ext cx="38884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699792" y="3789040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300192" y="3789040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louk 9"/>
          <p:cNvSpPr/>
          <p:nvPr/>
        </p:nvSpPr>
        <p:spPr>
          <a:xfrm>
            <a:off x="-2772816" y="-26504"/>
            <a:ext cx="7920000" cy="7920000"/>
          </a:xfrm>
          <a:prstGeom prst="arc">
            <a:avLst>
              <a:gd name="adj1" fmla="val 19043951"/>
              <a:gd name="adj2" fmla="val 2032617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 rot="5400000">
            <a:off x="-2772816" y="45503"/>
            <a:ext cx="7920000" cy="7920000"/>
          </a:xfrm>
          <a:prstGeom prst="arc">
            <a:avLst>
              <a:gd name="adj1" fmla="val 17274911"/>
              <a:gd name="adj2" fmla="val 1869647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louk 13"/>
          <p:cNvSpPr/>
          <p:nvPr/>
        </p:nvSpPr>
        <p:spPr>
          <a:xfrm rot="16785382">
            <a:off x="3852800" y="-27384"/>
            <a:ext cx="7920000" cy="7920000"/>
          </a:xfrm>
          <a:prstGeom prst="arc">
            <a:avLst>
              <a:gd name="adj1" fmla="val 16762821"/>
              <a:gd name="adj2" fmla="val 18231571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louk 14"/>
          <p:cNvSpPr/>
          <p:nvPr/>
        </p:nvSpPr>
        <p:spPr>
          <a:xfrm rot="11895750">
            <a:off x="3817634" y="7782"/>
            <a:ext cx="7920000" cy="7920000"/>
          </a:xfrm>
          <a:prstGeom prst="arc">
            <a:avLst>
              <a:gd name="adj1" fmla="val 17883749"/>
              <a:gd name="adj2" fmla="val 19498575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2483768" y="407707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50410" y="4077072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4499992" y="1340768"/>
            <a:ext cx="0" cy="5472608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499036" y="6381328"/>
            <a:ext cx="3609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14" grpId="0" animBg="1"/>
      <p:bldP spid="15" grpId="0" animBg="1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410944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dirty="0" smtClean="0"/>
              <a:t>Pokus se narýsovat kružnici,</a:t>
            </a:r>
            <a:br>
              <a:rPr lang="cs-CZ" sz="2600" dirty="0" smtClean="0"/>
            </a:br>
            <a:r>
              <a:rPr lang="cs-CZ" sz="2600" dirty="0" smtClean="0"/>
              <a:t>která bude procházet </a:t>
            </a:r>
            <a:br>
              <a:rPr lang="cs-CZ" sz="2600" dirty="0" smtClean="0"/>
            </a:br>
            <a:r>
              <a:rPr lang="cs-CZ" sz="2600" dirty="0" smtClean="0"/>
              <a:t>body A </a:t>
            </a:r>
            <a:r>
              <a:rPr lang="cs-CZ" sz="2600" dirty="0" err="1" smtClean="0"/>
              <a:t>a</a:t>
            </a:r>
            <a:r>
              <a:rPr lang="cs-CZ" sz="2600" dirty="0" smtClean="0"/>
              <a:t> B.</a:t>
            </a:r>
            <a:endParaRPr lang="cs-CZ" sz="26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555776" y="3933056"/>
            <a:ext cx="3888432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699792" y="3789040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6300192" y="3789040"/>
            <a:ext cx="0" cy="288032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483768" y="4077072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50410" y="4077072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4499992" y="1340768"/>
            <a:ext cx="0" cy="5472608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499036" y="6381328"/>
            <a:ext cx="36099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endParaRPr lang="cs-CZ" sz="2600" dirty="0"/>
          </a:p>
        </p:txBody>
      </p:sp>
      <p:sp>
        <p:nvSpPr>
          <p:cNvPr id="20" name="Elipsa 19"/>
          <p:cNvSpPr/>
          <p:nvPr/>
        </p:nvSpPr>
        <p:spPr>
          <a:xfrm>
            <a:off x="2699792" y="2132856"/>
            <a:ext cx="3600000" cy="3600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339752" y="2961424"/>
            <a:ext cx="4284000" cy="4284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2123728" y="45152"/>
            <a:ext cx="4752000" cy="4752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4427984" y="2420888"/>
            <a:ext cx="14401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4427984" y="5085184"/>
            <a:ext cx="144016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4427984" y="3861048"/>
            <a:ext cx="45076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499992" y="4941168"/>
            <a:ext cx="45076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553284" y="2204864"/>
            <a:ext cx="45076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r>
              <a:rPr lang="cs-CZ" sz="2600" baseline="-25000" dirty="0" smtClean="0"/>
              <a:t>3</a:t>
            </a:r>
            <a:endParaRPr lang="cs-CZ" sz="2600" baseline="-25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065452" y="4592741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1</a:t>
            </a:r>
            <a:endParaRPr lang="cs-CZ" sz="2600" baseline="-25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571110" y="5168805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2</a:t>
            </a:r>
            <a:endParaRPr lang="cs-CZ" sz="2600" baseline="-25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859142" y="2204864"/>
            <a:ext cx="44916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r>
              <a:rPr lang="cs-CZ" sz="2600" baseline="-25000" dirty="0" smtClean="0"/>
              <a:t>3</a:t>
            </a:r>
            <a:endParaRPr lang="cs-CZ" sz="2600" baseline="-25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51520" y="5013176"/>
            <a:ext cx="226774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Všechny kružnice mají střed na ose.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3" dur="1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20" grpId="1" animBg="1"/>
      <p:bldP spid="22" grpId="0" animBg="1"/>
      <p:bldP spid="25" grpId="0" animBg="1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267744" y="1772816"/>
            <a:ext cx="4896544" cy="3024000"/>
          </a:xfrm>
          <a:prstGeom prst="triangl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4716016" y="3501008"/>
            <a:ext cx="0" cy="2808312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267744" y="2276872"/>
            <a:ext cx="3096344" cy="2520280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>
            <a:off x="3779912" y="2348880"/>
            <a:ext cx="3312368" cy="2664296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Elipsa 21"/>
          <p:cNvSpPr/>
          <p:nvPr/>
        </p:nvSpPr>
        <p:spPr>
          <a:xfrm>
            <a:off x="2196296" y="1772816"/>
            <a:ext cx="5040000" cy="5040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1890718" y="4736757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64288" y="4725144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499992" y="1280373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04048" y="4725144"/>
            <a:ext cx="3257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898830" y="3152581"/>
            <a:ext cx="359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156176" y="3152581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699030" y="5517232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o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068754" y="2144469"/>
            <a:ext cx="4667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o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077760" y="2216477"/>
            <a:ext cx="4780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r>
              <a:rPr lang="cs-CZ" sz="2600" baseline="-25000" dirty="0" smtClean="0"/>
              <a:t>b</a:t>
            </a:r>
            <a:endParaRPr lang="cs-CZ" sz="2600" baseline="-25000" dirty="0"/>
          </a:p>
        </p:txBody>
      </p:sp>
      <p:cxnSp>
        <p:nvCxnSpPr>
          <p:cNvPr id="35" name="Přímá spojovací čára 34"/>
          <p:cNvCxnSpPr>
            <a:stCxn id="4" idx="2"/>
          </p:cNvCxnSpPr>
          <p:nvPr/>
        </p:nvCxnSpPr>
        <p:spPr>
          <a:xfrm flipV="1">
            <a:off x="2267744" y="4293096"/>
            <a:ext cx="2448272" cy="50372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>
            <a:endCxn id="4" idx="4"/>
          </p:cNvCxnSpPr>
          <p:nvPr/>
        </p:nvCxnSpPr>
        <p:spPr>
          <a:xfrm>
            <a:off x="4716016" y="4293096"/>
            <a:ext cx="2448272" cy="50372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>
            <a:stCxn id="22" idx="0"/>
          </p:cNvCxnSpPr>
          <p:nvPr/>
        </p:nvCxnSpPr>
        <p:spPr>
          <a:xfrm flipH="1">
            <a:off x="4716016" y="1772816"/>
            <a:ext cx="280" cy="252028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4644008" y="2852936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710474" y="4088685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131840" y="4149080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382144" y="3728645"/>
            <a:ext cx="4058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endParaRPr lang="cs-CZ" sz="2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092280" y="3140968"/>
            <a:ext cx="3369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9" grpId="0"/>
      <p:bldP spid="30" grpId="0"/>
      <p:bldP spid="31" grpId="0"/>
      <p:bldP spid="49" grpId="0"/>
      <p:bldP spid="50" grpId="0"/>
      <p:bldP spid="51" grpId="0"/>
      <p:bldP spid="53" grpId="0"/>
      <p:bldP spid="5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Kružnice opsaná trojúhelníku</a:t>
            </a:r>
            <a:endParaRPr lang="cs-CZ" dirty="0"/>
          </a:p>
        </p:txBody>
      </p:sp>
      <p:pic>
        <p:nvPicPr>
          <p:cNvPr id="5" name="Zástupný symbol pro obsah 4" descr="kružnice opsaná.pn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637856" y="1838303"/>
            <a:ext cx="4038600" cy="4049757"/>
          </a:xfrm>
          <a:solidFill>
            <a:schemeClr val="bg2">
              <a:lumMod val="90000"/>
              <a:alpha val="0"/>
            </a:schemeClr>
          </a:solidFill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89384" y="1600200"/>
            <a:ext cx="4470648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Osy stran se protínají v jednom bodě O.</a:t>
            </a:r>
          </a:p>
          <a:p>
            <a:r>
              <a:rPr lang="cs-CZ" dirty="0" smtClean="0"/>
              <a:t>Bod O je střed kružnice opsané.</a:t>
            </a:r>
          </a:p>
          <a:p>
            <a:r>
              <a:rPr lang="cs-CZ" dirty="0"/>
              <a:t>K</a:t>
            </a:r>
            <a:r>
              <a:rPr lang="cs-CZ" dirty="0" smtClean="0"/>
              <a:t>ružnice opsaná trojúhelníku ABC je k(O; r).</a:t>
            </a:r>
          </a:p>
          <a:p>
            <a:r>
              <a:rPr lang="cs-CZ" dirty="0" smtClean="0"/>
              <a:t>│OA│ = │OB│ = │OC│ = r</a:t>
            </a:r>
          </a:p>
          <a:p>
            <a:endParaRPr lang="cs-CZ" dirty="0"/>
          </a:p>
          <a:p>
            <a:r>
              <a:rPr lang="cs-CZ" dirty="0" smtClean="0"/>
              <a:t>K nalezení středu kružnice opsané trojúhelníku stačí dvě osy jeho stran.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388424" y="3152581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1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4762872" cy="4525963"/>
          </a:xfrm>
        </p:spPr>
        <p:txBody>
          <a:bodyPr/>
          <a:lstStyle/>
          <a:p>
            <a:r>
              <a:rPr lang="cs-CZ" dirty="0" smtClean="0"/>
              <a:t>Narýsuj pravoúhlý trojúhelník ABC s pravým úhlem u vrcholu C.</a:t>
            </a:r>
          </a:p>
          <a:p>
            <a:r>
              <a:rPr lang="cs-CZ" dirty="0" smtClean="0"/>
              <a:t>Kde se nachází střed kružnice opsané?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Ve středu úsečky AB (přepony).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Pravoúhlý trojúhelník 6"/>
          <p:cNvSpPr/>
          <p:nvPr/>
        </p:nvSpPr>
        <p:spPr>
          <a:xfrm>
            <a:off x="5436096" y="2708920"/>
            <a:ext cx="2736000" cy="3312000"/>
          </a:xfrm>
          <a:prstGeom prst="rtTriangl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6804248" y="2564904"/>
            <a:ext cx="0" cy="4104456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283968" y="4365104"/>
            <a:ext cx="4464496" cy="0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flipH="1">
            <a:off x="4716016" y="2852936"/>
            <a:ext cx="3888432" cy="3240360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Elipsa 33"/>
          <p:cNvSpPr/>
          <p:nvPr/>
        </p:nvSpPr>
        <p:spPr>
          <a:xfrm>
            <a:off x="4644008" y="2204864"/>
            <a:ext cx="4320000" cy="4320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8244408" y="5949280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148064" y="2216477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31078" y="5949280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470376" y="3728645"/>
            <a:ext cx="4058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8148874" y="3068960"/>
            <a:ext cx="4555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o</a:t>
            </a:r>
            <a:r>
              <a:rPr lang="cs-CZ" sz="2600" baseline="-25000" dirty="0" err="1" smtClean="0"/>
              <a:t>c</a:t>
            </a:r>
            <a:endParaRPr lang="cs-CZ" sz="2600" baseline="-25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8220882" y="3861048"/>
            <a:ext cx="4667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o</a:t>
            </a:r>
            <a:r>
              <a:rPr lang="cs-CZ" sz="2600" baseline="-25000" dirty="0" err="1" smtClean="0"/>
              <a:t>a</a:t>
            </a:r>
            <a:endParaRPr lang="cs-CZ" sz="2600" baseline="-25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804248" y="2564904"/>
            <a:ext cx="4780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r>
              <a:rPr lang="cs-CZ" sz="2600" baseline="-25000" dirty="0" smtClean="0"/>
              <a:t>b</a:t>
            </a:r>
            <a:endParaRPr lang="cs-CZ" sz="2600" baseline="-25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8028384" y="2132856"/>
            <a:ext cx="3369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2" dur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34" grpId="0" animBg="1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39341"/>
            <a:ext cx="4474840" cy="4525963"/>
          </a:xfrm>
        </p:spPr>
        <p:txBody>
          <a:bodyPr/>
          <a:lstStyle/>
          <a:p>
            <a:r>
              <a:rPr lang="cs-CZ" dirty="0" smtClean="0"/>
              <a:t>Narýsuj  tupoúhlý trojúhelník DEF.</a:t>
            </a:r>
          </a:p>
          <a:p>
            <a:r>
              <a:rPr lang="cs-CZ" dirty="0" smtClean="0"/>
              <a:t>Kde se nachází</a:t>
            </a:r>
            <a:br>
              <a:rPr lang="cs-CZ" dirty="0" smtClean="0"/>
            </a:br>
            <a:r>
              <a:rPr lang="cs-CZ" dirty="0" smtClean="0"/>
              <a:t>střed kružnice</a:t>
            </a:r>
            <a:br>
              <a:rPr lang="cs-CZ" dirty="0" smtClean="0"/>
            </a:br>
            <a:r>
              <a:rPr lang="cs-CZ" dirty="0" smtClean="0"/>
              <a:t>opsané?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Mimo trojúhelník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Volný tvar 3"/>
          <p:cNvSpPr/>
          <p:nvPr/>
        </p:nvSpPr>
        <p:spPr>
          <a:xfrm>
            <a:off x="4139952" y="3284984"/>
            <a:ext cx="3851920" cy="2232248"/>
          </a:xfrm>
          <a:custGeom>
            <a:avLst/>
            <a:gdLst>
              <a:gd name="connsiteX0" fmla="*/ 0 w 2843808"/>
              <a:gd name="connsiteY0" fmla="*/ 2880320 h 2880320"/>
              <a:gd name="connsiteX1" fmla="*/ 0 w 2843808"/>
              <a:gd name="connsiteY1" fmla="*/ 0 h 2880320"/>
              <a:gd name="connsiteX2" fmla="*/ 2843808 w 2843808"/>
              <a:gd name="connsiteY2" fmla="*/ 2880320 h 2880320"/>
              <a:gd name="connsiteX3" fmla="*/ 0 w 2843808"/>
              <a:gd name="connsiteY3" fmla="*/ 2880320 h 2880320"/>
              <a:gd name="connsiteX0" fmla="*/ 1440160 w 4283968"/>
              <a:gd name="connsiteY0" fmla="*/ 2736304 h 2736304"/>
              <a:gd name="connsiteX1" fmla="*/ 0 w 4283968"/>
              <a:gd name="connsiteY1" fmla="*/ 0 h 2736304"/>
              <a:gd name="connsiteX2" fmla="*/ 4283968 w 4283968"/>
              <a:gd name="connsiteY2" fmla="*/ 2736304 h 2736304"/>
              <a:gd name="connsiteX3" fmla="*/ 1440160 w 4283968"/>
              <a:gd name="connsiteY3" fmla="*/ 2736304 h 2736304"/>
              <a:gd name="connsiteX0" fmla="*/ 1008112 w 3851920"/>
              <a:gd name="connsiteY0" fmla="*/ 2232248 h 2232248"/>
              <a:gd name="connsiteX1" fmla="*/ 0 w 3851920"/>
              <a:gd name="connsiteY1" fmla="*/ 0 h 2232248"/>
              <a:gd name="connsiteX2" fmla="*/ 3851920 w 3851920"/>
              <a:gd name="connsiteY2" fmla="*/ 2232248 h 2232248"/>
              <a:gd name="connsiteX3" fmla="*/ 1008112 w 3851920"/>
              <a:gd name="connsiteY3" fmla="*/ 2232248 h 22322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51920" h="2232248">
                <a:moveTo>
                  <a:pt x="1008112" y="2232248"/>
                </a:moveTo>
                <a:lnTo>
                  <a:pt x="0" y="0"/>
                </a:lnTo>
                <a:lnTo>
                  <a:pt x="3851920" y="2232248"/>
                </a:lnTo>
                <a:lnTo>
                  <a:pt x="1008112" y="2232248"/>
                </a:lnTo>
                <a:close/>
              </a:path>
            </a:pathLst>
          </a:cu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6588224" y="2852936"/>
            <a:ext cx="0" cy="3240360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H="1">
            <a:off x="5148064" y="3005336"/>
            <a:ext cx="1736576" cy="3087960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3707904" y="3356992"/>
            <a:ext cx="3240360" cy="1368152"/>
          </a:xfrm>
          <a:prstGeom prst="line">
            <a:avLst/>
          </a:prstGeom>
          <a:ln w="19050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Elipsa 14"/>
          <p:cNvSpPr/>
          <p:nvPr/>
        </p:nvSpPr>
        <p:spPr>
          <a:xfrm>
            <a:off x="4104496" y="1052736"/>
            <a:ext cx="4932000" cy="4932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860032" y="5445224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54558" y="5445224"/>
            <a:ext cx="3481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E</a:t>
            </a:r>
            <a:endParaRPr lang="cs-CZ" sz="2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79912" y="2924944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F</a:t>
            </a:r>
            <a:endParaRPr lang="cs-CZ" sz="2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3140968"/>
            <a:ext cx="40588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endParaRPr lang="cs-CZ" sz="2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19942" y="5456837"/>
            <a:ext cx="4283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o</a:t>
            </a:r>
            <a:r>
              <a:rPr lang="cs-CZ" sz="2600" baseline="-25000" dirty="0" err="1" smtClean="0"/>
              <a:t>f</a:t>
            </a:r>
            <a:endParaRPr lang="cs-CZ" sz="2600" baseline="-25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23798" y="5733256"/>
            <a:ext cx="4780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o</a:t>
            </a:r>
            <a:r>
              <a:rPr lang="cs-CZ" sz="2600" baseline="-25000" dirty="0" smtClean="0"/>
              <a:t>d</a:t>
            </a:r>
            <a:endParaRPr lang="cs-CZ" sz="2600" baseline="-25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779912" y="4509120"/>
            <a:ext cx="47160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err="1" smtClean="0"/>
              <a:t>o</a:t>
            </a:r>
            <a:r>
              <a:rPr lang="cs-CZ" sz="2600" baseline="-25000" dirty="0" err="1" smtClean="0"/>
              <a:t>e</a:t>
            </a:r>
            <a:endParaRPr lang="cs-CZ" sz="2600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464158" y="1628800"/>
            <a:ext cx="3369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baseline="-25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2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 trojúhelník se střed kružnice opsané nachází na průsečíku …. ......... .</a:t>
            </a:r>
          </a:p>
          <a:p>
            <a:endParaRPr lang="cs-CZ" dirty="0" smtClean="0"/>
          </a:p>
          <a:p>
            <a:r>
              <a:rPr lang="cs-CZ" dirty="0" smtClean="0"/>
              <a:t>V ostroúhlém trojúhelníku se střed kružnice opsané trojúhelníku nachází ………… trojúhelníku.</a:t>
            </a:r>
          </a:p>
          <a:p>
            <a:endParaRPr lang="cs-CZ" dirty="0" smtClean="0"/>
          </a:p>
          <a:p>
            <a:r>
              <a:rPr lang="cs-CZ" dirty="0" smtClean="0"/>
              <a:t>V pravoúhlém trojúhelníku se střed kružnice opsané trojúhelníku nachází ve ………… přepony.</a:t>
            </a:r>
          </a:p>
          <a:p>
            <a:endParaRPr lang="cs-CZ" dirty="0"/>
          </a:p>
          <a:p>
            <a:r>
              <a:rPr lang="cs-CZ" smtClean="0"/>
              <a:t>V tupoúhlém </a:t>
            </a:r>
            <a:r>
              <a:rPr lang="cs-CZ" dirty="0" smtClean="0"/>
              <a:t>trojúhelníku se střed kružnice opsané trojúhelníku nachází ………… trojúhelník.</a:t>
            </a:r>
          </a:p>
          <a:p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0072" y="3091026"/>
            <a:ext cx="111280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uvnitř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2120" y="4387170"/>
            <a:ext cx="118359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středu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60614" y="5661248"/>
            <a:ext cx="109196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mimo</a:t>
            </a:r>
            <a:endParaRPr lang="cs-CZ" sz="3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66705" y="1844824"/>
            <a:ext cx="141320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os stran</a:t>
            </a:r>
            <a:endParaRPr lang="cs-CZ" sz="3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9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 archiv autora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424</Words>
  <Application>Microsoft Office PowerPoint</Application>
  <PresentationFormat>Předvádění na obrazovce (4:3)</PresentationFormat>
  <Paragraphs>111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Kružnice opsaná trojúhelníku</vt:lpstr>
      <vt:lpstr>Opakování – osa úsečky</vt:lpstr>
      <vt:lpstr>Kružnice</vt:lpstr>
      <vt:lpstr>Kružnice opsaná trojúhelníku</vt:lpstr>
      <vt:lpstr>Kružnice opsaná trojúhelníku</vt:lpstr>
      <vt:lpstr>Úkol č. 1</vt:lpstr>
      <vt:lpstr>Úkol č. 2</vt:lpstr>
      <vt:lpstr>Shrnutí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Kružnice opsaná trojúhelníku</dc:title>
  <dc:creator>Roman</dc:creator>
  <cp:lastModifiedBy>Roman Marshner</cp:lastModifiedBy>
  <cp:revision>24</cp:revision>
  <dcterms:created xsi:type="dcterms:W3CDTF">2012-05-21T16:37:20Z</dcterms:created>
  <dcterms:modified xsi:type="dcterms:W3CDTF">2012-06-15T09:30:11Z</dcterms:modified>
</cp:coreProperties>
</file>