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doc" ContentType="application/msword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57" r:id="rId3"/>
    <p:sldId id="263" r:id="rId4"/>
    <p:sldId id="259" r:id="rId5"/>
    <p:sldId id="260" r:id="rId6"/>
    <p:sldId id="258" r:id="rId7"/>
    <p:sldId id="261" r:id="rId8"/>
    <p:sldId id="262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5F5C9A-E200-4CA9-9AF7-4D9F84A12D6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79DA0-5EF3-4BB6-85E2-738985B1D0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2562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79DA0-5EF3-4BB6-85E2-738985B1D06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A5FBF0-C315-48DC-A868-187BA0CD09F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8DEA13A-6FEE-4EE6-A87D-032DEE121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fade thruBlk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2286000" y="6407616"/>
            <a:ext cx="243001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6858000"/>
            <a:ext cx="3816424" cy="685800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907704" y="358322"/>
          <a:ext cx="6192688" cy="1630518"/>
        </p:xfrm>
        <a:graphic>
          <a:graphicData uri="http://schemas.openxmlformats.org/presentationml/2006/ole">
            <p:oleObj spid="_x0000_s1031" name="Document" r:id="rId4" imgW="5750420" imgH="1790188" progId="Word.Document.8">
              <p:embed/>
            </p:oleObj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9512649"/>
              </p:ext>
            </p:extLst>
          </p:nvPr>
        </p:nvGraphicFramePr>
        <p:xfrm>
          <a:off x="1403648" y="2276870"/>
          <a:ext cx="698477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84776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17.1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- Mezopotámie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Mezopotámie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Je to oblast mezi řekami Eufrat a Tigris.</a:t>
            </a:r>
          </a:p>
          <a:p>
            <a:pPr>
              <a:buNone/>
            </a:pPr>
            <a:r>
              <a:rPr lang="cs-CZ" dirty="0" smtClean="0"/>
              <a:t>Budování sítě kanálů, nádrží a odvodňovacích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zařízení. (střídání období sucha a záplav)</a:t>
            </a:r>
          </a:p>
          <a:p>
            <a:pPr>
              <a:buNone/>
            </a:pPr>
            <a:r>
              <a:rPr lang="cs-CZ" dirty="0" smtClean="0"/>
              <a:t>Pěstování obilí, sezamu, vinné révy.</a:t>
            </a:r>
          </a:p>
          <a:p>
            <a:pPr>
              <a:buNone/>
            </a:pPr>
            <a:r>
              <a:rPr lang="cs-CZ" dirty="0" smtClean="0"/>
              <a:t>Chov ovcí, koz, prasat, mezků, oslů, koní.</a:t>
            </a:r>
          </a:p>
          <a:p>
            <a:pPr>
              <a:buNone/>
            </a:pPr>
            <a:r>
              <a:rPr lang="cs-CZ" dirty="0" smtClean="0"/>
              <a:t>Rybolov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Obchod: křižovatka obchodních cest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zpracovávání hlíny a rákosu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Mapa Mezopotámie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Picture 2" descr="C:\Users\Milena\Desktop\2011-11-16 mezo\mezo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772816"/>
            <a:ext cx="6552728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Kolem 3. tisíciletí př.n.l. vznikají první městské</a:t>
            </a:r>
          </a:p>
          <a:p>
            <a:pPr>
              <a:buNone/>
            </a:pPr>
            <a:r>
              <a:rPr lang="cs-CZ" dirty="0" smtClean="0"/>
              <a:t>státy.</a:t>
            </a:r>
          </a:p>
          <a:p>
            <a:pPr>
              <a:buNone/>
            </a:pPr>
            <a:r>
              <a:rPr lang="cs-CZ" dirty="0"/>
              <a:t>C</a:t>
            </a:r>
            <a:r>
              <a:rPr lang="cs-CZ" dirty="0" smtClean="0"/>
              <a:t>entrem byl chrám, velekněz řídí i hospodářskou  </a:t>
            </a:r>
          </a:p>
          <a:p>
            <a:pPr>
              <a:buNone/>
            </a:pPr>
            <a:r>
              <a:rPr lang="cs-CZ" dirty="0"/>
              <a:t>č</a:t>
            </a:r>
            <a:r>
              <a:rPr lang="cs-CZ" dirty="0" smtClean="0"/>
              <a:t>innost. Úroda se shromažďuje v chrámu, kde ji </a:t>
            </a:r>
          </a:p>
          <a:p>
            <a:pPr>
              <a:buNone/>
            </a:pPr>
            <a:r>
              <a:rPr lang="cs-CZ" dirty="0" smtClean="0"/>
              <a:t>kněz rozdělil mezi obyvatelstvo.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</a:t>
            </a:r>
          </a:p>
          <a:p>
            <a:pPr>
              <a:buNone/>
            </a:pP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7030A0"/>
                </a:solidFill>
              </a:rPr>
              <a:t>chrámové hospodářství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347864" y="3933056"/>
            <a:ext cx="504056" cy="6903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Postupně získali neomezenou moc králové.</a:t>
            </a:r>
          </a:p>
          <a:p>
            <a:pPr>
              <a:buNone/>
            </a:pPr>
            <a:r>
              <a:rPr lang="cs-CZ" dirty="0" smtClean="0"/>
              <a:t>Panovník by zástupce boha na zemi     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despocie</a:t>
            </a:r>
            <a:r>
              <a:rPr lang="cs-CZ" dirty="0" smtClean="0"/>
              <a:t>.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dirty="0" smtClean="0"/>
              <a:t>Králové žili v palácích. Zde hromadili veškerou</a:t>
            </a:r>
          </a:p>
          <a:p>
            <a:pPr>
              <a:buNone/>
            </a:pPr>
            <a:r>
              <a:rPr lang="cs-CZ" dirty="0" smtClean="0"/>
              <a:t>úrodu, kterou úředníci rozdělili.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                            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               palácové hospodářství</a:t>
            </a:r>
          </a:p>
          <a:p>
            <a:pPr>
              <a:buNone/>
            </a:pPr>
            <a:r>
              <a:rPr lang="cs-CZ" dirty="0" smtClean="0"/>
              <a:t>         </a:t>
            </a:r>
            <a:endParaRPr lang="cs-CZ" dirty="0"/>
          </a:p>
        </p:txBody>
      </p:sp>
      <p:sp>
        <p:nvSpPr>
          <p:cNvPr id="4" name="Je rovno 3"/>
          <p:cNvSpPr/>
          <p:nvPr/>
        </p:nvSpPr>
        <p:spPr>
          <a:xfrm>
            <a:off x="5508104" y="2132856"/>
            <a:ext cx="410344" cy="26632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3851920" y="3429000"/>
            <a:ext cx="504056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SUMEROVÉ </a:t>
            </a:r>
            <a:r>
              <a:rPr lang="cs-CZ" b="1" dirty="0" smtClean="0"/>
              <a:t>(2900-2300 </a:t>
            </a:r>
            <a:r>
              <a:rPr lang="cs-CZ" b="1" dirty="0" smtClean="0"/>
              <a:t>př.n.l.)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a) osídlují jih Mezopotámie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vynálezy Sumerů: kolo, hrnčířský kruh, vůz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tažený koňmi nebo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dobytkem</a:t>
            </a:r>
          </a:p>
          <a:p>
            <a:pPr>
              <a:buNone/>
            </a:pPr>
            <a:r>
              <a:rPr lang="cs-CZ" b="1" dirty="0" smtClean="0"/>
              <a:t>ASÝRIE </a:t>
            </a:r>
            <a:r>
              <a:rPr lang="cs-CZ" b="1" dirty="0" smtClean="0"/>
              <a:t>(20</a:t>
            </a:r>
            <a:r>
              <a:rPr lang="cs-CZ" b="1" dirty="0" smtClean="0"/>
              <a:t>. století-612 př.n.l.)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a) Asyřané byl semitský národ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b) osídlují sever Mezopotámie, středisko v </a:t>
            </a:r>
            <a:r>
              <a:rPr lang="cs-CZ" dirty="0" err="1" smtClean="0"/>
              <a:t>Aššuru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c) obchodují s látkami, vlnou a cínem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d) největší rozkvět  v 7. stol. př.n.l. za krále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Aššurbanipala</a:t>
            </a:r>
            <a:r>
              <a:rPr lang="cs-CZ" dirty="0" smtClean="0"/>
              <a:t>, za jeho vlády vzniká knihovna v   </a:t>
            </a:r>
          </a:p>
          <a:p>
            <a:pPr>
              <a:buNone/>
            </a:pPr>
            <a:r>
              <a:rPr lang="cs-CZ" dirty="0" smtClean="0"/>
              <a:t>         Ninive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e) 612 př.n.l.  </a:t>
            </a:r>
            <a:r>
              <a:rPr lang="cs-CZ" dirty="0" smtClean="0"/>
              <a:t>z</a:t>
            </a:r>
            <a:r>
              <a:rPr lang="cs-CZ" dirty="0" smtClean="0"/>
              <a:t>ánik </a:t>
            </a:r>
            <a:r>
              <a:rPr lang="cs-CZ" dirty="0" smtClean="0"/>
              <a:t>Asýrie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BABYLONIE </a:t>
            </a:r>
            <a:r>
              <a:rPr lang="cs-CZ" b="1" dirty="0" smtClean="0"/>
              <a:t>(1900-539 </a:t>
            </a:r>
            <a:r>
              <a:rPr lang="cs-CZ" b="1" dirty="0" smtClean="0"/>
              <a:t>př.n.l.)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a) sever Mezopotámie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b) sídelním městem byl Babylon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c) Babyloňané patřili k semitským národům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d) největší rozkvět za panovníka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Chammurapiho</a:t>
            </a:r>
            <a:r>
              <a:rPr lang="cs-CZ" dirty="0" smtClean="0"/>
              <a:t> </a:t>
            </a:r>
            <a:r>
              <a:rPr lang="cs-CZ" dirty="0" smtClean="0"/>
              <a:t>(18</a:t>
            </a:r>
            <a:r>
              <a:rPr lang="cs-CZ" dirty="0" smtClean="0"/>
              <a:t>. stol. </a:t>
            </a:r>
            <a:r>
              <a:rPr lang="cs-CZ" dirty="0"/>
              <a:t>p</a:t>
            </a:r>
            <a:r>
              <a:rPr lang="cs-CZ" dirty="0" smtClean="0"/>
              <a:t>ř.n.l.), vydal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zákoník </a:t>
            </a:r>
            <a:r>
              <a:rPr lang="cs-CZ" dirty="0" smtClean="0"/>
              <a:t>(oko </a:t>
            </a:r>
            <a:r>
              <a:rPr lang="cs-CZ" dirty="0" smtClean="0"/>
              <a:t>za oko, zub za zub)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e) významný panovník byl i </a:t>
            </a:r>
            <a:r>
              <a:rPr lang="cs-CZ" dirty="0" err="1" smtClean="0"/>
              <a:t>Nabukadnezar</a:t>
            </a:r>
            <a:r>
              <a:rPr lang="cs-CZ" dirty="0" smtClean="0"/>
              <a:t> II.,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dobyl město Jeruzalém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f) Babylon ovládli 539 př.n.l. Peršané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Kultura</a:t>
            </a:r>
          </a:p>
          <a:p>
            <a:pPr>
              <a:buNone/>
            </a:pPr>
            <a:r>
              <a:rPr lang="cs-CZ" sz="3200" dirty="0" smtClean="0"/>
              <a:t>Klínové písmo</a:t>
            </a:r>
          </a:p>
          <a:p>
            <a:pPr>
              <a:buNone/>
            </a:pPr>
            <a:r>
              <a:rPr lang="cs-CZ" sz="3200" dirty="0" smtClean="0"/>
              <a:t>Psalo se na hliněné tabulky</a:t>
            </a:r>
          </a:p>
          <a:p>
            <a:pPr>
              <a:buNone/>
            </a:pPr>
            <a:r>
              <a:rPr lang="cs-CZ" sz="3200" dirty="0" err="1" smtClean="0"/>
              <a:t>Aššurbanipalova</a:t>
            </a:r>
            <a:r>
              <a:rPr lang="cs-CZ" sz="3200" dirty="0" smtClean="0"/>
              <a:t> knihovna v Ninive </a:t>
            </a:r>
            <a:r>
              <a:rPr lang="cs-CZ" sz="3200" dirty="0" smtClean="0"/>
              <a:t>(23 </a:t>
            </a:r>
            <a:r>
              <a:rPr lang="cs-CZ" sz="3200" dirty="0" smtClean="0"/>
              <a:t>000  hliněných tabulek)</a:t>
            </a:r>
          </a:p>
          <a:p>
            <a:pPr>
              <a:buNone/>
            </a:pPr>
            <a:r>
              <a:rPr lang="cs-CZ" sz="3200" dirty="0" smtClean="0"/>
              <a:t>Epos o </a:t>
            </a:r>
            <a:r>
              <a:rPr lang="cs-CZ" sz="3200" dirty="0" err="1" smtClean="0"/>
              <a:t>Gilgamešovi</a:t>
            </a:r>
            <a:endParaRPr lang="cs-CZ" sz="32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Vzdělanost a věda</a:t>
            </a:r>
          </a:p>
          <a:p>
            <a:pPr>
              <a:buNone/>
            </a:pPr>
            <a:r>
              <a:rPr lang="cs-CZ" dirty="0" smtClean="0"/>
              <a:t>Školy pro písaře, škola = „dům tabulek“</a:t>
            </a:r>
          </a:p>
          <a:p>
            <a:pPr>
              <a:buNone/>
            </a:pPr>
            <a:r>
              <a:rPr lang="cs-CZ" dirty="0" smtClean="0"/>
              <a:t>Šedesátinná i desítková soustava</a:t>
            </a:r>
          </a:p>
          <a:p>
            <a:pPr>
              <a:buNone/>
            </a:pPr>
            <a:r>
              <a:rPr lang="cs-CZ" dirty="0" smtClean="0"/>
              <a:t>Rozvoj astronomie</a:t>
            </a:r>
          </a:p>
          <a:p>
            <a:pPr>
              <a:buNone/>
            </a:pPr>
            <a:r>
              <a:rPr lang="cs-CZ" dirty="0" smtClean="0"/>
              <a:t>Zaznamenali zatmění Měsíce i </a:t>
            </a:r>
            <a:r>
              <a:rPr lang="cs-CZ" dirty="0" smtClean="0"/>
              <a:t>Slunce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Umění a architektura</a:t>
            </a:r>
          </a:p>
          <a:p>
            <a:pPr>
              <a:buNone/>
            </a:pPr>
            <a:r>
              <a:rPr lang="cs-CZ" dirty="0" smtClean="0"/>
              <a:t>Reliéfy, barevné cihly</a:t>
            </a:r>
          </a:p>
          <a:p>
            <a:pPr>
              <a:buNone/>
            </a:pPr>
            <a:r>
              <a:rPr lang="cs-CZ" dirty="0" smtClean="0"/>
              <a:t>Zikkuraty = </a:t>
            </a:r>
            <a:r>
              <a:rPr lang="cs-CZ" dirty="0" smtClean="0"/>
              <a:t>stupňovité stavby s chrámem</a:t>
            </a:r>
          </a:p>
          <a:p>
            <a:pPr>
              <a:buNone/>
            </a:pPr>
            <a:r>
              <a:rPr lang="cs-CZ" dirty="0" smtClean="0"/>
              <a:t> (babylonská věž)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i="1" dirty="0" smtClean="0"/>
              <a:t>Dějepis pro 6.ročník základní školy a 1. ročník osmiletého gymnázia</a:t>
            </a:r>
            <a:r>
              <a:rPr lang="cs-CZ" dirty="0" smtClean="0"/>
              <a:t>. Praha: SPN-pedagogické nakladatelství, akciová společnost, 1997. </a:t>
            </a:r>
            <a:r>
              <a:rPr lang="cs-CZ" smtClean="0"/>
              <a:t>ISBN 80-85937-59-X.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se stručnými dějinami prvních starověkých států. Uvědomí si, kde ležela kolébka civilizace a seznámí se s kulturním přínosem celé oblasti.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111</TotalTime>
  <Words>484</Words>
  <Application>Microsoft Office PowerPoint</Application>
  <PresentationFormat>Předvádění na obrazovce (4:3)</PresentationFormat>
  <Paragraphs>91</Paragraphs>
  <Slides>10</Slides>
  <Notes>10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Document</vt:lpstr>
      <vt:lpstr>Snímek 1</vt:lpstr>
      <vt:lpstr>Mezopotámie</vt:lpstr>
      <vt:lpstr>        Mapa Mezopotámie 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31</cp:revision>
  <dcterms:created xsi:type="dcterms:W3CDTF">2011-11-15T09:24:22Z</dcterms:created>
  <dcterms:modified xsi:type="dcterms:W3CDTF">2012-03-05T22:19:16Z</dcterms:modified>
</cp:coreProperties>
</file>