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notesMasterIdLst>
    <p:notesMasterId r:id="rId9"/>
  </p:notesMasterIdLst>
  <p:sldIdLst>
    <p:sldId id="256" r:id="rId2"/>
    <p:sldId id="257" r:id="rId3"/>
    <p:sldId id="258" r:id="rId4"/>
    <p:sldId id="260" r:id="rId5"/>
    <p:sldId id="261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546291DA-CB73-4948-A0F5-2EE40EE7CCCB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038BDECC-312B-45B4-B1D1-9E2A6AF747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044466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Fotografie pořízené školou.</a:t>
            </a:r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4033774F-374B-439D-99B8-1A6527B34563}" type="slidenum">
              <a:rPr lang="cs-CZ"/>
              <a:pPr eaLnBrk="1" hangingPunct="1"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/>
          <p:cNvSpPr>
            <a:spLocks noChangeArrowheads="1"/>
          </p:cNvSpPr>
          <p:nvPr/>
        </p:nvSpPr>
        <p:spPr bwMode="auto">
          <a:xfrm>
            <a:off x="228600" y="381000"/>
            <a:ext cx="8686800" cy="5638800"/>
          </a:xfrm>
          <a:prstGeom prst="roundRect">
            <a:avLst>
              <a:gd name="adj" fmla="val 7912"/>
            </a:avLst>
          </a:prstGeom>
          <a:solidFill>
            <a:schemeClr val="fol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CCCC99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 sz="2400">
              <a:latin typeface="Times New Roman" pitchFamily="18" charset="0"/>
            </a:endParaRPr>
          </a:p>
        </p:txBody>
      </p:sp>
      <p:sp>
        <p:nvSpPr>
          <p:cNvPr id="5" name="AutoShape 3"/>
          <p:cNvSpPr>
            <a:spLocks noChangeArrowheads="1"/>
          </p:cNvSpPr>
          <p:nvPr/>
        </p:nvSpPr>
        <p:spPr bwMode="white">
          <a:xfrm>
            <a:off x="327025" y="488950"/>
            <a:ext cx="8435975" cy="4768850"/>
          </a:xfrm>
          <a:prstGeom prst="roundRect">
            <a:avLst>
              <a:gd name="adj" fmla="val 7310"/>
            </a:avLst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CCCC99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 sz="2400">
              <a:latin typeface="Times New Roman" pitchFamily="18" charset="0"/>
            </a:endParaRPr>
          </a:p>
        </p:txBody>
      </p:sp>
      <p:sp>
        <p:nvSpPr>
          <p:cNvPr id="6" name="AutoShape 4"/>
          <p:cNvSpPr>
            <a:spLocks noChangeArrowheads="1"/>
          </p:cNvSpPr>
          <p:nvPr/>
        </p:nvSpPr>
        <p:spPr bwMode="blackWhite">
          <a:xfrm>
            <a:off x="1371600" y="3338513"/>
            <a:ext cx="6400800" cy="2286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508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7173" name="Rectangle 5"/>
          <p:cNvSpPr>
            <a:spLocks noGrp="1" noChangeArrowheads="1"/>
          </p:cNvSpPr>
          <p:nvPr>
            <p:ph type="ctrTitle"/>
          </p:nvPr>
        </p:nvSpPr>
        <p:spPr>
          <a:xfrm>
            <a:off x="685800" y="857250"/>
            <a:ext cx="7772400" cy="2266950"/>
          </a:xfrm>
        </p:spPr>
        <p:txBody>
          <a:bodyPr anchor="ctr" anchorCtr="1"/>
          <a:lstStyle>
            <a:lvl1pPr algn="ctr">
              <a:defRPr sz="4100" i="1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752600" y="3567113"/>
            <a:ext cx="5410200" cy="19050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 sz="33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2800" y="6391275"/>
            <a:ext cx="2895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391275"/>
            <a:ext cx="16002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7240DF8-DA4D-4EC0-8BB2-C8CF42751D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3336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6B875D-35A7-46E8-AB35-4C67DD1954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8238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22C277-D31E-449D-BBDC-D20A7C5255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1202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762000" y="1905000"/>
            <a:ext cx="3771900" cy="4038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86300" y="1905000"/>
            <a:ext cx="3771900" cy="4038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CE96D4-16B4-492D-B24E-D132808465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414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3152C6-7466-4773-A2DC-57C3F544E1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337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0E9894-4B98-42D8-A9B2-2D31ABB058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7042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6D6AE8-1FDF-4C4F-B5A5-6981C1E922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52444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EC4ED9-B39D-488C-9667-E7B9E6B76A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85487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FFC6F6-850D-4642-B73E-CE4E04A492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07241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629CAC-F2D2-4D84-A2E4-F261E76AD4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22290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34150" y="533400"/>
            <a:ext cx="192405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533400"/>
            <a:ext cx="561975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0F06DC-138A-4397-B680-775BA040B0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32746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33400"/>
            <a:ext cx="76962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762000" y="1905000"/>
            <a:ext cx="3771900" cy="4038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86300" y="1905000"/>
            <a:ext cx="3771900" cy="4038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5F6871-5021-4164-AC22-247E99E119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30523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33400"/>
            <a:ext cx="76962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762000" y="1905000"/>
            <a:ext cx="3771900" cy="4038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86300" y="1905000"/>
            <a:ext cx="3771900" cy="4038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4EC56F-8DD9-454F-92AC-631FB82F00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80679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762000" y="533400"/>
            <a:ext cx="76962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62000" y="1905000"/>
            <a:ext cx="3771900" cy="19431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86300" y="1905000"/>
            <a:ext cx="3771900" cy="19431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762000" y="4000500"/>
            <a:ext cx="3771900" cy="19431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86300" y="4000500"/>
            <a:ext cx="3771900" cy="19431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251352-6409-47A1-B988-F0B7E20B18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380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533400"/>
            <a:ext cx="76962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762000" y="1905000"/>
            <a:ext cx="7696200" cy="403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762000" y="6391275"/>
            <a:ext cx="2057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403975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858000" y="6400800"/>
            <a:ext cx="1600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fld id="{600E0D32-EA1C-4B49-AC24-59158012E2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1" name="Group 7"/>
          <p:cNvGrpSpPr>
            <a:grpSpLocks/>
          </p:cNvGrpSpPr>
          <p:nvPr/>
        </p:nvGrpSpPr>
        <p:grpSpPr bwMode="auto">
          <a:xfrm>
            <a:off x="168275" y="228600"/>
            <a:ext cx="8823325" cy="6096000"/>
            <a:chOff x="106" y="144"/>
            <a:chExt cx="5558" cy="3840"/>
          </a:xfrm>
        </p:grpSpPr>
        <p:sp>
          <p:nvSpPr>
            <p:cNvPr id="1032" name="AutoShape 8"/>
            <p:cNvSpPr>
              <a:spLocks noChangeArrowheads="1"/>
            </p:cNvSpPr>
            <p:nvPr/>
          </p:nvSpPr>
          <p:spPr bwMode="auto">
            <a:xfrm>
              <a:off x="106" y="144"/>
              <a:ext cx="5558" cy="3840"/>
            </a:xfrm>
            <a:prstGeom prst="roundRect">
              <a:avLst>
                <a:gd name="adj" fmla="val 11046"/>
              </a:avLst>
            </a:prstGeom>
            <a:noFill/>
            <a:ln w="28575">
              <a:solidFill>
                <a:schemeClr val="fol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033" name="Line 9"/>
            <p:cNvSpPr>
              <a:spLocks noChangeShapeType="1"/>
            </p:cNvSpPr>
            <p:nvPr/>
          </p:nvSpPr>
          <p:spPr bwMode="auto">
            <a:xfrm>
              <a:off x="480" y="1077"/>
              <a:ext cx="4848" cy="0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80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14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6147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14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6147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14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6147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14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6147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14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6147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l"/>
        <a:defRPr sz="31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50000"/>
        <a:buChar char="•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50000"/>
        <a:buChar char="•"/>
        <a:defRPr sz="22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50000"/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150000"/>
        <a:buChar char="•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150000"/>
        <a:buChar char="•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150000"/>
        <a:buChar char="•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150000"/>
        <a:buChar char="•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150000"/>
        <a:buChar char="•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3200" dirty="0" err="1" smtClean="0"/>
              <a:t>Mgr.Iva</a:t>
            </a:r>
            <a:r>
              <a:rPr lang="cs-CZ" sz="3200" dirty="0" smtClean="0"/>
              <a:t> </a:t>
            </a:r>
            <a:r>
              <a:rPr lang="cs-CZ" sz="3200" dirty="0" err="1" smtClean="0"/>
              <a:t>Štancíková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Člověk a jeho svět</a:t>
            </a:r>
            <a:br>
              <a:rPr lang="cs-CZ" sz="3200" dirty="0" smtClean="0"/>
            </a:br>
            <a:r>
              <a:rPr lang="cs-CZ" sz="3200" dirty="0" smtClean="0"/>
              <a:t>Les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b="1" dirty="0" smtClean="0"/>
              <a:t> </a:t>
            </a:r>
          </a:p>
          <a:p>
            <a:pPr eaLnBrk="1" hangingPunct="1"/>
            <a:r>
              <a:rPr lang="cs-CZ" b="1" dirty="0" smtClean="0"/>
              <a:t>      </a:t>
            </a:r>
          </a:p>
          <a:p>
            <a:pPr eaLnBrk="1" hangingPunct="1"/>
            <a:endParaRPr lang="cs-CZ" b="1" dirty="0" smtClean="0"/>
          </a:p>
          <a:p>
            <a:pPr eaLnBrk="1" hangingPunct="1"/>
            <a:endParaRPr lang="cs-CZ" b="1" dirty="0"/>
          </a:p>
          <a:p>
            <a:pPr eaLnBrk="1" hangingPunct="1"/>
            <a:endParaRPr lang="cs-CZ" b="1" dirty="0" smtClean="0"/>
          </a:p>
          <a:p>
            <a:pPr eaLnBrk="1" hangingPunct="1"/>
            <a:endParaRPr lang="cs-CZ" b="1" dirty="0" smtClean="0"/>
          </a:p>
          <a:p>
            <a:pPr eaLnBrk="1" hangingPunct="1"/>
            <a:endParaRPr lang="cs-CZ" b="1" dirty="0" smtClean="0"/>
          </a:p>
          <a:p>
            <a:pPr eaLnBrk="1" hangingPunct="1"/>
            <a:endParaRPr lang="cs-CZ" b="1" dirty="0" smtClean="0"/>
          </a:p>
          <a:p>
            <a:pPr eaLnBrk="1" hangingPunct="1"/>
            <a:r>
              <a:rPr lang="cs-CZ" b="1" smtClean="0"/>
              <a:t>VY_32_INOVACE_les_07</a:t>
            </a:r>
            <a:endParaRPr lang="cs-CZ" b="1" dirty="0" smtClean="0"/>
          </a:p>
          <a:p>
            <a:pPr eaLnBrk="1" hangingPunct="1"/>
            <a:r>
              <a:rPr lang="cs-CZ" b="1" dirty="0" smtClean="0"/>
              <a:t> </a:t>
            </a:r>
          </a:p>
          <a:p>
            <a:pPr eaLnBrk="1" hangingPunct="1"/>
            <a:r>
              <a:rPr lang="cs-CZ" b="1" dirty="0" smtClean="0"/>
              <a:t> </a:t>
            </a:r>
          </a:p>
          <a:p>
            <a:pPr eaLnBrk="1" hangingPunct="1"/>
            <a:r>
              <a:rPr lang="cs-CZ" b="1" dirty="0" smtClean="0"/>
              <a:t> </a:t>
            </a:r>
          </a:p>
          <a:p>
            <a:pPr eaLnBrk="1" hangingPunct="1"/>
            <a:r>
              <a:rPr lang="cs-CZ" b="1" dirty="0" smtClean="0"/>
              <a:t> </a:t>
            </a:r>
          </a:p>
          <a:p>
            <a:pPr eaLnBrk="1" hangingPunct="1"/>
            <a:r>
              <a:rPr lang="cs-CZ" b="1" dirty="0" smtClean="0"/>
              <a:t> </a:t>
            </a:r>
          </a:p>
          <a:p>
            <a:pPr eaLnBrk="1" hangingPunct="1"/>
            <a:r>
              <a:rPr lang="cs-CZ" b="1" dirty="0" smtClean="0"/>
              <a:t> </a:t>
            </a:r>
          </a:p>
          <a:p>
            <a:pPr eaLnBrk="1" hangingPunct="1"/>
            <a:r>
              <a:rPr lang="cs-CZ" b="1" dirty="0" smtClean="0"/>
              <a:t> </a:t>
            </a:r>
          </a:p>
          <a:p>
            <a:pPr eaLnBrk="1" hangingPunct="1"/>
            <a:r>
              <a:rPr lang="cs-CZ" b="1" dirty="0" smtClean="0"/>
              <a:t> </a:t>
            </a:r>
          </a:p>
          <a:p>
            <a:pPr eaLnBrk="1" hangingPunct="1"/>
            <a:r>
              <a:rPr lang="cs-CZ" b="1" dirty="0" smtClean="0"/>
              <a:t> </a:t>
            </a:r>
          </a:p>
          <a:p>
            <a:pPr eaLnBrk="1" hangingPunct="1"/>
            <a:r>
              <a:rPr lang="cs-CZ" b="1" dirty="0" smtClean="0"/>
              <a:t> </a:t>
            </a:r>
          </a:p>
          <a:p>
            <a:pPr eaLnBrk="1" hangingPunct="1"/>
            <a:r>
              <a:rPr lang="cs-CZ" b="1" dirty="0" smtClean="0"/>
              <a:t> </a:t>
            </a:r>
          </a:p>
          <a:p>
            <a:pPr eaLnBrk="1" hangingPunct="1"/>
            <a:r>
              <a:rPr lang="cs-CZ" b="1" dirty="0" smtClean="0"/>
              <a:t> </a:t>
            </a:r>
          </a:p>
          <a:p>
            <a:pPr eaLnBrk="1" hangingPunct="1"/>
            <a:r>
              <a:rPr lang="cs-CZ" b="1" dirty="0" smtClean="0"/>
              <a:t> 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5925" y="3500438"/>
            <a:ext cx="5772150" cy="2016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9"/>
          <p:cNvSpPr>
            <a:spLocks noGrp="1" noChangeArrowheads="1"/>
          </p:cNvSpPr>
          <p:nvPr>
            <p:ph type="title"/>
          </p:nvPr>
        </p:nvSpPr>
        <p:spPr>
          <a:xfrm>
            <a:off x="755650" y="549275"/>
            <a:ext cx="7696200" cy="1143000"/>
          </a:xfrm>
        </p:spPr>
        <p:txBody>
          <a:bodyPr/>
          <a:lstStyle/>
          <a:p>
            <a:pPr eaLnBrk="1" hangingPunct="1"/>
            <a:r>
              <a:rPr lang="cs-CZ" b="1" smtClean="0"/>
              <a:t>Ž</a:t>
            </a:r>
            <a:r>
              <a:rPr lang="cs-CZ" smtClean="0"/>
              <a:t>ivot v lese</a:t>
            </a:r>
          </a:p>
        </p:txBody>
      </p:sp>
      <p:sp>
        <p:nvSpPr>
          <p:cNvPr id="4099" name="Rectangle 11"/>
          <p:cNvSpPr>
            <a:spLocks noGrp="1" noChangeArrowheads="1"/>
          </p:cNvSpPr>
          <p:nvPr>
            <p:ph type="body" sz="half" idx="2"/>
          </p:nvPr>
        </p:nvSpPr>
        <p:spPr>
          <a:xfrm>
            <a:off x="4686300" y="1905000"/>
            <a:ext cx="4062164" cy="4038600"/>
          </a:xfrm>
        </p:spPr>
        <p:txBody>
          <a:bodyPr/>
          <a:lstStyle/>
          <a:p>
            <a:pPr eaLnBrk="1" hangingPunct="1"/>
            <a:r>
              <a:rPr lang="cs-CZ" sz="2700" b="1" dirty="0" smtClean="0"/>
              <a:t>Vycházka 16</a:t>
            </a:r>
            <a:r>
              <a:rPr lang="cs-CZ" sz="2700" b="1" dirty="0" smtClean="0"/>
              <a:t>. 2. 2011</a:t>
            </a:r>
            <a:endParaRPr lang="cs-CZ" sz="2700" b="1" dirty="0" smtClean="0"/>
          </a:p>
          <a:p>
            <a:pPr eaLnBrk="1" hangingPunct="1"/>
            <a:r>
              <a:rPr lang="cs-CZ" sz="2700" b="1" dirty="0" smtClean="0"/>
              <a:t>Význam myslivosti</a:t>
            </a:r>
            <a:r>
              <a:rPr lang="cs-CZ" sz="2700" dirty="0" smtClean="0"/>
              <a:t>:</a:t>
            </a:r>
          </a:p>
          <a:p>
            <a:pPr eaLnBrk="1" hangingPunct="1"/>
            <a:r>
              <a:rPr lang="cs-CZ" sz="2700" dirty="0" smtClean="0"/>
              <a:t>Péče o zvěř </a:t>
            </a:r>
          </a:p>
          <a:p>
            <a:pPr eaLnBrk="1" hangingPunct="1"/>
            <a:r>
              <a:rPr lang="cs-CZ" sz="2700" dirty="0" smtClean="0"/>
              <a:t>Podíl na vytváření rovnováhy v krajině</a:t>
            </a:r>
          </a:p>
          <a:p>
            <a:pPr eaLnBrk="1" hangingPunct="1"/>
            <a:r>
              <a:rPr lang="cs-CZ" sz="2700" dirty="0" smtClean="0"/>
              <a:t>Myslivost je součástí naší kultury</a:t>
            </a:r>
          </a:p>
        </p:txBody>
      </p:sp>
      <p:pic>
        <p:nvPicPr>
          <p:cNvPr id="4100" name="Picture 13" descr="DSC02347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62000" y="2509838"/>
            <a:ext cx="3771900" cy="28289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Muflon</a:t>
            </a:r>
          </a:p>
        </p:txBody>
      </p:sp>
      <p:sp>
        <p:nvSpPr>
          <p:cNvPr id="5123" name="Rectangle 8"/>
          <p:cNvSpPr>
            <a:spLocks noGrp="1" noChangeArrowheads="1"/>
          </p:cNvSpPr>
          <p:nvPr>
            <p:ph type="body" sz="half" idx="2"/>
          </p:nvPr>
        </p:nvSpPr>
        <p:spPr>
          <a:xfrm>
            <a:off x="4355976" y="1905000"/>
            <a:ext cx="4536504" cy="40386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700" dirty="0" smtClean="0"/>
              <a:t>Původně pochází </a:t>
            </a:r>
            <a:endParaRPr lang="cs-CZ" sz="2700" dirty="0" smtClean="0"/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cs-CZ" sz="2700" dirty="0"/>
              <a:t> </a:t>
            </a:r>
            <a:r>
              <a:rPr lang="cs-CZ" sz="2700" dirty="0" smtClean="0"/>
              <a:t>   </a:t>
            </a:r>
            <a:r>
              <a:rPr lang="cs-CZ" sz="2700" dirty="0" smtClean="0"/>
              <a:t>z </a:t>
            </a:r>
            <a:r>
              <a:rPr lang="cs-CZ" sz="2700" dirty="0" smtClean="0"/>
              <a:t>Korsiky</a:t>
            </a:r>
          </a:p>
          <a:p>
            <a:pPr eaLnBrk="1" hangingPunct="1">
              <a:lnSpc>
                <a:spcPct val="90000"/>
              </a:lnSpc>
            </a:pPr>
            <a:r>
              <a:rPr lang="cs-CZ" sz="2700" dirty="0" smtClean="0"/>
              <a:t>Zajímavý vzhled – sedlo na hřbetě</a:t>
            </a:r>
          </a:p>
          <a:p>
            <a:pPr eaLnBrk="1" hangingPunct="1">
              <a:lnSpc>
                <a:spcPct val="90000"/>
              </a:lnSpc>
            </a:pPr>
            <a:r>
              <a:rPr lang="cs-CZ" sz="2700" dirty="0" smtClean="0"/>
              <a:t>Mláďata – muflončata</a:t>
            </a:r>
          </a:p>
          <a:p>
            <a:pPr eaLnBrk="1" hangingPunct="1">
              <a:lnSpc>
                <a:spcPct val="90000"/>
              </a:lnSpc>
            </a:pPr>
            <a:r>
              <a:rPr lang="cs-CZ" sz="2700" dirty="0" smtClean="0"/>
              <a:t>Na kamenité půdě si obrušují kopýtka - spárky</a:t>
            </a:r>
          </a:p>
        </p:txBody>
      </p:sp>
      <p:pic>
        <p:nvPicPr>
          <p:cNvPr id="5124" name="Picture 37" descr="muflon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84263" y="2473325"/>
            <a:ext cx="3114675" cy="29241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just" eaLnBrk="1" hangingPunct="1"/>
            <a:r>
              <a:rPr lang="cs-CZ" smtClean="0"/>
              <a:t>Jelen</a:t>
            </a:r>
          </a:p>
        </p:txBody>
      </p:sp>
      <p:sp>
        <p:nvSpPr>
          <p:cNvPr id="6147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700" smtClean="0"/>
              <a:t>Král naší zvěře</a:t>
            </a:r>
          </a:p>
          <a:p>
            <a:pPr eaLnBrk="1" hangingPunct="1">
              <a:lnSpc>
                <a:spcPct val="90000"/>
              </a:lnSpc>
            </a:pPr>
            <a:r>
              <a:rPr lang="cs-CZ" sz="2700" smtClean="0"/>
              <a:t>Parohy – špičáky, vidláky, šesteráky</a:t>
            </a:r>
          </a:p>
          <a:p>
            <a:pPr eaLnBrk="1" hangingPunct="1">
              <a:lnSpc>
                <a:spcPct val="90000"/>
              </a:lnSpc>
            </a:pPr>
            <a:r>
              <a:rPr lang="cs-CZ" sz="2700" smtClean="0"/>
              <a:t>Jelení námluvy – říje</a:t>
            </a:r>
          </a:p>
          <a:p>
            <a:pPr eaLnBrk="1" hangingPunct="1">
              <a:lnSpc>
                <a:spcPct val="90000"/>
              </a:lnSpc>
            </a:pPr>
            <a:r>
              <a:rPr lang="cs-CZ" sz="2700" smtClean="0"/>
              <a:t>Myslivecká vábnička – řevnice</a:t>
            </a:r>
          </a:p>
          <a:p>
            <a:pPr eaLnBrk="1" hangingPunct="1">
              <a:lnSpc>
                <a:spcPct val="90000"/>
              </a:lnSpc>
            </a:pPr>
            <a:r>
              <a:rPr lang="cs-CZ" sz="2700" smtClean="0"/>
              <a:t>Vysoká zvěř – lovena jen nejvyšší šlechtou a králem</a:t>
            </a:r>
          </a:p>
        </p:txBody>
      </p:sp>
      <p:pic>
        <p:nvPicPr>
          <p:cNvPr id="6148" name="Picture 6" descr="jele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86300" y="2544763"/>
            <a:ext cx="3771900" cy="27590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Zajíc</a:t>
            </a:r>
          </a:p>
        </p:txBody>
      </p:sp>
      <p:sp>
        <p:nvSpPr>
          <p:cNvPr id="7171" name="Rectangle 6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sz="2300" smtClean="0"/>
              <a:t>Výborný zrak, ochranné zbarvení,rychlý běh</a:t>
            </a:r>
          </a:p>
          <a:p>
            <a:pPr eaLnBrk="1" hangingPunct="1"/>
            <a:r>
              <a:rPr lang="cs-CZ" sz="2300" smtClean="0"/>
              <a:t>Pachové značky, panáčkuje – roztírá výměšek pachových žláz</a:t>
            </a:r>
          </a:p>
          <a:p>
            <a:pPr eaLnBrk="1" hangingPunct="1"/>
            <a:r>
              <a:rPr lang="cs-CZ" sz="2300" smtClean="0"/>
              <a:t>Býložravec, v zimě přikrmovat větvemi ovocných stromů – okus</a:t>
            </a:r>
          </a:p>
          <a:p>
            <a:pPr eaLnBrk="1" hangingPunct="1"/>
            <a:r>
              <a:rPr lang="cs-CZ" sz="2300" smtClean="0"/>
              <a:t>Úbytek zeleně, chemické látky – pokles stavu </a:t>
            </a:r>
          </a:p>
        </p:txBody>
      </p:sp>
      <p:pic>
        <p:nvPicPr>
          <p:cNvPr id="7172" name="Picture 7" descr="zajíc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2349500"/>
            <a:ext cx="3024187" cy="30956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Ukázka psí poslušnosti</a:t>
            </a:r>
          </a:p>
        </p:txBody>
      </p:sp>
      <p:pic>
        <p:nvPicPr>
          <p:cNvPr id="8195" name="Picture 9" descr="DSC02358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52550" y="1905000"/>
            <a:ext cx="2590800" cy="19431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196" name="Picture 10" descr="DSC02360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76850" y="1905000"/>
            <a:ext cx="2590800" cy="19431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197" name="Picture 11" descr="DSC02364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52550" y="4000500"/>
            <a:ext cx="2590800" cy="19431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198" name="Picture 14" descr="DSC02351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76850" y="4000500"/>
            <a:ext cx="2590800" cy="19431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1"/>
          <p:cNvSpPr>
            <a:spLocks noChangeArrowheads="1"/>
          </p:cNvSpPr>
          <p:nvPr/>
        </p:nvSpPr>
        <p:spPr bwMode="auto">
          <a:xfrm>
            <a:off x="152400" y="57834"/>
            <a:ext cx="5989717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r>
              <a:rPr lang="cs-CZ" dirty="0" smtClean="0">
                <a:solidFill>
                  <a:srgbClr val="FFFFFF"/>
                </a:solidFill>
              </a:rPr>
              <a:t>Autor </a:t>
            </a:r>
            <a:r>
              <a:rPr lang="cs-CZ" dirty="0" smtClean="0">
                <a:solidFill>
                  <a:srgbClr val="FFFFFF"/>
                </a:solidFill>
              </a:rPr>
              <a:t>fotografií: </a:t>
            </a:r>
            <a:r>
              <a:rPr lang="cs-CZ" dirty="0" err="1" smtClean="0">
                <a:solidFill>
                  <a:srgbClr val="FFFFFF"/>
                </a:solidFill>
              </a:rPr>
              <a:t>Mgr.Iva</a:t>
            </a:r>
            <a:r>
              <a:rPr lang="cs-CZ" dirty="0" smtClean="0">
                <a:solidFill>
                  <a:srgbClr val="FFFFFF"/>
                </a:solidFill>
              </a:rPr>
              <a:t> Štancíková, vytvořeno 16.2.2011</a:t>
            </a:r>
            <a:endParaRPr lang="cs-CZ" dirty="0"/>
          </a:p>
          <a:p>
            <a:pPr eaLnBrk="0" hangingPunct="0"/>
            <a:endParaRPr lang="cs-CZ" dirty="0"/>
          </a:p>
        </p:txBody>
      </p:sp>
      <p:sp>
        <p:nvSpPr>
          <p:cNvPr id="9219" name="Control 2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20" name="Control 3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21" name="Control 4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22" name="Control 5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23" name="Control 6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24" name="Control 7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25" name="Control 8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26" name="Control 9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27" name="Control 10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28" name="Control 11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29" name="Control 12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30" name="Control 13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31" name="Control 14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32" name="Control 15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33" name="Control 16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34" name="Control 17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35" name="Control 18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36" name="Control 19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37" name="Control 20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38" name="Control 21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39" name="Control 22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40" name="Control 23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41" name="Control 24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42" name="Control 25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43" name="Control 26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44" name="Control 27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45" name="Control 28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46" name="Control 29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47" name="Control 30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48" name="Control 31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49" name="Control 32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50" name="Control 33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51" name="Control 34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52" name="Control 35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53" name="Control 36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54" name="Control 37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55" name="Control 38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56" name="Control 39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57" name="Control 40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58" name="Control 41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59" name="Control 42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60" name="Control 43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61" name="Control 44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62" name="Control 45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63" name="Control 46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64" name="Control 47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65" name="Control 48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66" name="Control 49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67" name="Control 50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68" name="Control 51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69" name="Control 52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70" name="Control 53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71" name="Control 54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72" name="Control 55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73" name="Control 56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74" name="Control 57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75" name="Control 58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76" name="Control 59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77" name="Control 60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78" name="Control 61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79" name="Control 62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80" name="Control 63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81" name="Control 64"/>
          <p:cNvSpPr>
            <a:spLocks noChangeArrowheads="1" noChangeShapeType="1"/>
          </p:cNvSpPr>
          <p:nvPr/>
        </p:nvSpPr>
        <p:spPr bwMode="auto">
          <a:xfrm>
            <a:off x="152400" y="1524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82" name="Control 65"/>
          <p:cNvSpPr>
            <a:spLocks noChangeArrowheads="1" noChangeShapeType="1"/>
          </p:cNvSpPr>
          <p:nvPr/>
        </p:nvSpPr>
        <p:spPr bwMode="auto">
          <a:xfrm>
            <a:off x="971550" y="2420938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tudio">
  <a:themeElements>
    <a:clrScheme name="Studio 10">
      <a:dk1>
        <a:srgbClr val="CCCC99"/>
      </a:dk1>
      <a:lt1>
        <a:srgbClr val="FFFFFF"/>
      </a:lt1>
      <a:dk2>
        <a:srgbClr val="2E5D5C"/>
      </a:dk2>
      <a:lt2>
        <a:srgbClr val="FFFFFF"/>
      </a:lt2>
      <a:accent1>
        <a:srgbClr val="0099CC"/>
      </a:accent1>
      <a:accent2>
        <a:srgbClr val="D6E0E0"/>
      </a:accent2>
      <a:accent3>
        <a:srgbClr val="ADB6B5"/>
      </a:accent3>
      <a:accent4>
        <a:srgbClr val="DADADA"/>
      </a:accent4>
      <a:accent5>
        <a:srgbClr val="AACAE2"/>
      </a:accent5>
      <a:accent6>
        <a:srgbClr val="C2CBCB"/>
      </a:accent6>
      <a:hlink>
        <a:srgbClr val="CCCC99"/>
      </a:hlink>
      <a:folHlink>
        <a:srgbClr val="428A8C"/>
      </a:folHlink>
    </a:clrScheme>
    <a:fontScheme name="Studio">
      <a:majorFont>
        <a:latin typeface="Arial Black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tudio 1">
        <a:dk1>
          <a:srgbClr val="000000"/>
        </a:dk1>
        <a:lt1>
          <a:srgbClr val="FFFFFF"/>
        </a:lt1>
        <a:dk2>
          <a:srgbClr val="336666"/>
        </a:dk2>
        <a:lt2>
          <a:srgbClr val="CCCC99"/>
        </a:lt2>
        <a:accent1>
          <a:srgbClr val="97CDCC"/>
        </a:accent1>
        <a:accent2>
          <a:srgbClr val="D6E0E0"/>
        </a:accent2>
        <a:accent3>
          <a:srgbClr val="FFFFFF"/>
        </a:accent3>
        <a:accent4>
          <a:srgbClr val="000000"/>
        </a:accent4>
        <a:accent5>
          <a:srgbClr val="C9E3E2"/>
        </a:accent5>
        <a:accent6>
          <a:srgbClr val="C2CBCB"/>
        </a:accent6>
        <a:hlink>
          <a:srgbClr val="99CC00"/>
        </a:hlink>
        <a:folHlink>
          <a:srgbClr val="3366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udio 2">
        <a:dk1>
          <a:srgbClr val="000000"/>
        </a:dk1>
        <a:lt1>
          <a:srgbClr val="FFFFFF"/>
        </a:lt1>
        <a:dk2>
          <a:srgbClr val="3732A0"/>
        </a:dk2>
        <a:lt2>
          <a:srgbClr val="666699"/>
        </a:lt2>
        <a:accent1>
          <a:srgbClr val="CCCCFF"/>
        </a:accent1>
        <a:accent2>
          <a:srgbClr val="009999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8A8A"/>
        </a:accent6>
        <a:hlink>
          <a:srgbClr val="3366CC"/>
        </a:hlink>
        <a:folHlink>
          <a:srgbClr val="9094B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udio 3">
        <a:dk1>
          <a:srgbClr val="000000"/>
        </a:dk1>
        <a:lt1>
          <a:srgbClr val="FFFFFF"/>
        </a:lt1>
        <a:dk2>
          <a:srgbClr val="CD0505"/>
        </a:dk2>
        <a:lt2>
          <a:srgbClr val="5F5F5F"/>
        </a:lt2>
        <a:accent1>
          <a:srgbClr val="D2D5DE"/>
        </a:accent1>
        <a:accent2>
          <a:srgbClr val="D55757"/>
        </a:accent2>
        <a:accent3>
          <a:srgbClr val="FFFFFF"/>
        </a:accent3>
        <a:accent4>
          <a:srgbClr val="000000"/>
        </a:accent4>
        <a:accent5>
          <a:srgbClr val="E5E7EC"/>
        </a:accent5>
        <a:accent6>
          <a:srgbClr val="C14E4E"/>
        </a:accent6>
        <a:hlink>
          <a:srgbClr val="F42D1E"/>
        </a:hlink>
        <a:folHlink>
          <a:srgbClr val="7C849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udio 4">
        <a:dk1>
          <a:srgbClr val="000000"/>
        </a:dk1>
        <a:lt1>
          <a:srgbClr val="FFFFFF"/>
        </a:lt1>
        <a:dk2>
          <a:srgbClr val="551A07"/>
        </a:dk2>
        <a:lt2>
          <a:srgbClr val="CC3300"/>
        </a:lt2>
        <a:accent1>
          <a:srgbClr val="F4B400"/>
        </a:accent1>
        <a:accent2>
          <a:srgbClr val="993300"/>
        </a:accent2>
        <a:accent3>
          <a:srgbClr val="FFFFFF"/>
        </a:accent3>
        <a:accent4>
          <a:srgbClr val="000000"/>
        </a:accent4>
        <a:accent5>
          <a:srgbClr val="F8D6AA"/>
        </a:accent5>
        <a:accent6>
          <a:srgbClr val="8A2D00"/>
        </a:accent6>
        <a:hlink>
          <a:srgbClr val="FF3300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udio 5">
        <a:dk1>
          <a:srgbClr val="000000"/>
        </a:dk1>
        <a:lt1>
          <a:srgbClr val="FFFFFF"/>
        </a:lt1>
        <a:dk2>
          <a:srgbClr val="FF0000"/>
        </a:dk2>
        <a:lt2>
          <a:srgbClr val="FFCC00"/>
        </a:lt2>
        <a:accent1>
          <a:srgbClr val="66CCFF"/>
        </a:accent1>
        <a:accent2>
          <a:srgbClr val="009900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008A00"/>
        </a:accent6>
        <a:hlink>
          <a:srgbClr val="FF3300"/>
        </a:hlink>
        <a:folHlink>
          <a:srgbClr val="6600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udio 6">
        <a:dk1>
          <a:srgbClr val="666633"/>
        </a:dk1>
        <a:lt1>
          <a:srgbClr val="FFFFFF"/>
        </a:lt1>
        <a:dk2>
          <a:srgbClr val="000000"/>
        </a:dk2>
        <a:lt2>
          <a:srgbClr val="CC3300"/>
        </a:lt2>
        <a:accent1>
          <a:srgbClr val="808000"/>
        </a:accent1>
        <a:accent2>
          <a:srgbClr val="FF9900"/>
        </a:accent2>
        <a:accent3>
          <a:srgbClr val="AAAAAA"/>
        </a:accent3>
        <a:accent4>
          <a:srgbClr val="DADADA"/>
        </a:accent4>
        <a:accent5>
          <a:srgbClr val="C0C0AA"/>
        </a:accent5>
        <a:accent6>
          <a:srgbClr val="E78A00"/>
        </a:accent6>
        <a:hlink>
          <a:srgbClr val="CC6600"/>
        </a:hlink>
        <a:folHlink>
          <a:srgbClr val="434B1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udio 7">
        <a:dk1>
          <a:srgbClr val="766997"/>
        </a:dk1>
        <a:lt1>
          <a:srgbClr val="FFFFFF"/>
        </a:lt1>
        <a:dk2>
          <a:srgbClr val="530901"/>
        </a:dk2>
        <a:lt2>
          <a:srgbClr val="FFFFFF"/>
        </a:lt2>
        <a:accent1>
          <a:srgbClr val="FF3300"/>
        </a:accent1>
        <a:accent2>
          <a:srgbClr val="CC6600"/>
        </a:accent2>
        <a:accent3>
          <a:srgbClr val="B3AAAA"/>
        </a:accent3>
        <a:accent4>
          <a:srgbClr val="DADADA"/>
        </a:accent4>
        <a:accent5>
          <a:srgbClr val="FFADAA"/>
        </a:accent5>
        <a:accent6>
          <a:srgbClr val="B95C00"/>
        </a:accent6>
        <a:hlink>
          <a:srgbClr val="FF9900"/>
        </a:hlink>
        <a:folHlink>
          <a:srgbClr val="99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udio 8">
        <a:dk1>
          <a:srgbClr val="666699"/>
        </a:dk1>
        <a:lt1>
          <a:srgbClr val="FFFFFF"/>
        </a:lt1>
        <a:dk2>
          <a:srgbClr val="4C004C"/>
        </a:dk2>
        <a:lt2>
          <a:srgbClr val="FFFFFF"/>
        </a:lt2>
        <a:accent1>
          <a:srgbClr val="0099CC"/>
        </a:accent1>
        <a:accent2>
          <a:srgbClr val="993366"/>
        </a:accent2>
        <a:accent3>
          <a:srgbClr val="B2AAB2"/>
        </a:accent3>
        <a:accent4>
          <a:srgbClr val="DADADA"/>
        </a:accent4>
        <a:accent5>
          <a:srgbClr val="AACAE2"/>
        </a:accent5>
        <a:accent6>
          <a:srgbClr val="8A2D5C"/>
        </a:accent6>
        <a:hlink>
          <a:srgbClr val="99CC00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udio 9">
        <a:dk1>
          <a:srgbClr val="565682"/>
        </a:dk1>
        <a:lt1>
          <a:srgbClr val="FFFFFF"/>
        </a:lt1>
        <a:dk2>
          <a:srgbClr val="1E1551"/>
        </a:dk2>
        <a:lt2>
          <a:srgbClr val="CCFFFF"/>
        </a:lt2>
        <a:accent1>
          <a:srgbClr val="33CCCC"/>
        </a:accent1>
        <a:accent2>
          <a:srgbClr val="009999"/>
        </a:accent2>
        <a:accent3>
          <a:srgbClr val="ABAAB3"/>
        </a:accent3>
        <a:accent4>
          <a:srgbClr val="DADADA"/>
        </a:accent4>
        <a:accent5>
          <a:srgbClr val="ADE2E2"/>
        </a:accent5>
        <a:accent6>
          <a:srgbClr val="008A8A"/>
        </a:accent6>
        <a:hlink>
          <a:srgbClr val="FF9900"/>
        </a:hlink>
        <a:folHlink>
          <a:srgbClr val="00598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udio 10">
        <a:dk1>
          <a:srgbClr val="CCCC99"/>
        </a:dk1>
        <a:lt1>
          <a:srgbClr val="FFFFFF"/>
        </a:lt1>
        <a:dk2>
          <a:srgbClr val="2E5D5C"/>
        </a:dk2>
        <a:lt2>
          <a:srgbClr val="FFFFFF"/>
        </a:lt2>
        <a:accent1>
          <a:srgbClr val="0099CC"/>
        </a:accent1>
        <a:accent2>
          <a:srgbClr val="D6E0E0"/>
        </a:accent2>
        <a:accent3>
          <a:srgbClr val="ADB6B5"/>
        </a:accent3>
        <a:accent4>
          <a:srgbClr val="DADADA"/>
        </a:accent4>
        <a:accent5>
          <a:srgbClr val="AACAE2"/>
        </a:accent5>
        <a:accent6>
          <a:srgbClr val="C2CBCB"/>
        </a:accent6>
        <a:hlink>
          <a:srgbClr val="CCCC99"/>
        </a:hlink>
        <a:folHlink>
          <a:srgbClr val="428A8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Studio</Template>
  <TotalTime>143</TotalTime>
  <Words>129</Words>
  <Application>Microsoft Office PowerPoint</Application>
  <PresentationFormat>Předvádění na obrazovce (4:3)</PresentationFormat>
  <Paragraphs>50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Studio</vt:lpstr>
      <vt:lpstr>Mgr.Iva Štancíková Člověk a jeho svět Les</vt:lpstr>
      <vt:lpstr>Život v lese</vt:lpstr>
      <vt:lpstr>Muflon</vt:lpstr>
      <vt:lpstr>Jelen</vt:lpstr>
      <vt:lpstr>Zajíc</vt:lpstr>
      <vt:lpstr>Ukázka psí poslušnosti</vt:lpstr>
      <vt:lpstr>Prezentace aplikace PowerPoint</vt:lpstr>
    </vt:vector>
  </TitlesOfParts>
  <Company>IVA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</dc:creator>
  <cp:lastModifiedBy>Martin Králík</cp:lastModifiedBy>
  <cp:revision>9</cp:revision>
  <dcterms:created xsi:type="dcterms:W3CDTF">2011-02-16T11:56:11Z</dcterms:created>
  <dcterms:modified xsi:type="dcterms:W3CDTF">2012-06-15T12:32:30Z</dcterms:modified>
</cp:coreProperties>
</file>