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9" r:id="rId3"/>
    <p:sldId id="257" r:id="rId4"/>
    <p:sldId id="260" r:id="rId5"/>
    <p:sldId id="258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E32867-F2E4-4D61-8021-E0716C036F7D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1700" y="739775"/>
            <a:ext cx="493236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429BEB-FFF4-40C5-A630-092658208A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625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429BEB-FFF4-40C5-A630-092658208A3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429BEB-FFF4-40C5-A630-092658208A3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429BEB-FFF4-40C5-A630-092658208A3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429BEB-FFF4-40C5-A630-092658208A3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429BEB-FFF4-40C5-A630-092658208A3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429BEB-FFF4-40C5-A630-092658208A3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429BEB-FFF4-40C5-A630-092658208A3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429BEB-FFF4-40C5-A630-092658208A3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429BEB-FFF4-40C5-A630-092658208A3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429BEB-FFF4-40C5-A630-092658208A3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429BEB-FFF4-40C5-A630-092658208A3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8B271-D34E-4610-9CEC-8AE10C182D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E79142C-5993-46FE-AFD2-901AE8B89C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8B271-D34E-4610-9CEC-8AE10C182D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E79142C-5993-46FE-AFD2-901AE8B89C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8B271-D34E-4610-9CEC-8AE10C182D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9142C-5993-46FE-AFD2-901AE8B89C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8B271-D34E-4610-9CEC-8AE10C182D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9142C-5993-46FE-AFD2-901AE8B89C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8B271-D34E-4610-9CEC-8AE10C182D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E79142C-5993-46FE-AFD2-901AE8B89C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8B271-D34E-4610-9CEC-8AE10C182D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9142C-5993-46FE-AFD2-901AE8B89C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8B271-D34E-4610-9CEC-8AE10C182D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9142C-5993-46FE-AFD2-901AE8B89C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8B271-D34E-4610-9CEC-8AE10C182D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9142C-5993-46FE-AFD2-901AE8B89C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8B271-D34E-4610-9CEC-8AE10C182D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9142C-5993-46FE-AFD2-901AE8B89C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8B271-D34E-4610-9CEC-8AE10C182D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9142C-5993-46FE-AFD2-901AE8B89C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8B271-D34E-4610-9CEC-8AE10C182D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9142C-5993-46FE-AFD2-901AE8B89C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D88B271-D34E-4610-9CEC-8AE10C182D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E79142C-5993-46FE-AFD2-901AE8B89C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021288"/>
            <a:ext cx="6787480" cy="5449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81000" y="6021288"/>
            <a:ext cx="5559152" cy="14401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1077739"/>
              </p:ext>
            </p:extLst>
          </p:nvPr>
        </p:nvGraphicFramePr>
        <p:xfrm>
          <a:off x="827584" y="2276872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24.1.2012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VY_32_INOVACE_16_DĚJEPIS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Pravěk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starověk –Řecko-perské války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6.-7.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20688"/>
            <a:ext cx="6408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Řecko-perské války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Persie se nacházela mezi řekami Tigris a Indus.</a:t>
            </a:r>
          </a:p>
          <a:p>
            <a:pPr>
              <a:buNone/>
            </a:pPr>
            <a:r>
              <a:rPr lang="cs-CZ" dirty="0" smtClean="0"/>
              <a:t>Žili zde Médové, </a:t>
            </a:r>
            <a:r>
              <a:rPr lang="cs-CZ" dirty="0" err="1" smtClean="0"/>
              <a:t>Parthové</a:t>
            </a:r>
            <a:r>
              <a:rPr lang="cs-CZ" dirty="0" smtClean="0"/>
              <a:t>, Peršané,…..</a:t>
            </a:r>
          </a:p>
          <a:p>
            <a:pPr>
              <a:buNone/>
            </a:pPr>
            <a:r>
              <a:rPr lang="cs-CZ" dirty="0" smtClean="0"/>
              <a:t>V </a:t>
            </a:r>
            <a:r>
              <a:rPr lang="cs-CZ" dirty="0" err="1" smtClean="0"/>
              <a:t>pol</a:t>
            </a:r>
            <a:r>
              <a:rPr lang="cs-CZ" dirty="0" smtClean="0"/>
              <a:t>. 6.stol př.n.l. vzniká Persie.</a:t>
            </a:r>
          </a:p>
          <a:p>
            <a:pPr>
              <a:buNone/>
            </a:pPr>
            <a:r>
              <a:rPr lang="cs-CZ" dirty="0" err="1" smtClean="0"/>
              <a:t>Dáreios</a:t>
            </a:r>
            <a:r>
              <a:rPr lang="cs-CZ" dirty="0" smtClean="0"/>
              <a:t> I. a </a:t>
            </a:r>
            <a:r>
              <a:rPr lang="cs-CZ" dirty="0" err="1" smtClean="0"/>
              <a:t>Xerxés</a:t>
            </a:r>
            <a:r>
              <a:rPr lang="cs-CZ" dirty="0" smtClean="0"/>
              <a:t> vedli války s Řeckem.</a:t>
            </a:r>
          </a:p>
          <a:p>
            <a:pPr>
              <a:buNone/>
            </a:pPr>
            <a:r>
              <a:rPr lang="cs-CZ" dirty="0" smtClean="0"/>
              <a:t>Příčina konfliktu:</a:t>
            </a:r>
          </a:p>
          <a:p>
            <a:pPr>
              <a:buNone/>
            </a:pPr>
            <a:r>
              <a:rPr lang="cs-CZ" dirty="0" smtClean="0"/>
              <a:t>    Řecká města v Malé Asii se dostala pod nadvládu Persie a roku 499 př.n.l. proti Peršanům povstala. Řecko pomohlo těmto městům          záminka pro tažení do Řecka.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5796136" y="5013176"/>
            <a:ext cx="618368" cy="268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Řecko-perské války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</p:txBody>
      </p:sp>
      <p:pic>
        <p:nvPicPr>
          <p:cNvPr id="15362" name="Picture 2" descr="C:\Users\Milena\Desktop\2011-11-18 řecko-pers. války\řecko-pers. války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484784"/>
            <a:ext cx="7128792" cy="432048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První perské tažení 490 př.n.l.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Dáreios</a:t>
            </a:r>
            <a:r>
              <a:rPr lang="cs-CZ" dirty="0" smtClean="0"/>
              <a:t> I. se utkal s </a:t>
            </a:r>
            <a:r>
              <a:rPr lang="cs-CZ" dirty="0" err="1" smtClean="0"/>
              <a:t>Miltiadem</a:t>
            </a:r>
            <a:r>
              <a:rPr lang="cs-CZ" dirty="0" smtClean="0"/>
              <a:t> u Marathónu</a:t>
            </a:r>
          </a:p>
          <a:p>
            <a:pPr marL="514350" indent="-514350">
              <a:buNone/>
            </a:pPr>
            <a:r>
              <a:rPr lang="cs-CZ" dirty="0" smtClean="0"/>
              <a:t>                Řekové vítězí.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Marathónský</a:t>
            </a:r>
            <a:r>
              <a:rPr lang="cs-CZ" dirty="0" smtClean="0"/>
              <a:t> běžec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Šipka doprava se zářezem 3"/>
          <p:cNvSpPr/>
          <p:nvPr/>
        </p:nvSpPr>
        <p:spPr>
          <a:xfrm>
            <a:off x="1187624" y="3501008"/>
            <a:ext cx="690376" cy="2880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1200" dirty="0" smtClean="0"/>
              <a:t>Druhé perské tažení 480 př.n.l.</a:t>
            </a:r>
          </a:p>
          <a:p>
            <a:pPr>
              <a:buNone/>
            </a:pPr>
            <a:r>
              <a:rPr lang="cs-CZ" sz="11200" dirty="0" smtClean="0"/>
              <a:t>    bitva u Thermopyl (Sparťany vedl král </a:t>
            </a:r>
            <a:r>
              <a:rPr lang="cs-CZ" sz="11200" dirty="0" err="1" smtClean="0"/>
              <a:t>Leónidás</a:t>
            </a:r>
            <a:r>
              <a:rPr lang="cs-CZ" sz="11200" dirty="0" smtClean="0"/>
              <a:t>)  </a:t>
            </a:r>
          </a:p>
          <a:p>
            <a:pPr>
              <a:buNone/>
            </a:pPr>
            <a:r>
              <a:rPr lang="cs-CZ" sz="11200" dirty="0" smtClean="0"/>
              <a:t>    Sparťané poraženi</a:t>
            </a:r>
          </a:p>
          <a:p>
            <a:pPr>
              <a:buNone/>
            </a:pPr>
            <a:endParaRPr lang="cs-CZ" sz="5100" dirty="0" smtClean="0"/>
          </a:p>
          <a:p>
            <a:pPr>
              <a:buNone/>
            </a:pPr>
            <a:endParaRPr lang="cs-CZ" sz="5100" dirty="0" smtClean="0"/>
          </a:p>
          <a:p>
            <a:pPr>
              <a:buNone/>
            </a:pPr>
            <a:r>
              <a:rPr lang="cs-CZ" sz="5100" dirty="0" smtClean="0"/>
              <a:t>                                                  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      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           </a:t>
            </a:r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                                                       </a:t>
            </a:r>
          </a:p>
          <a:p>
            <a:pPr>
              <a:buNone/>
            </a:pPr>
            <a:r>
              <a:rPr lang="cs-CZ" sz="5600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>
              <a:buNone/>
            </a:pPr>
            <a:r>
              <a:rPr lang="cs-CZ" sz="5600" b="1" dirty="0" smtClean="0"/>
              <a:t>                             </a:t>
            </a:r>
            <a:r>
              <a:rPr lang="cs-CZ" sz="7200" b="1" dirty="0" smtClean="0"/>
              <a:t>Pomník u Thermopyl</a:t>
            </a:r>
          </a:p>
          <a:p>
            <a:pPr>
              <a:buNone/>
            </a:pPr>
            <a:r>
              <a:rPr lang="cs-CZ" sz="7200" dirty="0" smtClean="0"/>
              <a:t> </a:t>
            </a:r>
          </a:p>
          <a:p>
            <a:pPr>
              <a:buNone/>
            </a:pPr>
            <a:endParaRPr lang="cs-CZ" sz="5600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6386" name="Picture 2" descr="C:\Users\Milena\Desktop\2011-11-18 thermopyly\thermopyly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708920"/>
            <a:ext cx="2520280" cy="324036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Další bitvy:</a:t>
            </a:r>
          </a:p>
          <a:p>
            <a:pPr>
              <a:buNone/>
            </a:pPr>
            <a:r>
              <a:rPr lang="cs-CZ" dirty="0" smtClean="0"/>
              <a:t>Námořní bitva u ostrova </a:t>
            </a:r>
            <a:r>
              <a:rPr lang="cs-CZ" dirty="0" err="1" smtClean="0"/>
              <a:t>Salamína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Bitva roku 479 př.n.l. u </a:t>
            </a:r>
            <a:r>
              <a:rPr lang="cs-CZ" dirty="0" err="1" smtClean="0"/>
              <a:t>Plataj</a:t>
            </a:r>
            <a:r>
              <a:rPr lang="cs-CZ" dirty="0" smtClean="0"/>
              <a:t> a mysu </a:t>
            </a:r>
            <a:r>
              <a:rPr lang="cs-CZ" dirty="0" err="1" smtClean="0"/>
              <a:t>Mykalé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Řekové svoji svobodu uhájili.</a:t>
            </a:r>
          </a:p>
          <a:p>
            <a:pPr>
              <a:buNone/>
            </a:pPr>
            <a:r>
              <a:rPr lang="cs-CZ" dirty="0" smtClean="0"/>
              <a:t>Roku 449 př.n.l. uzavřeli s Peršany oficiální mír.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Úkoly:</a:t>
            </a:r>
          </a:p>
          <a:p>
            <a:pPr marL="514350" indent="-514350">
              <a:buNone/>
            </a:pPr>
            <a:r>
              <a:rPr lang="cs-CZ" dirty="0" smtClean="0"/>
              <a:t>1. Vytvoř správné dvojice:</a:t>
            </a:r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Xerxés</a:t>
            </a:r>
            <a:r>
              <a:rPr lang="cs-CZ" dirty="0" smtClean="0"/>
              <a:t>                          Marathón</a:t>
            </a:r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Leónidás</a:t>
            </a:r>
            <a:r>
              <a:rPr lang="cs-CZ" dirty="0" smtClean="0"/>
              <a:t>                      </a:t>
            </a:r>
            <a:r>
              <a:rPr lang="cs-CZ" dirty="0" err="1" smtClean="0"/>
              <a:t>Salamína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Themistoklés</a:t>
            </a:r>
            <a:r>
              <a:rPr lang="cs-CZ" dirty="0" smtClean="0"/>
              <a:t>               Thermopyly</a:t>
            </a:r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Dáreios</a:t>
            </a:r>
            <a:r>
              <a:rPr lang="cs-CZ" dirty="0" smtClean="0"/>
              <a:t>                         stavba lodí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2. Doplň:</a:t>
            </a:r>
          </a:p>
          <a:p>
            <a:pPr>
              <a:buNone/>
            </a:pPr>
            <a:r>
              <a:rPr lang="cs-CZ" dirty="0" smtClean="0"/>
              <a:t>      </a:t>
            </a:r>
            <a:r>
              <a:rPr lang="cs-CZ" b="1" dirty="0" smtClean="0"/>
              <a:t>rok    -      místo   -    velitel    -    výsledek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z="2400" dirty="0" smtClean="0"/>
              <a:t>490 př.n.l.                                 </a:t>
            </a:r>
            <a:r>
              <a:rPr lang="cs-CZ" sz="2400" dirty="0" err="1" smtClean="0"/>
              <a:t>Dáreios</a:t>
            </a: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dirty="0" smtClean="0"/>
              <a:t>     </a:t>
            </a:r>
          </a:p>
          <a:p>
            <a:pPr>
              <a:buNone/>
            </a:pPr>
            <a:r>
              <a:rPr lang="cs-CZ" sz="2400" dirty="0" smtClean="0"/>
              <a:t>                          Thermopyly          </a:t>
            </a:r>
            <a:r>
              <a:rPr lang="cs-CZ" sz="2400" dirty="0" err="1" smtClean="0"/>
              <a:t>Xerxés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</a:t>
            </a:r>
          </a:p>
          <a:p>
            <a:pPr>
              <a:buNone/>
            </a:pPr>
            <a:r>
              <a:rPr lang="cs-CZ" sz="2400" dirty="0" smtClean="0"/>
              <a:t>    480 př.n.l.                                                            poražen</a:t>
            </a:r>
          </a:p>
          <a:p>
            <a:pPr>
              <a:buNone/>
            </a:pPr>
            <a:r>
              <a:rPr lang="cs-CZ" sz="2400" dirty="0" smtClean="0"/>
              <a:t>                     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Řešení:</a:t>
            </a:r>
          </a:p>
          <a:p>
            <a:pPr marL="514350" indent="-514350">
              <a:buNone/>
            </a:pPr>
            <a:r>
              <a:rPr lang="cs-CZ" dirty="0" smtClean="0"/>
              <a:t>1. Vytvoř správné dvojice: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</a:t>
            </a:r>
            <a:r>
              <a:rPr lang="cs-CZ" dirty="0" err="1" smtClean="0">
                <a:solidFill>
                  <a:srgbClr val="FF0000"/>
                </a:solidFill>
              </a:rPr>
              <a:t>Xerxés</a:t>
            </a:r>
            <a:r>
              <a:rPr lang="cs-CZ" dirty="0" smtClean="0">
                <a:solidFill>
                  <a:srgbClr val="FF0000"/>
                </a:solidFill>
              </a:rPr>
              <a:t>                           </a:t>
            </a:r>
            <a:r>
              <a:rPr lang="cs-CZ" dirty="0" smtClean="0">
                <a:solidFill>
                  <a:srgbClr val="00B050"/>
                </a:solidFill>
              </a:rPr>
              <a:t>Marathón</a:t>
            </a:r>
          </a:p>
          <a:p>
            <a:pPr marL="514350" indent="-51435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Leónidás</a:t>
            </a:r>
            <a:r>
              <a:rPr lang="cs-CZ" dirty="0" smtClean="0">
                <a:solidFill>
                  <a:schemeClr val="accent1"/>
                </a:solidFill>
              </a:rPr>
              <a:t>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Salamína</a:t>
            </a:r>
            <a:endParaRPr lang="cs-CZ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Themistoklés</a:t>
            </a:r>
            <a:r>
              <a:rPr lang="cs-CZ" dirty="0" smtClean="0"/>
              <a:t>               </a:t>
            </a:r>
            <a:r>
              <a:rPr lang="cs-CZ" dirty="0" smtClean="0">
                <a:solidFill>
                  <a:schemeClr val="accent1"/>
                </a:solidFill>
              </a:rPr>
              <a:t>Thermopyly</a:t>
            </a:r>
          </a:p>
          <a:p>
            <a:pPr marL="514350" indent="-51435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Dáreios</a:t>
            </a:r>
            <a:r>
              <a:rPr lang="cs-CZ" dirty="0" smtClean="0">
                <a:solidFill>
                  <a:srgbClr val="00B050"/>
                </a:solidFill>
              </a:rPr>
              <a:t>                          </a:t>
            </a:r>
            <a:r>
              <a:rPr lang="cs-CZ" dirty="0" smtClean="0"/>
              <a:t>stavba lodí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2. Doplň:</a:t>
            </a:r>
          </a:p>
          <a:p>
            <a:pPr>
              <a:buNone/>
            </a:pPr>
            <a:r>
              <a:rPr lang="cs-CZ" dirty="0" smtClean="0"/>
              <a:t>  rok    -      místo   -    velitel    -    výsledek</a:t>
            </a:r>
          </a:p>
          <a:p>
            <a:pPr>
              <a:buNone/>
            </a:pPr>
            <a:r>
              <a:rPr lang="cs-CZ" sz="2400" dirty="0" smtClean="0"/>
              <a:t> 490 př.n.l.       Marathón        </a:t>
            </a:r>
            <a:r>
              <a:rPr lang="cs-CZ" sz="2400" dirty="0" err="1" smtClean="0"/>
              <a:t>Dáreios</a:t>
            </a:r>
            <a:r>
              <a:rPr lang="cs-CZ" sz="2400" dirty="0" smtClean="0"/>
              <a:t>            poražen</a:t>
            </a:r>
          </a:p>
          <a:p>
            <a:pPr>
              <a:buNone/>
            </a:pP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dirty="0" smtClean="0"/>
              <a:t> 480 př.n.l.       Thermopyly     </a:t>
            </a:r>
            <a:r>
              <a:rPr lang="cs-CZ" sz="2400" dirty="0" err="1" smtClean="0"/>
              <a:t>Xerxés</a:t>
            </a:r>
            <a:r>
              <a:rPr lang="cs-CZ" sz="2400" dirty="0" smtClean="0"/>
              <a:t>              vítězí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480 př.n.l.       </a:t>
            </a:r>
            <a:r>
              <a:rPr lang="cs-CZ" sz="2400" dirty="0" err="1" smtClean="0"/>
              <a:t>Salamína</a:t>
            </a:r>
            <a:r>
              <a:rPr lang="cs-CZ" sz="2400" dirty="0" smtClean="0"/>
              <a:t>         </a:t>
            </a:r>
            <a:r>
              <a:rPr lang="cs-CZ" sz="2400" dirty="0" err="1" smtClean="0"/>
              <a:t>Xerxés</a:t>
            </a:r>
            <a:r>
              <a:rPr lang="cs-CZ" sz="2400" dirty="0" smtClean="0"/>
              <a:t>              poražen     </a:t>
            </a:r>
          </a:p>
          <a:p>
            <a:pPr>
              <a:buNone/>
            </a:pPr>
            <a:r>
              <a:rPr lang="cs-CZ" sz="2400" dirty="0" smtClean="0"/>
              <a:t>                                                                           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3800" dirty="0" smtClean="0"/>
              <a:t>Zdroj:</a:t>
            </a:r>
          </a:p>
          <a:p>
            <a:pPr>
              <a:buNone/>
            </a:pPr>
            <a:r>
              <a:rPr lang="cs-CZ" sz="3800" dirty="0" smtClean="0"/>
              <a:t>Vlastní tvorba</a:t>
            </a:r>
          </a:p>
          <a:p>
            <a:pPr>
              <a:buNone/>
            </a:pPr>
            <a:r>
              <a:rPr lang="cs-CZ" sz="3800" dirty="0" smtClean="0"/>
              <a:t>Citace:</a:t>
            </a:r>
          </a:p>
          <a:p>
            <a:pPr>
              <a:buNone/>
            </a:pPr>
            <a:r>
              <a:rPr lang="cs-CZ" sz="3800" i="1" dirty="0" smtClean="0"/>
              <a:t>Dějepis pro 6.ročník základní školy a 1. ročník osmiletého gymnázia</a:t>
            </a:r>
            <a:r>
              <a:rPr lang="cs-CZ" sz="3800" dirty="0" smtClean="0"/>
              <a:t>. Praha: SPN-pedagogické nakladatelství, akciová společnost, 1997. ISBN 80-85937-59-X.</a:t>
            </a:r>
          </a:p>
          <a:p>
            <a:pPr>
              <a:buNone/>
            </a:pPr>
            <a:r>
              <a:rPr lang="cs-CZ" sz="3800" i="1" dirty="0" smtClean="0"/>
              <a:t>Dějepis 6</a:t>
            </a:r>
            <a:r>
              <a:rPr lang="cs-CZ" sz="3800" dirty="0" smtClean="0"/>
              <a:t>: </a:t>
            </a:r>
            <a:r>
              <a:rPr lang="cs-CZ" sz="3800" i="1" dirty="0" smtClean="0"/>
              <a:t>Pravěk a starověk pro základní školy</a:t>
            </a:r>
            <a:r>
              <a:rPr lang="cs-CZ" sz="3800" dirty="0" smtClean="0"/>
              <a:t>. Praha: SPN-pedagogické nakladatelství, akciová společnost, 2006. ISBN 80-7235-337-3.</a:t>
            </a:r>
          </a:p>
          <a:p>
            <a:pPr>
              <a:buNone/>
            </a:pPr>
            <a:endParaRPr lang="cs-CZ" sz="3800" dirty="0" smtClean="0"/>
          </a:p>
          <a:p>
            <a:pPr>
              <a:buNone/>
            </a:pPr>
            <a:endParaRPr lang="cs-CZ" sz="3800" dirty="0" smtClean="0"/>
          </a:p>
          <a:p>
            <a:pPr>
              <a:buNone/>
            </a:pPr>
            <a:r>
              <a:rPr lang="cs-CZ" sz="3800" dirty="0" smtClean="0"/>
              <a:t>Anotace:</a:t>
            </a:r>
          </a:p>
          <a:p>
            <a:pPr>
              <a:buNone/>
            </a:pPr>
            <a:r>
              <a:rPr lang="cs-CZ" sz="3800" dirty="0" smtClean="0"/>
              <a:t>Žáci se seznámí s bojem Řeků za svobodu. Následně si učivo upevní formou doplňování a přiřazování. Uvědomí si historický původ olympijské disciplíny.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71</TotalTime>
  <Words>405</Words>
  <Application>Microsoft Office PowerPoint</Application>
  <PresentationFormat>Předvádění na obrazovce (4:3)</PresentationFormat>
  <Paragraphs>104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Řecko-perské války</vt:lpstr>
      <vt:lpstr>Řecko-perské války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Vesna202261</cp:lastModifiedBy>
  <cp:revision>24</cp:revision>
  <cp:lastPrinted>2012-01-16T08:38:10Z</cp:lastPrinted>
  <dcterms:created xsi:type="dcterms:W3CDTF">2011-11-18T11:39:53Z</dcterms:created>
  <dcterms:modified xsi:type="dcterms:W3CDTF">2012-02-28T07:40:33Z</dcterms:modified>
</cp:coreProperties>
</file>