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63" r:id="rId3"/>
    <p:sldId id="256" r:id="rId4"/>
    <p:sldId id="257" r:id="rId5"/>
    <p:sldId id="258" r:id="rId6"/>
    <p:sldId id="259" r:id="rId7"/>
    <p:sldId id="266" r:id="rId8"/>
    <p:sldId id="269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800" dirty="0" smtClean="0"/>
              <a:t>VY_42_INOVACE_20_1_Konstrukce lichoběžníku – výška, základna, </a:t>
            </a:r>
            <a:r>
              <a:rPr lang="cs-CZ" sz="1800" dirty="0" smtClean="0"/>
              <a:t>ramena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Pomocí prezentace opakování vlastností lichoběžníku. Sestrojování lichoběžníku pomocí základny, ramen a  výšky.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 30.5.2012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30.5.2012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Konstrukce lichoběžníku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768752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Když známe výšku, základnu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obě </a:t>
            </a:r>
            <a:r>
              <a:rPr lang="cs-CZ" dirty="0" smtClean="0">
                <a:solidFill>
                  <a:schemeClr val="tx1"/>
                </a:solidFill>
              </a:rPr>
              <a:t>ramena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– lichoběžník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  <a:prstDash val="dash"/>
          </a:ln>
        </p:spPr>
        <p:txBody>
          <a:bodyPr/>
          <a:lstStyle/>
          <a:p>
            <a:r>
              <a:rPr lang="cs-CZ" dirty="0" smtClean="0"/>
              <a:t>V lichoběžníku jsou dvě protější strany rovnoběžné a zbývající dvě strany různoběžné.</a:t>
            </a: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403648" y="3068960"/>
            <a:ext cx="6480720" cy="2376264"/>
          </a:xfrm>
          <a:custGeom>
            <a:avLst/>
            <a:gdLst>
              <a:gd name="connsiteX0" fmla="*/ 0 w 5400600"/>
              <a:gd name="connsiteY0" fmla="*/ 2376264 h 2376264"/>
              <a:gd name="connsiteX1" fmla="*/ 1504912 w 5400600"/>
              <a:gd name="connsiteY1" fmla="*/ 0 h 2376264"/>
              <a:gd name="connsiteX2" fmla="*/ 5400600 w 5400600"/>
              <a:gd name="connsiteY2" fmla="*/ 0 h 2376264"/>
              <a:gd name="connsiteX3" fmla="*/ 3895688 w 5400600"/>
              <a:gd name="connsiteY3" fmla="*/ 2376264 h 2376264"/>
              <a:gd name="connsiteX4" fmla="*/ 0 w 5400600"/>
              <a:gd name="connsiteY4" fmla="*/ 2376264 h 2376264"/>
              <a:gd name="connsiteX0" fmla="*/ 0 w 4392488"/>
              <a:gd name="connsiteY0" fmla="*/ 2376264 h 2376264"/>
              <a:gd name="connsiteX1" fmla="*/ 1504912 w 4392488"/>
              <a:gd name="connsiteY1" fmla="*/ 0 h 2376264"/>
              <a:gd name="connsiteX2" fmla="*/ 4392488 w 4392488"/>
              <a:gd name="connsiteY2" fmla="*/ 0 h 2376264"/>
              <a:gd name="connsiteX3" fmla="*/ 3895688 w 4392488"/>
              <a:gd name="connsiteY3" fmla="*/ 2376264 h 2376264"/>
              <a:gd name="connsiteX4" fmla="*/ 0 w 4392488"/>
              <a:gd name="connsiteY4" fmla="*/ 2376264 h 2376264"/>
              <a:gd name="connsiteX0" fmla="*/ 0 w 5688632"/>
              <a:gd name="connsiteY0" fmla="*/ 2376264 h 2376264"/>
              <a:gd name="connsiteX1" fmla="*/ 1504912 w 5688632"/>
              <a:gd name="connsiteY1" fmla="*/ 0 h 2376264"/>
              <a:gd name="connsiteX2" fmla="*/ 4392488 w 5688632"/>
              <a:gd name="connsiteY2" fmla="*/ 0 h 2376264"/>
              <a:gd name="connsiteX3" fmla="*/ 5688632 w 5688632"/>
              <a:gd name="connsiteY3" fmla="*/ 2376264 h 2376264"/>
              <a:gd name="connsiteX4" fmla="*/ 0 w 5688632"/>
              <a:gd name="connsiteY4" fmla="*/ 2376264 h 2376264"/>
              <a:gd name="connsiteX0" fmla="*/ 0 w 6480720"/>
              <a:gd name="connsiteY0" fmla="*/ 2376264 h 2376264"/>
              <a:gd name="connsiteX1" fmla="*/ 2297000 w 6480720"/>
              <a:gd name="connsiteY1" fmla="*/ 0 h 2376264"/>
              <a:gd name="connsiteX2" fmla="*/ 5184576 w 6480720"/>
              <a:gd name="connsiteY2" fmla="*/ 0 h 2376264"/>
              <a:gd name="connsiteX3" fmla="*/ 6480720 w 6480720"/>
              <a:gd name="connsiteY3" fmla="*/ 2376264 h 2376264"/>
              <a:gd name="connsiteX4" fmla="*/ 0 w 6480720"/>
              <a:gd name="connsiteY4" fmla="*/ 2376264 h 2376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0720" h="2376264">
                <a:moveTo>
                  <a:pt x="0" y="2376264"/>
                </a:moveTo>
                <a:lnTo>
                  <a:pt x="2297000" y="0"/>
                </a:lnTo>
                <a:lnTo>
                  <a:pt x="5184576" y="0"/>
                </a:lnTo>
                <a:lnTo>
                  <a:pt x="6480720" y="2376264"/>
                </a:lnTo>
                <a:lnTo>
                  <a:pt x="0" y="237626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98630" y="538482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78602" y="5384829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02886" y="2576517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2576517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5373216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3789040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94342" y="2564904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68390" y="3728645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136102" y="5877272"/>
            <a:ext cx="20677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a, c - základny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957365" y="5877272"/>
            <a:ext cx="19827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b, d - ramena</a:t>
            </a:r>
            <a:endParaRPr lang="cs-CZ" sz="2600" dirty="0"/>
          </a:p>
        </p:txBody>
      </p:sp>
      <p:sp>
        <p:nvSpPr>
          <p:cNvPr id="27" name="Oblouk 26"/>
          <p:cNvSpPr/>
          <p:nvPr/>
        </p:nvSpPr>
        <p:spPr>
          <a:xfrm>
            <a:off x="4644088" y="5085184"/>
            <a:ext cx="720000" cy="720000"/>
          </a:xfrm>
          <a:prstGeom prst="arc">
            <a:avLst>
              <a:gd name="adj1" fmla="val 1613522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>
            <a:off x="4644088" y="2709000"/>
            <a:ext cx="720000" cy="720000"/>
          </a:xfrm>
          <a:prstGeom prst="arc">
            <a:avLst>
              <a:gd name="adj1" fmla="val 5474442"/>
              <a:gd name="adj2" fmla="val 1073114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5004048" y="3068960"/>
            <a:ext cx="0" cy="237626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Elipsa 34"/>
          <p:cNvSpPr/>
          <p:nvPr/>
        </p:nvSpPr>
        <p:spPr>
          <a:xfrm>
            <a:off x="5148064" y="5301208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842032" y="3212976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956732" y="4005064"/>
            <a:ext cx="33534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774836" y="5877272"/>
            <a:ext cx="13255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 - výška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5" dur="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41" grpId="0"/>
      <p:bldP spid="50" grpId="0"/>
      <p:bldP spid="27" grpId="1" animBg="1"/>
      <p:bldP spid="30" grpId="1" animBg="1"/>
      <p:bldP spid="35" grpId="0" animBg="1"/>
      <p:bldP spid="36" grpId="0" animBg="1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7 cm, b = 3,5 cm, d = 4 cm, v = 3 cm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4355976" y="3140968"/>
            <a:ext cx="4392488" cy="2088232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  <a:gd name="connsiteX0" fmla="*/ 0 w 4464496"/>
              <a:gd name="connsiteY0" fmla="*/ 2088232 h 2160240"/>
              <a:gd name="connsiteX1" fmla="*/ 1257951 w 4464496"/>
              <a:gd name="connsiteY1" fmla="*/ 0 h 2160240"/>
              <a:gd name="connsiteX2" fmla="*/ 4464496 w 4464496"/>
              <a:gd name="connsiteY2" fmla="*/ 0 h 2160240"/>
              <a:gd name="connsiteX3" fmla="*/ 4392488 w 4464496"/>
              <a:gd name="connsiteY3" fmla="*/ 2160240 h 2160240"/>
              <a:gd name="connsiteX4" fmla="*/ 0 w 4464496"/>
              <a:gd name="connsiteY4" fmla="*/ 2088232 h 2160240"/>
              <a:gd name="connsiteX0" fmla="*/ 0 w 4392488"/>
              <a:gd name="connsiteY0" fmla="*/ 2088232 h 2160240"/>
              <a:gd name="connsiteX1" fmla="*/ 1257951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160240"/>
              <a:gd name="connsiteX1" fmla="*/ 1152128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672408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456384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92488" h="2088232">
                <a:moveTo>
                  <a:pt x="0" y="2088232"/>
                </a:moveTo>
                <a:lnTo>
                  <a:pt x="1152128" y="0"/>
                </a:lnTo>
                <a:lnTo>
                  <a:pt x="3456384" y="0"/>
                </a:lnTo>
                <a:lnTo>
                  <a:pt x="4392488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endCxn id="10" idx="3"/>
          </p:cNvCxnSpPr>
          <p:nvPr/>
        </p:nvCxnSpPr>
        <p:spPr>
          <a:xfrm>
            <a:off x="4355976" y="5229200"/>
            <a:ext cx="439248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067944" y="515719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659470" y="516880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86710" y="2720533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31078" y="2720533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36568" y="5157192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7 cm</a:t>
            </a:r>
            <a:endParaRPr lang="cs-CZ" sz="2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101532" y="3571876"/>
            <a:ext cx="111393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3,5 cm</a:t>
            </a:r>
            <a:endParaRPr lang="cs-CZ" sz="2600" dirty="0"/>
          </a:p>
        </p:txBody>
      </p:sp>
      <p:cxnSp>
        <p:nvCxnSpPr>
          <p:cNvPr id="19" name="Přímá spojovací čára 18"/>
          <p:cNvCxnSpPr>
            <a:stCxn id="10" idx="2"/>
            <a:endCxn id="10" idx="3"/>
          </p:cNvCxnSpPr>
          <p:nvPr/>
        </p:nvCxnSpPr>
        <p:spPr>
          <a:xfrm>
            <a:off x="7812359" y="3140968"/>
            <a:ext cx="936105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endCxn id="10" idx="0"/>
          </p:cNvCxnSpPr>
          <p:nvPr/>
        </p:nvCxnSpPr>
        <p:spPr>
          <a:xfrm flipH="1">
            <a:off x="4355976" y="3140968"/>
            <a:ext cx="1152128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143372" y="3789040"/>
            <a:ext cx="121989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4 cm</a:t>
            </a:r>
            <a:endParaRPr lang="cs-CZ" sz="2600" dirty="0"/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6516216" y="3140968"/>
            <a:ext cx="0" cy="2088232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480720" y="3800653"/>
            <a:ext cx="11156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0" grpId="0" animBg="1"/>
      <p:bldP spid="28" grpId="0"/>
      <p:bldP spid="29" grpId="0"/>
      <p:bldP spid="30" grpId="0"/>
      <p:bldP spid="31" grpId="0"/>
      <p:bldP spid="32" grpId="0"/>
      <p:bldP spid="33" grpId="0"/>
      <p:bldP spid="35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	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Promyslet si, jak postupovat u konstrukce.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626" y="2174875"/>
            <a:ext cx="4355374" cy="395128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600" dirty="0" smtClean="0"/>
              <a:t>AB; │AB│ = 7cm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p; </a:t>
            </a:r>
            <a:r>
              <a:rPr lang="cs-CZ" sz="2800" dirty="0" err="1" smtClean="0"/>
              <a:t>p</a:t>
            </a:r>
            <a:r>
              <a:rPr lang="cs-CZ" sz="2800" dirty="0" smtClean="0"/>
              <a:t> </a:t>
            </a:r>
            <a:r>
              <a:rPr lang="cs-CZ" sz="2800" dirty="0" err="1" smtClean="0"/>
              <a:t>ll</a:t>
            </a:r>
            <a:r>
              <a:rPr lang="cs-CZ" sz="2800" dirty="0" smtClean="0"/>
              <a:t> AB, │p, AB│ = 3 cm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k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(A; 4 cm) 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D; </a:t>
            </a:r>
            <a:r>
              <a:rPr lang="cs-CZ" sz="2600" dirty="0" err="1" smtClean="0"/>
              <a:t>D</a:t>
            </a:r>
            <a:r>
              <a:rPr lang="cs-CZ" sz="2600" dirty="0" smtClean="0">
                <a:sym typeface="Symbol" pitchFamily="18" charset="2"/>
              </a:rPr>
              <a:t>  p  k</a:t>
            </a:r>
            <a:r>
              <a:rPr lang="cs-CZ" sz="2600" baseline="-25000" dirty="0" smtClean="0">
                <a:sym typeface="Symbol" pitchFamily="18" charset="2"/>
              </a:rPr>
              <a:t>1</a:t>
            </a:r>
            <a:r>
              <a:rPr lang="cs-CZ" sz="2600" dirty="0" smtClean="0">
                <a:sym typeface="Symbol" pitchFamily="18" charset="2"/>
              </a:rPr>
              <a:t> 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(B; 3,5 cm) 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C; C  p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endParaRPr lang="cs-CZ" sz="2600" dirty="0" smtClean="0">
              <a:sym typeface="Symbol" pitchFamily="18" charset="2"/>
            </a:endParaRPr>
          </a:p>
          <a:p>
            <a:pPr marL="457200" indent="-457200">
              <a:buAutoNum type="arabicPeriod"/>
            </a:pPr>
            <a:r>
              <a:rPr lang="cs-CZ" sz="2600" dirty="0" smtClean="0"/>
              <a:t>lichoběžník ABCD</a:t>
            </a:r>
          </a:p>
        </p:txBody>
      </p:sp>
      <p:sp>
        <p:nvSpPr>
          <p:cNvPr id="24" name="Volný tvar 23"/>
          <p:cNvSpPr/>
          <p:nvPr/>
        </p:nvSpPr>
        <p:spPr>
          <a:xfrm>
            <a:off x="179512" y="3501008"/>
            <a:ext cx="4392488" cy="2088232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  <a:gd name="connsiteX0" fmla="*/ 0 w 4464496"/>
              <a:gd name="connsiteY0" fmla="*/ 2088232 h 2160240"/>
              <a:gd name="connsiteX1" fmla="*/ 1257951 w 4464496"/>
              <a:gd name="connsiteY1" fmla="*/ 0 h 2160240"/>
              <a:gd name="connsiteX2" fmla="*/ 4464496 w 4464496"/>
              <a:gd name="connsiteY2" fmla="*/ 0 h 2160240"/>
              <a:gd name="connsiteX3" fmla="*/ 4392488 w 4464496"/>
              <a:gd name="connsiteY3" fmla="*/ 2160240 h 2160240"/>
              <a:gd name="connsiteX4" fmla="*/ 0 w 4464496"/>
              <a:gd name="connsiteY4" fmla="*/ 2088232 h 2160240"/>
              <a:gd name="connsiteX0" fmla="*/ 0 w 4392488"/>
              <a:gd name="connsiteY0" fmla="*/ 2088232 h 2160240"/>
              <a:gd name="connsiteX1" fmla="*/ 1257951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160240"/>
              <a:gd name="connsiteX1" fmla="*/ 1152128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672408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456384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92488" h="2088232">
                <a:moveTo>
                  <a:pt x="0" y="2088232"/>
                </a:moveTo>
                <a:lnTo>
                  <a:pt x="1152128" y="0"/>
                </a:lnTo>
                <a:lnTo>
                  <a:pt x="3456384" y="0"/>
                </a:lnTo>
                <a:lnTo>
                  <a:pt x="4392488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179512" y="5589240"/>
            <a:ext cx="439248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635896" y="3501008"/>
            <a:ext cx="936105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857620" y="3786190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3,5 cm</a:t>
            </a:r>
            <a:endParaRPr lang="cs-CZ" sz="2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835696" y="5600853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7 cm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-36512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427984" y="558924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026622" y="306896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491880" y="306896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7 cm, b = 3,5 cm, d = 4 cm, v = 3 cm</a:t>
            </a:r>
            <a:endParaRPr lang="cs-CZ" dirty="0"/>
          </a:p>
        </p:txBody>
      </p:sp>
      <p:sp>
        <p:nvSpPr>
          <p:cNvPr id="49" name="Oblouk 48"/>
          <p:cNvSpPr/>
          <p:nvPr/>
        </p:nvSpPr>
        <p:spPr>
          <a:xfrm>
            <a:off x="2268264" y="3285504"/>
            <a:ext cx="4680000" cy="4680000"/>
          </a:xfrm>
          <a:prstGeom prst="arc">
            <a:avLst>
              <a:gd name="adj1" fmla="val 14112077"/>
              <a:gd name="adj2" fmla="val 1597747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4139952" y="2852936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cxnSp>
        <p:nvCxnSpPr>
          <p:cNvPr id="52" name="Přímá spojovací čára 51"/>
          <p:cNvCxnSpPr/>
          <p:nvPr/>
        </p:nvCxnSpPr>
        <p:spPr>
          <a:xfrm>
            <a:off x="179512" y="3501008"/>
            <a:ext cx="4392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107504" y="335699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1406" y="3933056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4 cm</a:t>
            </a:r>
            <a:endParaRPr lang="cs-CZ" sz="2600" dirty="0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2411760" y="3501008"/>
            <a:ext cx="0" cy="2088232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2411760" y="4304709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  <p:cxnSp>
        <p:nvCxnSpPr>
          <p:cNvPr id="51" name="Přímá spojovací čára 50"/>
          <p:cNvCxnSpPr>
            <a:stCxn id="24" idx="1"/>
            <a:endCxn id="24" idx="0"/>
          </p:cNvCxnSpPr>
          <p:nvPr/>
        </p:nvCxnSpPr>
        <p:spPr>
          <a:xfrm flipH="1">
            <a:off x="179512" y="3501008"/>
            <a:ext cx="1152128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louk 58"/>
          <p:cNvSpPr/>
          <p:nvPr/>
        </p:nvSpPr>
        <p:spPr>
          <a:xfrm>
            <a:off x="-1980208" y="3285504"/>
            <a:ext cx="4680000" cy="4680000"/>
          </a:xfrm>
          <a:prstGeom prst="arc">
            <a:avLst>
              <a:gd name="adj1" fmla="val 16091175"/>
              <a:gd name="adj2" fmla="val 1861832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251520" y="2792541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9" grpId="0" animBg="1"/>
      <p:bldP spid="50" grpId="0"/>
      <p:bldP spid="57" grpId="0"/>
      <p:bldP spid="59" grpId="0" animBg="1"/>
      <p:bldP spid="6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762872" cy="639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Konstrukce podle zápisu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2048" y="2132856"/>
            <a:ext cx="4711456" cy="395128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600" dirty="0" smtClean="0"/>
              <a:t>AB; │AB│ = 7cm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p; </a:t>
            </a:r>
            <a:r>
              <a:rPr lang="cs-CZ" sz="2800" dirty="0" err="1" smtClean="0"/>
              <a:t>p</a:t>
            </a:r>
            <a:r>
              <a:rPr lang="cs-CZ" sz="2800" dirty="0" smtClean="0"/>
              <a:t> </a:t>
            </a:r>
            <a:r>
              <a:rPr lang="cs-CZ" sz="2800" dirty="0" err="1" smtClean="0"/>
              <a:t>ll</a:t>
            </a:r>
            <a:r>
              <a:rPr lang="cs-CZ" sz="2800" dirty="0" smtClean="0"/>
              <a:t> AB, │p, AB│ = 3 cm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k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(A; 4 cm) 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D; </a:t>
            </a:r>
            <a:r>
              <a:rPr lang="cs-CZ" sz="2600" dirty="0" err="1" smtClean="0"/>
              <a:t>D</a:t>
            </a:r>
            <a:r>
              <a:rPr lang="cs-CZ" sz="2600" dirty="0" smtClean="0">
                <a:sym typeface="Symbol" pitchFamily="18" charset="2"/>
              </a:rPr>
              <a:t>  p  k</a:t>
            </a:r>
            <a:r>
              <a:rPr lang="cs-CZ" sz="2600" baseline="-25000" dirty="0" smtClean="0">
                <a:sym typeface="Symbol" pitchFamily="18" charset="2"/>
              </a:rPr>
              <a:t>1</a:t>
            </a:r>
            <a:r>
              <a:rPr lang="cs-CZ" sz="2600" dirty="0" smtClean="0">
                <a:sym typeface="Symbol" pitchFamily="18" charset="2"/>
              </a:rPr>
              <a:t> 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</a:t>
            </a:r>
            <a:r>
              <a:rPr lang="cs-CZ" sz="2800" dirty="0" err="1" smtClean="0"/>
              <a:t>k</a:t>
            </a:r>
            <a:r>
              <a:rPr lang="cs-CZ" sz="2800" baseline="-25000" dirty="0" err="1" smtClean="0"/>
              <a:t>2</a:t>
            </a:r>
            <a:r>
              <a:rPr lang="cs-CZ" sz="2800" dirty="0" smtClean="0"/>
              <a:t>(B; 3,5 cm) 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C; </a:t>
            </a:r>
            <a:r>
              <a:rPr lang="cs-CZ" sz="2600" dirty="0" err="1" smtClean="0">
                <a:sym typeface="Symbol" pitchFamily="18" charset="2"/>
              </a:rPr>
              <a:t>C</a:t>
            </a:r>
            <a:r>
              <a:rPr lang="cs-CZ" sz="2600" dirty="0" smtClean="0">
                <a:sym typeface="Symbol" pitchFamily="18" charset="2"/>
              </a:rPr>
              <a:t>  p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endParaRPr lang="cs-CZ" sz="2600" dirty="0" smtClean="0">
              <a:sym typeface="Symbol" pitchFamily="18" charset="2"/>
            </a:endParaRPr>
          </a:p>
          <a:p>
            <a:pPr marL="457200" indent="-457200">
              <a:buAutoNum type="arabicPeriod"/>
            </a:pPr>
            <a:r>
              <a:rPr lang="cs-CZ" sz="2600" dirty="0" smtClean="0"/>
              <a:t>lichoběžník ABCD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122966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786710" y="5357826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30878" y="342900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291318" y="3440613"/>
            <a:ext cx="44903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C‘</a:t>
            </a:r>
            <a:endParaRPr lang="cs-CZ" sz="2600" dirty="0"/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7 cm, b = 3,5 cm, d = 4 cm, v = 3 cm</a:t>
            </a:r>
            <a:endParaRPr lang="cs-CZ" dirty="0"/>
          </a:p>
        </p:txBody>
      </p:sp>
      <p:sp>
        <p:nvSpPr>
          <p:cNvPr id="49" name="Oblouk 48"/>
          <p:cNvSpPr/>
          <p:nvPr/>
        </p:nvSpPr>
        <p:spPr>
          <a:xfrm>
            <a:off x="6372200" y="3789040"/>
            <a:ext cx="2880000" cy="2880000"/>
          </a:xfrm>
          <a:prstGeom prst="arc">
            <a:avLst>
              <a:gd name="adj1" fmla="val 14112077"/>
              <a:gd name="adj2" fmla="val 1823759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7668344" y="3296597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915816" y="37286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8227422" y="3440613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3995936" y="5445224"/>
            <a:ext cx="49685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4283968" y="5370653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7812360" y="5373216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ovací čára 54"/>
          <p:cNvCxnSpPr/>
          <p:nvPr/>
        </p:nvCxnSpPr>
        <p:spPr>
          <a:xfrm>
            <a:off x="3059832" y="3861048"/>
            <a:ext cx="60841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Volný tvar 55"/>
          <p:cNvSpPr/>
          <p:nvPr/>
        </p:nvSpPr>
        <p:spPr>
          <a:xfrm flipV="1">
            <a:off x="3419873" y="3861048"/>
            <a:ext cx="4824534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921022"/>
              <a:gd name="connsiteY0" fmla="*/ 2088232 h 2088232"/>
              <a:gd name="connsiteX1" fmla="*/ 523168 w 2921022"/>
              <a:gd name="connsiteY1" fmla="*/ 0 h 2088232"/>
              <a:gd name="connsiteX2" fmla="*/ 2659438 w 2921022"/>
              <a:gd name="connsiteY2" fmla="*/ 0 h 2088232"/>
              <a:gd name="connsiteX3" fmla="*/ 2921022 w 2921022"/>
              <a:gd name="connsiteY3" fmla="*/ 2088232 h 2088232"/>
              <a:gd name="connsiteX4" fmla="*/ 0 w 2921022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21022" h="2088232">
                <a:moveTo>
                  <a:pt x="0" y="2088232"/>
                </a:moveTo>
                <a:lnTo>
                  <a:pt x="523168" y="0"/>
                </a:lnTo>
                <a:lnTo>
                  <a:pt x="2659438" y="0"/>
                </a:lnTo>
                <a:lnTo>
                  <a:pt x="2921022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8892480" y="2708920"/>
            <a:ext cx="0" cy="3024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louk 29"/>
          <p:cNvSpPr/>
          <p:nvPr/>
        </p:nvSpPr>
        <p:spPr>
          <a:xfrm>
            <a:off x="6696720" y="3861048"/>
            <a:ext cx="4356000" cy="4320000"/>
          </a:xfrm>
          <a:prstGeom prst="arc">
            <a:avLst>
              <a:gd name="adj1" fmla="val 15807162"/>
              <a:gd name="adj2" fmla="val 1660986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>
            <a:off x="2484168" y="3645024"/>
            <a:ext cx="3600000" cy="3600000"/>
          </a:xfrm>
          <a:prstGeom prst="arc">
            <a:avLst>
              <a:gd name="adj1" fmla="val 14112077"/>
              <a:gd name="adj2" fmla="val 1820904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3356992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D‘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3140968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cxnSp>
        <p:nvCxnSpPr>
          <p:cNvPr id="29" name="Přímá spojovací čára 28"/>
          <p:cNvCxnSpPr/>
          <p:nvPr/>
        </p:nvCxnSpPr>
        <p:spPr>
          <a:xfrm flipH="1" flipV="1">
            <a:off x="3347864" y="3717032"/>
            <a:ext cx="1224136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4211960" y="3284984"/>
            <a:ext cx="1224136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H="1" flipV="1">
            <a:off x="7308304" y="3573016"/>
            <a:ext cx="648072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V="1">
            <a:off x="7668344" y="3356992"/>
            <a:ext cx="720080" cy="2592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Volný tvar 60"/>
          <p:cNvSpPr/>
          <p:nvPr/>
        </p:nvSpPr>
        <p:spPr>
          <a:xfrm flipV="1">
            <a:off x="3419873" y="3861048"/>
            <a:ext cx="4392487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267063 w 2659438"/>
              <a:gd name="connsiteY3" fmla="*/ 2088232 h 2088232"/>
              <a:gd name="connsiteX4" fmla="*/ 0 w 2659438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397854 w 2659438"/>
              <a:gd name="connsiteY3" fmla="*/ 2088232 h 2088232"/>
              <a:gd name="connsiteX4" fmla="*/ 0 w 2659438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59438" h="2088232">
                <a:moveTo>
                  <a:pt x="0" y="2088232"/>
                </a:moveTo>
                <a:lnTo>
                  <a:pt x="523168" y="0"/>
                </a:lnTo>
                <a:lnTo>
                  <a:pt x="2659438" y="0"/>
                </a:lnTo>
                <a:lnTo>
                  <a:pt x="2397854" y="2088232"/>
                </a:lnTo>
                <a:lnTo>
                  <a:pt x="0" y="2088232"/>
                </a:lnTo>
                <a:close/>
              </a:path>
            </a:pathLst>
          </a:custGeom>
          <a:noFill/>
          <a:ln>
            <a:solidFill>
              <a:srgbClr val="92D05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 flipV="1">
            <a:off x="4283969" y="3861048"/>
            <a:ext cx="3960438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267063 w 2659438"/>
              <a:gd name="connsiteY3" fmla="*/ 2088232 h 2088232"/>
              <a:gd name="connsiteX4" fmla="*/ 0 w 2659438"/>
              <a:gd name="connsiteY4" fmla="*/ 2088232 h 2088232"/>
              <a:gd name="connsiteX0" fmla="*/ 523169 w 2136270"/>
              <a:gd name="connsiteY0" fmla="*/ 2088232 h 2088232"/>
              <a:gd name="connsiteX1" fmla="*/ 0 w 2136270"/>
              <a:gd name="connsiteY1" fmla="*/ 0 h 2088232"/>
              <a:gd name="connsiteX2" fmla="*/ 2136270 w 2136270"/>
              <a:gd name="connsiteY2" fmla="*/ 0 h 2088232"/>
              <a:gd name="connsiteX3" fmla="*/ 1743895 w 2136270"/>
              <a:gd name="connsiteY3" fmla="*/ 2088232 h 2088232"/>
              <a:gd name="connsiteX4" fmla="*/ 523169 w 2136270"/>
              <a:gd name="connsiteY4" fmla="*/ 2088232 h 2088232"/>
              <a:gd name="connsiteX0" fmla="*/ 523169 w 2528647"/>
              <a:gd name="connsiteY0" fmla="*/ 2088232 h 2088232"/>
              <a:gd name="connsiteX1" fmla="*/ 0 w 2528647"/>
              <a:gd name="connsiteY1" fmla="*/ 0 h 2088232"/>
              <a:gd name="connsiteX2" fmla="*/ 2136270 w 2528647"/>
              <a:gd name="connsiteY2" fmla="*/ 0 h 2088232"/>
              <a:gd name="connsiteX3" fmla="*/ 2528647 w 2528647"/>
              <a:gd name="connsiteY3" fmla="*/ 2088232 h 2088232"/>
              <a:gd name="connsiteX4" fmla="*/ 523169 w 2528647"/>
              <a:gd name="connsiteY4" fmla="*/ 2088232 h 2088232"/>
              <a:gd name="connsiteX0" fmla="*/ 523169 w 2397854"/>
              <a:gd name="connsiteY0" fmla="*/ 2088232 h 2088232"/>
              <a:gd name="connsiteX1" fmla="*/ 0 w 2397854"/>
              <a:gd name="connsiteY1" fmla="*/ 0 h 2088232"/>
              <a:gd name="connsiteX2" fmla="*/ 2136270 w 2397854"/>
              <a:gd name="connsiteY2" fmla="*/ 0 h 2088232"/>
              <a:gd name="connsiteX3" fmla="*/ 2397854 w 2397854"/>
              <a:gd name="connsiteY3" fmla="*/ 2088232 h 2088232"/>
              <a:gd name="connsiteX4" fmla="*/ 523169 w 2397854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97854" h="2088232">
                <a:moveTo>
                  <a:pt x="523169" y="2088232"/>
                </a:moveTo>
                <a:lnTo>
                  <a:pt x="0" y="0"/>
                </a:lnTo>
                <a:lnTo>
                  <a:pt x="2136270" y="0"/>
                </a:lnTo>
                <a:lnTo>
                  <a:pt x="2397854" y="2088232"/>
                </a:lnTo>
                <a:lnTo>
                  <a:pt x="523169" y="2088232"/>
                </a:lnTo>
                <a:close/>
              </a:path>
            </a:pathLst>
          </a:custGeom>
          <a:noFill/>
          <a:ln>
            <a:solidFill>
              <a:schemeClr val="accent6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286116" y="6143644"/>
            <a:ext cx="25971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Lichoběžník ABCD</a:t>
            </a:r>
            <a:endParaRPr lang="cs-CZ" sz="2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86116" y="6143644"/>
            <a:ext cx="267085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2D050"/>
                </a:solidFill>
              </a:rPr>
              <a:t>Lichoběžník ABC‘D</a:t>
            </a:r>
            <a:endParaRPr lang="cs-CZ" sz="2600" dirty="0">
              <a:solidFill>
                <a:srgbClr val="92D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86116" y="6143644"/>
            <a:ext cx="275613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70C0"/>
                </a:solidFill>
              </a:rPr>
              <a:t>Lichoběžník ABC‘D‘</a:t>
            </a:r>
            <a:endParaRPr lang="cs-CZ" sz="2600" dirty="0">
              <a:solidFill>
                <a:srgbClr val="0070C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86116" y="6143644"/>
            <a:ext cx="275613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accent6"/>
                </a:solidFill>
              </a:rPr>
              <a:t>Lichoběžník ABCD‘</a:t>
            </a:r>
            <a:endParaRPr lang="cs-CZ" sz="2600" dirty="0">
              <a:solidFill>
                <a:schemeClr val="accent6"/>
              </a:solidFill>
            </a:endParaRPr>
          </a:p>
        </p:txBody>
      </p:sp>
      <p:sp>
        <p:nvSpPr>
          <p:cNvPr id="62" name="Volný tvar 61"/>
          <p:cNvSpPr/>
          <p:nvPr/>
        </p:nvSpPr>
        <p:spPr>
          <a:xfrm flipV="1">
            <a:off x="4283969" y="3861048"/>
            <a:ext cx="3528391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267063 w 2659438"/>
              <a:gd name="connsiteY3" fmla="*/ 2088232 h 2088232"/>
              <a:gd name="connsiteX4" fmla="*/ 0 w 2659438"/>
              <a:gd name="connsiteY4" fmla="*/ 2088232 h 2088232"/>
              <a:gd name="connsiteX0" fmla="*/ 523169 w 2136270"/>
              <a:gd name="connsiteY0" fmla="*/ 2088232 h 2088232"/>
              <a:gd name="connsiteX1" fmla="*/ 0 w 2136270"/>
              <a:gd name="connsiteY1" fmla="*/ 0 h 2088232"/>
              <a:gd name="connsiteX2" fmla="*/ 2136270 w 2136270"/>
              <a:gd name="connsiteY2" fmla="*/ 0 h 2088232"/>
              <a:gd name="connsiteX3" fmla="*/ 1743895 w 2136270"/>
              <a:gd name="connsiteY3" fmla="*/ 2088232 h 2088232"/>
              <a:gd name="connsiteX4" fmla="*/ 523169 w 2136270"/>
              <a:gd name="connsiteY4" fmla="*/ 2088232 h 2088232"/>
              <a:gd name="connsiteX0" fmla="*/ 523169 w 2136270"/>
              <a:gd name="connsiteY0" fmla="*/ 2088232 h 2088232"/>
              <a:gd name="connsiteX1" fmla="*/ 0 w 2136270"/>
              <a:gd name="connsiteY1" fmla="*/ 0 h 2088232"/>
              <a:gd name="connsiteX2" fmla="*/ 2136270 w 2136270"/>
              <a:gd name="connsiteY2" fmla="*/ 0 h 2088232"/>
              <a:gd name="connsiteX3" fmla="*/ 1874686 w 2136270"/>
              <a:gd name="connsiteY3" fmla="*/ 2088232 h 2088232"/>
              <a:gd name="connsiteX4" fmla="*/ 523169 w 2136270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36270" h="2088232">
                <a:moveTo>
                  <a:pt x="523169" y="2088232"/>
                </a:moveTo>
                <a:lnTo>
                  <a:pt x="0" y="0"/>
                </a:lnTo>
                <a:lnTo>
                  <a:pt x="2136270" y="0"/>
                </a:lnTo>
                <a:lnTo>
                  <a:pt x="1874686" y="2088232"/>
                </a:lnTo>
                <a:lnTo>
                  <a:pt x="523169" y="2088232"/>
                </a:lnTo>
                <a:close/>
              </a:path>
            </a:pathLst>
          </a:custGeom>
          <a:noFill/>
          <a:ln>
            <a:solidFill>
              <a:srgbClr val="0070C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9" grpId="0" animBg="1"/>
      <p:bldP spid="50" grpId="0"/>
      <p:bldP spid="57" grpId="0"/>
      <p:bldP spid="67" grpId="0"/>
      <p:bldP spid="51" grpId="0" animBg="1"/>
      <p:bldP spid="54" grpId="0" animBg="1"/>
      <p:bldP spid="56" grpId="0" animBg="1"/>
      <p:bldP spid="30" grpId="0" animBg="1"/>
      <p:bldP spid="32" grpId="0" animBg="1"/>
      <p:bldP spid="25" grpId="0"/>
      <p:bldP spid="26" grpId="0"/>
      <p:bldP spid="61" grpId="0" animBg="1"/>
      <p:bldP spid="63" grpId="0" animBg="1"/>
      <p:bldP spid="31" grpId="0"/>
      <p:bldP spid="31" grpId="1"/>
      <p:bldP spid="33" grpId="0"/>
      <p:bldP spid="33" grpId="1"/>
      <p:bldP spid="34" grpId="0"/>
      <p:bldP spid="34" grpId="1"/>
      <p:bldP spid="35" grpId="0"/>
      <p:bldP spid="35" grpId="1"/>
      <p:bldP spid="6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2048" y="1556792"/>
            <a:ext cx="4283968" cy="45273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Ověření konstrukce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Výsledný rovnoběžník</a:t>
            </a:r>
            <a:br>
              <a:rPr lang="cs-CZ" sz="2800" dirty="0" smtClean="0"/>
            </a:br>
            <a:r>
              <a:rPr lang="cs-CZ" sz="2800" dirty="0" smtClean="0"/>
              <a:t>přeměříme, zda</a:t>
            </a:r>
            <a:br>
              <a:rPr lang="cs-CZ" sz="2800" dirty="0" smtClean="0"/>
            </a:br>
            <a:r>
              <a:rPr lang="cs-CZ" sz="2800" dirty="0" smtClean="0"/>
              <a:t>odpovídá zadání.</a:t>
            </a:r>
          </a:p>
          <a:p>
            <a:pPr>
              <a:buNone/>
            </a:pPr>
            <a:r>
              <a:rPr lang="cs-CZ" sz="2800" b="1" dirty="0" smtClean="0"/>
              <a:t>Diskuze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Určíme počet řešení</a:t>
            </a:r>
          </a:p>
          <a:p>
            <a:pPr marL="0" indent="0">
              <a:buNone/>
            </a:pPr>
            <a:r>
              <a:rPr lang="cs-CZ" sz="2800" dirty="0" smtClean="0"/>
              <a:t>v dané polorovině.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/>
              <a:t>Úloha má čtyři řešení.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122966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795374" y="5384829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30878" y="342900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291318" y="3440613"/>
            <a:ext cx="44903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C‘</a:t>
            </a:r>
            <a:endParaRPr lang="cs-CZ" sz="2600" dirty="0"/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7 cm, b = 3,5 cm, d = 4 cm, v = 3 cm</a:t>
            </a:r>
            <a:endParaRPr lang="cs-CZ" dirty="0"/>
          </a:p>
        </p:txBody>
      </p:sp>
      <p:sp>
        <p:nvSpPr>
          <p:cNvPr id="49" name="Oblouk 48"/>
          <p:cNvSpPr/>
          <p:nvPr/>
        </p:nvSpPr>
        <p:spPr>
          <a:xfrm>
            <a:off x="6372200" y="3789040"/>
            <a:ext cx="2880000" cy="2880000"/>
          </a:xfrm>
          <a:prstGeom prst="arc">
            <a:avLst>
              <a:gd name="adj1" fmla="val 14112077"/>
              <a:gd name="adj2" fmla="val 1823759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7668344" y="3296597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915816" y="37286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8227422" y="3440613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3995936" y="5445224"/>
            <a:ext cx="49685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4283968" y="5370653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7812360" y="5373216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ovací čára 54"/>
          <p:cNvCxnSpPr/>
          <p:nvPr/>
        </p:nvCxnSpPr>
        <p:spPr>
          <a:xfrm>
            <a:off x="3059832" y="3861048"/>
            <a:ext cx="60841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Volný tvar 55"/>
          <p:cNvSpPr/>
          <p:nvPr/>
        </p:nvSpPr>
        <p:spPr>
          <a:xfrm flipV="1">
            <a:off x="3419873" y="3861048"/>
            <a:ext cx="4824534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921022"/>
              <a:gd name="connsiteY0" fmla="*/ 2088232 h 2088232"/>
              <a:gd name="connsiteX1" fmla="*/ 523168 w 2921022"/>
              <a:gd name="connsiteY1" fmla="*/ 0 h 2088232"/>
              <a:gd name="connsiteX2" fmla="*/ 2659438 w 2921022"/>
              <a:gd name="connsiteY2" fmla="*/ 0 h 2088232"/>
              <a:gd name="connsiteX3" fmla="*/ 2921022 w 2921022"/>
              <a:gd name="connsiteY3" fmla="*/ 2088232 h 2088232"/>
              <a:gd name="connsiteX4" fmla="*/ 0 w 2921022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21022" h="2088232">
                <a:moveTo>
                  <a:pt x="0" y="2088232"/>
                </a:moveTo>
                <a:lnTo>
                  <a:pt x="523168" y="0"/>
                </a:lnTo>
                <a:lnTo>
                  <a:pt x="2659438" y="0"/>
                </a:lnTo>
                <a:lnTo>
                  <a:pt x="2921022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8892480" y="2708920"/>
            <a:ext cx="0" cy="3024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louk 29"/>
          <p:cNvSpPr/>
          <p:nvPr/>
        </p:nvSpPr>
        <p:spPr>
          <a:xfrm>
            <a:off x="6696720" y="3861048"/>
            <a:ext cx="4356000" cy="4320000"/>
          </a:xfrm>
          <a:prstGeom prst="arc">
            <a:avLst>
              <a:gd name="adj1" fmla="val 15807162"/>
              <a:gd name="adj2" fmla="val 1660986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>
            <a:off x="2484168" y="3645024"/>
            <a:ext cx="3600000" cy="3600000"/>
          </a:xfrm>
          <a:prstGeom prst="arc">
            <a:avLst>
              <a:gd name="adj1" fmla="val 14112077"/>
              <a:gd name="adj2" fmla="val 1820904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3356992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D‘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3140968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cxnSp>
        <p:nvCxnSpPr>
          <p:cNvPr id="29" name="Přímá spojovací čára 28"/>
          <p:cNvCxnSpPr/>
          <p:nvPr/>
        </p:nvCxnSpPr>
        <p:spPr>
          <a:xfrm flipH="1" flipV="1">
            <a:off x="3347864" y="3717032"/>
            <a:ext cx="1224136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4211960" y="3284984"/>
            <a:ext cx="1224136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H="1" flipV="1">
            <a:off x="7308304" y="3573016"/>
            <a:ext cx="648072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V="1">
            <a:off x="7668344" y="3356992"/>
            <a:ext cx="720080" cy="2592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Volný tvar 60"/>
          <p:cNvSpPr/>
          <p:nvPr/>
        </p:nvSpPr>
        <p:spPr>
          <a:xfrm flipV="1">
            <a:off x="3419873" y="3861048"/>
            <a:ext cx="4392487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267063 w 2659438"/>
              <a:gd name="connsiteY3" fmla="*/ 2088232 h 2088232"/>
              <a:gd name="connsiteX4" fmla="*/ 0 w 2659438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397854 w 2659438"/>
              <a:gd name="connsiteY3" fmla="*/ 2088232 h 2088232"/>
              <a:gd name="connsiteX4" fmla="*/ 0 w 2659438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59438" h="2088232">
                <a:moveTo>
                  <a:pt x="0" y="2088232"/>
                </a:moveTo>
                <a:lnTo>
                  <a:pt x="523168" y="0"/>
                </a:lnTo>
                <a:lnTo>
                  <a:pt x="2659438" y="0"/>
                </a:lnTo>
                <a:lnTo>
                  <a:pt x="2397854" y="2088232"/>
                </a:lnTo>
                <a:lnTo>
                  <a:pt x="0" y="2088232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 flipV="1">
            <a:off x="4283969" y="3861048"/>
            <a:ext cx="3528391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267063 w 2659438"/>
              <a:gd name="connsiteY3" fmla="*/ 2088232 h 2088232"/>
              <a:gd name="connsiteX4" fmla="*/ 0 w 2659438"/>
              <a:gd name="connsiteY4" fmla="*/ 2088232 h 2088232"/>
              <a:gd name="connsiteX0" fmla="*/ 523169 w 2136270"/>
              <a:gd name="connsiteY0" fmla="*/ 2088232 h 2088232"/>
              <a:gd name="connsiteX1" fmla="*/ 0 w 2136270"/>
              <a:gd name="connsiteY1" fmla="*/ 0 h 2088232"/>
              <a:gd name="connsiteX2" fmla="*/ 2136270 w 2136270"/>
              <a:gd name="connsiteY2" fmla="*/ 0 h 2088232"/>
              <a:gd name="connsiteX3" fmla="*/ 1743895 w 2136270"/>
              <a:gd name="connsiteY3" fmla="*/ 2088232 h 2088232"/>
              <a:gd name="connsiteX4" fmla="*/ 523169 w 2136270"/>
              <a:gd name="connsiteY4" fmla="*/ 2088232 h 2088232"/>
              <a:gd name="connsiteX0" fmla="*/ 523169 w 2136270"/>
              <a:gd name="connsiteY0" fmla="*/ 2088232 h 2088232"/>
              <a:gd name="connsiteX1" fmla="*/ 0 w 2136270"/>
              <a:gd name="connsiteY1" fmla="*/ 0 h 2088232"/>
              <a:gd name="connsiteX2" fmla="*/ 2136270 w 2136270"/>
              <a:gd name="connsiteY2" fmla="*/ 0 h 2088232"/>
              <a:gd name="connsiteX3" fmla="*/ 1874686 w 2136270"/>
              <a:gd name="connsiteY3" fmla="*/ 2088232 h 2088232"/>
              <a:gd name="connsiteX4" fmla="*/ 523169 w 2136270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36270" h="2088232">
                <a:moveTo>
                  <a:pt x="523169" y="2088232"/>
                </a:moveTo>
                <a:lnTo>
                  <a:pt x="0" y="0"/>
                </a:lnTo>
                <a:lnTo>
                  <a:pt x="2136270" y="0"/>
                </a:lnTo>
                <a:lnTo>
                  <a:pt x="1874686" y="2088232"/>
                </a:lnTo>
                <a:lnTo>
                  <a:pt x="523169" y="2088232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 flipV="1">
            <a:off x="4283969" y="3861048"/>
            <a:ext cx="3960438" cy="1584176"/>
          </a:xfrm>
          <a:custGeom>
            <a:avLst/>
            <a:gdLst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285063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4032448"/>
              <a:gd name="connsiteY0" fmla="*/ 2088232 h 2088232"/>
              <a:gd name="connsiteX1" fmla="*/ 1181814 w 4032448"/>
              <a:gd name="connsiteY1" fmla="*/ 0 h 2088232"/>
              <a:gd name="connsiteX2" fmla="*/ 3096344 w 4032448"/>
              <a:gd name="connsiteY2" fmla="*/ 0 h 2088232"/>
              <a:gd name="connsiteX3" fmla="*/ 4032448 w 4032448"/>
              <a:gd name="connsiteY3" fmla="*/ 2088232 h 2088232"/>
              <a:gd name="connsiteX4" fmla="*/ 0 w 4032448"/>
              <a:gd name="connsiteY4" fmla="*/ 2088232 h 2088232"/>
              <a:gd name="connsiteX0" fmla="*/ 0 w 3465682"/>
              <a:gd name="connsiteY0" fmla="*/ 2088232 h 2088232"/>
              <a:gd name="connsiteX1" fmla="*/ 61504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52957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465682"/>
              <a:gd name="connsiteY0" fmla="*/ 2088232 h 2088232"/>
              <a:gd name="connsiteX1" fmla="*/ 523168 w 3465682"/>
              <a:gd name="connsiteY1" fmla="*/ 0 h 2088232"/>
              <a:gd name="connsiteX2" fmla="*/ 2659438 w 3465682"/>
              <a:gd name="connsiteY2" fmla="*/ 0 h 2088232"/>
              <a:gd name="connsiteX3" fmla="*/ 3465682 w 3465682"/>
              <a:gd name="connsiteY3" fmla="*/ 2088232 h 2088232"/>
              <a:gd name="connsiteX4" fmla="*/ 0 w 3465682"/>
              <a:gd name="connsiteY4" fmla="*/ 2088232 h 2088232"/>
              <a:gd name="connsiteX0" fmla="*/ 0 w 3051815"/>
              <a:gd name="connsiteY0" fmla="*/ 2088232 h 2088232"/>
              <a:gd name="connsiteX1" fmla="*/ 523168 w 3051815"/>
              <a:gd name="connsiteY1" fmla="*/ 0 h 2088232"/>
              <a:gd name="connsiteX2" fmla="*/ 2659438 w 3051815"/>
              <a:gd name="connsiteY2" fmla="*/ 0 h 2088232"/>
              <a:gd name="connsiteX3" fmla="*/ 3051815 w 3051815"/>
              <a:gd name="connsiteY3" fmla="*/ 2088232 h 2088232"/>
              <a:gd name="connsiteX4" fmla="*/ 0 w 3051815"/>
              <a:gd name="connsiteY4" fmla="*/ 2088232 h 2088232"/>
              <a:gd name="connsiteX0" fmla="*/ 0 w 2659438"/>
              <a:gd name="connsiteY0" fmla="*/ 2088232 h 2088232"/>
              <a:gd name="connsiteX1" fmla="*/ 523168 w 2659438"/>
              <a:gd name="connsiteY1" fmla="*/ 0 h 2088232"/>
              <a:gd name="connsiteX2" fmla="*/ 2659438 w 2659438"/>
              <a:gd name="connsiteY2" fmla="*/ 0 h 2088232"/>
              <a:gd name="connsiteX3" fmla="*/ 2267063 w 2659438"/>
              <a:gd name="connsiteY3" fmla="*/ 2088232 h 2088232"/>
              <a:gd name="connsiteX4" fmla="*/ 0 w 2659438"/>
              <a:gd name="connsiteY4" fmla="*/ 2088232 h 2088232"/>
              <a:gd name="connsiteX0" fmla="*/ 523169 w 2136270"/>
              <a:gd name="connsiteY0" fmla="*/ 2088232 h 2088232"/>
              <a:gd name="connsiteX1" fmla="*/ 0 w 2136270"/>
              <a:gd name="connsiteY1" fmla="*/ 0 h 2088232"/>
              <a:gd name="connsiteX2" fmla="*/ 2136270 w 2136270"/>
              <a:gd name="connsiteY2" fmla="*/ 0 h 2088232"/>
              <a:gd name="connsiteX3" fmla="*/ 1743895 w 2136270"/>
              <a:gd name="connsiteY3" fmla="*/ 2088232 h 2088232"/>
              <a:gd name="connsiteX4" fmla="*/ 523169 w 2136270"/>
              <a:gd name="connsiteY4" fmla="*/ 2088232 h 2088232"/>
              <a:gd name="connsiteX0" fmla="*/ 523169 w 2528647"/>
              <a:gd name="connsiteY0" fmla="*/ 2088232 h 2088232"/>
              <a:gd name="connsiteX1" fmla="*/ 0 w 2528647"/>
              <a:gd name="connsiteY1" fmla="*/ 0 h 2088232"/>
              <a:gd name="connsiteX2" fmla="*/ 2136270 w 2528647"/>
              <a:gd name="connsiteY2" fmla="*/ 0 h 2088232"/>
              <a:gd name="connsiteX3" fmla="*/ 2528647 w 2528647"/>
              <a:gd name="connsiteY3" fmla="*/ 2088232 h 2088232"/>
              <a:gd name="connsiteX4" fmla="*/ 523169 w 2528647"/>
              <a:gd name="connsiteY4" fmla="*/ 2088232 h 2088232"/>
              <a:gd name="connsiteX0" fmla="*/ 523169 w 2397854"/>
              <a:gd name="connsiteY0" fmla="*/ 2088232 h 2088232"/>
              <a:gd name="connsiteX1" fmla="*/ 0 w 2397854"/>
              <a:gd name="connsiteY1" fmla="*/ 0 h 2088232"/>
              <a:gd name="connsiteX2" fmla="*/ 2136270 w 2397854"/>
              <a:gd name="connsiteY2" fmla="*/ 0 h 2088232"/>
              <a:gd name="connsiteX3" fmla="*/ 2397854 w 2397854"/>
              <a:gd name="connsiteY3" fmla="*/ 2088232 h 2088232"/>
              <a:gd name="connsiteX4" fmla="*/ 523169 w 2397854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97854" h="2088232">
                <a:moveTo>
                  <a:pt x="523169" y="2088232"/>
                </a:moveTo>
                <a:lnTo>
                  <a:pt x="0" y="0"/>
                </a:lnTo>
                <a:lnTo>
                  <a:pt x="2136270" y="0"/>
                </a:lnTo>
                <a:lnTo>
                  <a:pt x="2397854" y="2088232"/>
                </a:lnTo>
                <a:lnTo>
                  <a:pt x="523169" y="2088232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dirty="0" smtClean="0"/>
              <a:t>Narýsuj lichoběžník ABCD</a:t>
            </a:r>
          </a:p>
          <a:p>
            <a:pPr>
              <a:buNone/>
            </a:pPr>
            <a:r>
              <a:rPr lang="cs-CZ" dirty="0" smtClean="0"/>
              <a:t>a = 79 mm, b = 38 mm, d = 47 mm, v = 30 mm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496</Words>
  <Application>Microsoft Office PowerPoint</Application>
  <PresentationFormat>Předvádění na obrazovce (4:3)</PresentationFormat>
  <Paragraphs>127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2_Motiv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lichoběžníku</vt:lpstr>
      <vt:lpstr>Opakování – lichoběžník</vt:lpstr>
      <vt:lpstr>Narýsuj lichoběžník ABCD a = 7 cm, b = 3,5 cm, d = 4 cm, v = 3 cm</vt:lpstr>
      <vt:lpstr>Narýsuj lichoběžník ABCD a = 7 cm, b = 3,5 cm, d = 4 cm, v = 3 cm</vt:lpstr>
      <vt:lpstr>Narýsuj lichoběžník ABCD a = 7 cm, b = 3,5 cm, d = 4 cm, v = 3 cm</vt:lpstr>
      <vt:lpstr>Narýsuj lichoběžník ABCD a = 7 cm, b = 3,5 cm, d = 4 cm, v = 3 cm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rovnoběžníku</dc:title>
  <dc:creator>Roman</dc:creator>
  <cp:lastModifiedBy>Roman Marshner</cp:lastModifiedBy>
  <cp:revision>46</cp:revision>
  <dcterms:created xsi:type="dcterms:W3CDTF">2012-05-16T15:35:24Z</dcterms:created>
  <dcterms:modified xsi:type="dcterms:W3CDTF">2012-06-15T12:27:49Z</dcterms:modified>
</cp:coreProperties>
</file>