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7" r:id="rId3"/>
    <p:sldId id="260" r:id="rId4"/>
    <p:sldId id="258" r:id="rId5"/>
    <p:sldId id="259" r:id="rId6"/>
    <p:sldId id="261" r:id="rId7"/>
    <p:sldId id="262" r:id="rId8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704F6D-DC5C-40C9-97AD-BEA0FE3D314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D1698A-D409-4EFB-8099-397D6986ED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9995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1698A-D409-4EFB-8099-397D6986ED6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1698A-D409-4EFB-8099-397D6986ED6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1698A-D409-4EFB-8099-397D6986ED6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1698A-D409-4EFB-8099-397D6986ED6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1698A-D409-4EFB-8099-397D6986ED6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1698A-D409-4EFB-8099-397D6986ED6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1698A-D409-4EFB-8099-397D6986ED6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561EAB-EF62-45A1-A5D9-6602A90E791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4FEB25-1BD4-4382-B45C-F1CDE2B93E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5949280"/>
            <a:ext cx="8686800" cy="130845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9330866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27.1.2012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Starověk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– Vznik starověkých států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6322711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Vznik starověkých států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36503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7400" b="1" dirty="0" smtClean="0"/>
              <a:t>Podmínky vzniku států:</a:t>
            </a:r>
          </a:p>
          <a:p>
            <a:pPr>
              <a:buNone/>
            </a:pPr>
            <a:endParaRPr lang="cs-CZ" sz="7400" b="1" dirty="0" smtClean="0"/>
          </a:p>
          <a:p>
            <a:pPr>
              <a:buNone/>
            </a:pPr>
            <a:r>
              <a:rPr lang="cs-CZ" sz="7400" dirty="0" smtClean="0"/>
              <a:t> 1. rozvinuté zemědělství (trvalé usazení lidí)</a:t>
            </a:r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r>
              <a:rPr lang="cs-CZ" sz="7400" dirty="0" smtClean="0"/>
              <a:t>2.  společenská dělba práce (oddělení řemesla</a:t>
            </a:r>
          </a:p>
          <a:p>
            <a:pPr>
              <a:buNone/>
            </a:pPr>
            <a:r>
              <a:rPr lang="cs-CZ" sz="7400" dirty="0"/>
              <a:t> </a:t>
            </a:r>
            <a:r>
              <a:rPr lang="cs-CZ" sz="7400" dirty="0" smtClean="0"/>
              <a:t>                                                      od zemědělství)</a:t>
            </a:r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r>
              <a:rPr lang="cs-CZ" sz="7400" dirty="0" smtClean="0"/>
              <a:t>3.  vydělení vrstvy lidí, která žije z zemědělských      </a:t>
            </a:r>
          </a:p>
          <a:p>
            <a:pPr>
              <a:buNone/>
            </a:pPr>
            <a:r>
              <a:rPr lang="cs-CZ" sz="7400" dirty="0" smtClean="0"/>
              <a:t>     přebytků        (kněží, vojáci, vládnoucí vrstva)</a:t>
            </a:r>
          </a:p>
          <a:p>
            <a:pPr>
              <a:buNone/>
            </a:pPr>
            <a:r>
              <a:rPr lang="cs-CZ" sz="6200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4. vznik úřadů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5.  vznik měst   (soustředění správy, obchodu,     </a:t>
            </a:r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kultury, organizace hospodářství)</a:t>
            </a:r>
          </a:p>
          <a:p>
            <a:pPr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400" dirty="0" smtClean="0"/>
              <a:t>6.  vznik písma (nejprve k hospodářským  účelům)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Dělení starověkých států</a:t>
            </a:r>
          </a:p>
          <a:p>
            <a:pPr marL="514350" indent="-514350">
              <a:buNone/>
            </a:pPr>
            <a:r>
              <a:rPr lang="cs-CZ" u="sng" dirty="0" smtClean="0"/>
              <a:t>1.  Staroorientální státy  </a:t>
            </a:r>
            <a:r>
              <a:rPr lang="cs-CZ" dirty="0" smtClean="0"/>
              <a:t>(orient = lat</a:t>
            </a:r>
            <a:r>
              <a:rPr lang="cs-CZ" dirty="0" smtClean="0"/>
              <a:t>. </a:t>
            </a:r>
            <a:r>
              <a:rPr lang="cs-CZ" dirty="0"/>
              <a:t>v</a:t>
            </a:r>
            <a:r>
              <a:rPr lang="cs-CZ" dirty="0" smtClean="0"/>
              <a:t>ýchod)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společné znaky: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vznikají v povodí velkých řek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půda patří panovníkovi </a:t>
            </a:r>
            <a:r>
              <a:rPr lang="cs-CZ" dirty="0" smtClean="0"/>
              <a:t> nebo </a:t>
            </a:r>
            <a:r>
              <a:rPr lang="cs-CZ" dirty="0" smtClean="0"/>
              <a:t>vesnické občině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základním zdrojem obživy </a:t>
            </a:r>
            <a:r>
              <a:rPr lang="cs-CZ" dirty="0" smtClean="0"/>
              <a:t>je  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zemědělství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</a:t>
            </a:r>
            <a:r>
              <a:rPr lang="cs-CZ" dirty="0" smtClean="0"/>
              <a:t>- panovník je pokládán za boha nebo     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jeho prostředníka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514350" indent="-514350">
              <a:buNone/>
            </a:pPr>
            <a:r>
              <a:rPr lang="cs-CZ" dirty="0" smtClean="0"/>
              <a:t>     Státy:  Mezopotámie, Egypt, Indie a Čína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u="sng" dirty="0" smtClean="0"/>
              <a:t>2. Klasické otrokářské státy </a:t>
            </a:r>
            <a:r>
              <a:rPr lang="cs-CZ" u="sng" dirty="0" smtClean="0"/>
              <a:t> </a:t>
            </a:r>
            <a:r>
              <a:rPr lang="cs-CZ" dirty="0" smtClean="0"/>
              <a:t>(otrokářské </a:t>
            </a:r>
            <a:r>
              <a:rPr lang="cs-CZ" dirty="0" smtClean="0"/>
              <a:t>proto, že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byly závislé na práci otroků)</a:t>
            </a:r>
          </a:p>
          <a:p>
            <a:pPr>
              <a:buNone/>
            </a:pPr>
            <a:r>
              <a:rPr lang="cs-CZ" dirty="0" smtClean="0"/>
              <a:t>    Společné znaky: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vznikají u moře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půda je soukromým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vlastnictvím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zdrojem obživy je nejen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zemědělství, ale i obchod a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řemeslo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výroba je závislá na práci otroků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Státy: Řecko a Řím</a:t>
            </a:r>
          </a:p>
          <a:p>
            <a:pPr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b="1" dirty="0" smtClean="0"/>
              <a:t>Vytváření prvních starověkých států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Milena\Desktop\2011-11-18 mapa\mapa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556792"/>
            <a:ext cx="7848872" cy="450912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Zdroj:</a:t>
            </a:r>
          </a:p>
          <a:p>
            <a:pPr>
              <a:buNone/>
            </a:pPr>
            <a:r>
              <a:rPr lang="cs-CZ" sz="2400" dirty="0" smtClean="0"/>
              <a:t>Vlastní tvorba</a:t>
            </a:r>
          </a:p>
          <a:p>
            <a:pPr>
              <a:buNone/>
            </a:pPr>
            <a:r>
              <a:rPr lang="cs-CZ" sz="2400" dirty="0" smtClean="0"/>
              <a:t>Citace:</a:t>
            </a:r>
          </a:p>
          <a:p>
            <a:pPr>
              <a:buNone/>
            </a:pPr>
            <a:r>
              <a:rPr lang="cs-CZ" sz="2400" dirty="0" smtClean="0"/>
              <a:t>Anotace:</a:t>
            </a:r>
          </a:p>
          <a:p>
            <a:pPr>
              <a:buNone/>
            </a:pPr>
            <a:r>
              <a:rPr lang="cs-CZ" sz="2400" i="1" dirty="0" smtClean="0"/>
              <a:t>Dějepis pro 6.ročník základní školy a 1. ročník osmiletého gymnázia</a:t>
            </a:r>
            <a:r>
              <a:rPr lang="cs-CZ" sz="2400" dirty="0" smtClean="0"/>
              <a:t>. Praha: SPN-pedagogické nakladatelství, akciová společnost, 1997. ISBN 80-85937-59-X.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Žáci se seznámí se základními podmínkami a příčinami vzniku nejstarších států. Uvědomí si souvislost zemědělství a lokality, kde vznikaly první státy, rovněž i dělení těchto států.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81</TotalTime>
  <Words>329</Words>
  <Application>Microsoft Office PowerPoint</Application>
  <PresentationFormat>Předvádění na obrazovce (4:3)</PresentationFormat>
  <Paragraphs>71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Vznik starověkých států</vt:lpstr>
      <vt:lpstr>Snímek 3</vt:lpstr>
      <vt:lpstr>Snímek 4</vt:lpstr>
      <vt:lpstr>Snímek 5</vt:lpstr>
      <vt:lpstr>Vytváření prvních starověkých států 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expert</cp:lastModifiedBy>
  <cp:revision>20</cp:revision>
  <cp:lastPrinted>2012-01-16T11:53:49Z</cp:lastPrinted>
  <dcterms:created xsi:type="dcterms:W3CDTF">2011-11-15T08:12:33Z</dcterms:created>
  <dcterms:modified xsi:type="dcterms:W3CDTF">2012-03-05T11:58:25Z</dcterms:modified>
</cp:coreProperties>
</file>